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69"/>
  </p:notesMasterIdLst>
  <p:sldIdLst>
    <p:sldId id="256" r:id="rId2"/>
    <p:sldId id="551" r:id="rId3"/>
    <p:sldId id="270" r:id="rId4"/>
    <p:sldId id="458" r:id="rId5"/>
    <p:sldId id="518" r:id="rId6"/>
    <p:sldId id="519" r:id="rId7"/>
    <p:sldId id="513" r:id="rId8"/>
    <p:sldId id="522" r:id="rId9"/>
    <p:sldId id="528" r:id="rId10"/>
    <p:sldId id="556" r:id="rId11"/>
    <p:sldId id="520" r:id="rId12"/>
    <p:sldId id="552" r:id="rId13"/>
    <p:sldId id="533" r:id="rId14"/>
    <p:sldId id="521" r:id="rId15"/>
    <p:sldId id="546" r:id="rId16"/>
    <p:sldId id="545" r:id="rId17"/>
    <p:sldId id="499" r:id="rId18"/>
    <p:sldId id="536" r:id="rId19"/>
    <p:sldId id="553" r:id="rId20"/>
    <p:sldId id="292" r:id="rId21"/>
    <p:sldId id="464" r:id="rId22"/>
    <p:sldId id="538" r:id="rId23"/>
    <p:sldId id="465" r:id="rId24"/>
    <p:sldId id="539" r:id="rId25"/>
    <p:sldId id="557" r:id="rId26"/>
    <p:sldId id="554" r:id="rId27"/>
    <p:sldId id="509" r:id="rId28"/>
    <p:sldId id="268" r:id="rId29"/>
    <p:sldId id="540" r:id="rId30"/>
    <p:sldId id="523" r:id="rId31"/>
    <p:sldId id="524" r:id="rId32"/>
    <p:sldId id="550" r:id="rId33"/>
    <p:sldId id="531" r:id="rId34"/>
    <p:sldId id="548" r:id="rId35"/>
    <p:sldId id="549" r:id="rId36"/>
    <p:sldId id="496" r:id="rId37"/>
    <p:sldId id="543" r:id="rId38"/>
    <p:sldId id="544" r:id="rId39"/>
    <p:sldId id="525" r:id="rId40"/>
    <p:sldId id="541" r:id="rId41"/>
    <p:sldId id="287" r:id="rId42"/>
    <p:sldId id="530" r:id="rId43"/>
    <p:sldId id="532" r:id="rId44"/>
    <p:sldId id="542" r:id="rId45"/>
    <p:sldId id="502" r:id="rId46"/>
    <p:sldId id="469" r:id="rId47"/>
    <p:sldId id="512" r:id="rId48"/>
    <p:sldId id="459" r:id="rId49"/>
    <p:sldId id="278" r:id="rId50"/>
    <p:sldId id="279" r:id="rId51"/>
    <p:sldId id="460" r:id="rId52"/>
    <p:sldId id="281" r:id="rId53"/>
    <p:sldId id="555" r:id="rId54"/>
    <p:sldId id="283" r:id="rId55"/>
    <p:sldId id="288" r:id="rId56"/>
    <p:sldId id="289" r:id="rId57"/>
    <p:sldId id="290" r:id="rId58"/>
    <p:sldId id="461" r:id="rId59"/>
    <p:sldId id="462" r:id="rId60"/>
    <p:sldId id="463" r:id="rId61"/>
    <p:sldId id="472" r:id="rId62"/>
    <p:sldId id="327" r:id="rId63"/>
    <p:sldId id="328" r:id="rId64"/>
    <p:sldId id="329" r:id="rId65"/>
    <p:sldId id="330" r:id="rId66"/>
    <p:sldId id="331" r:id="rId67"/>
    <p:sldId id="332" r:id="rId68"/>
  </p:sldIdLst>
  <p:sldSz cx="9144000" cy="5143500" type="screen16x9"/>
  <p:notesSz cx="6858000" cy="9144000"/>
  <p:embeddedFontLst>
    <p:embeddedFont>
      <p:font typeface="Cambria Math" panose="02040503050406030204" pitchFamily="18" charset="0"/>
      <p:regular r:id="rId70"/>
    </p:embeddedFont>
    <p:embeddedFont>
      <p:font typeface="Open Sans" panose="020B0606030504020204" pitchFamily="34" charset="0"/>
      <p:regular r:id="rId71"/>
      <p:bold r:id="rId72"/>
      <p:italic r:id="rId73"/>
      <p:boldItalic r:id="rId74"/>
    </p:embeddedFont>
    <p:embeddedFont>
      <p:font typeface="Open Sans ExtraBold" panose="020B0606030504020204" pitchFamily="34" charset="0"/>
      <p:bold r:id="rId75"/>
      <p:italic r:id="rId76"/>
      <p:boldItalic r:id="rId77"/>
    </p:embeddedFont>
    <p:embeddedFont>
      <p:font typeface="Open Sans Light" panose="020B0306030504020204" pitchFamily="34" charset="0"/>
      <p:regular r:id="rId78"/>
      <p:bold r:id="rId79"/>
      <p:italic r:id="rId80"/>
      <p:boldItalic r:id="rId8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hil Lalit Vanjani" initials="" lastIdx="10" clrIdx="0">
    <p:extLst>
      <p:ext uri="{19B8F6BF-5375-455C-9EA6-DF929625EA0E}">
        <p15:presenceInfo xmlns:p15="http://schemas.microsoft.com/office/powerpoint/2012/main" userId="S::nvanjani@andrew.cmu.edu::f502bf31-20b2-4729-9520-21911cc431f6" providerId="AD"/>
      </p:ext>
    </p:extLst>
  </p:cmAuthor>
  <p:cmAuthor id="2" name="Nikhil Vanjani"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2B19575-AD82-4276-98FB-245C155248F3}">
  <a:tblStyle styleId="{52B19575-AD82-4276-98FB-245C155248F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22"/>
    <p:restoredTop sz="78464"/>
  </p:normalViewPr>
  <p:slideViewPr>
    <p:cSldViewPr snapToGrid="0">
      <p:cViewPr varScale="1">
        <p:scale>
          <a:sx n="131" d="100"/>
          <a:sy n="131" d="100"/>
        </p:scale>
        <p:origin x="5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5.fntdata"/><Relationship Id="rId79" Type="http://schemas.openxmlformats.org/officeDocument/2006/relationships/font" Target="fonts/font10.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77"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3.fntdata"/><Relationship Id="rId80" Type="http://schemas.openxmlformats.org/officeDocument/2006/relationships/font" Target="fonts/font11.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1.fntdata"/><Relationship Id="rId75" Type="http://schemas.openxmlformats.org/officeDocument/2006/relationships/font" Target="fonts/font6.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font" Target="fonts/font12.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font" Target="fonts/font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141de53fe0_0_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Thanks for the introduction. I am Nikhil </a:t>
            </a:r>
            <a:r>
              <a:rPr lang="en-US" dirty="0" err="1"/>
              <a:t>Vanjani</a:t>
            </a:r>
            <a:r>
              <a:rPr lang="en-US" dirty="0"/>
              <a:t> and today I will be presenting our work on Functional Adaptor Signatures. This is joint work with my amazing collaborators Garrett, Aravind, and Pratik. This work was done when I was at CMU. I recently finished my PhD there and have started as a Senior Researcher at Babylon Labs.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0:30</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dirty="0"/>
          </a:p>
        </p:txBody>
      </p:sp>
      <p:sp>
        <p:nvSpPr>
          <p:cNvPr id="64" name="Google Shape;64;g3141de53fe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the key challenge that our work tries to address is: can we design functional fair exchange protocols without using smart contracts?</a:t>
            </a:r>
          </a:p>
          <a:p>
            <a:endParaRPr lang="en-US" dirty="0"/>
          </a:p>
          <a:p>
            <a:r>
              <a:rPr lang="en-US" dirty="0"/>
              <a:t>Our contributions are as follows: In our first work at CCS 2024, we design FFE protocols via adaptor signatures and functional encryption.  Here, adaptor signatures are the key ingredient to avoid using smart contracts. Using adaptor signatures in conjunction with functional encryption is quite tricky and we show how to make it work for supporting functions f belonging the class of linear functions. In our upcoming work at Oakland 2026, we show how to broaden the scope beyond linear functions to supporting arbitrary functions by using fully homomorphic encryption instead of functional encryption. </a:t>
            </a:r>
          </a:p>
          <a:p>
            <a:r>
              <a:rPr lang="en-US" dirty="0"/>
              <a:t>13:00</a:t>
            </a:r>
          </a:p>
        </p:txBody>
      </p:sp>
    </p:spTree>
    <p:extLst>
      <p:ext uri="{BB962C8B-B14F-4D97-AF65-F5344CB8AC3E}">
        <p14:creationId xmlns:p14="http://schemas.microsoft.com/office/powerpoint/2010/main" val="1386831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BCF26-0AC8-73FD-8EE5-4CDF02508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4989E-A43B-99AA-2E03-735DD32E44A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CB31301-5786-409F-5DB7-C4C6556A9CE8}"/>
              </a:ext>
            </a:extLst>
          </p:cNvPr>
          <p:cNvSpPr>
            <a:spLocks noGrp="1"/>
          </p:cNvSpPr>
          <p:nvPr>
            <p:ph type="body" idx="1"/>
          </p:nvPr>
        </p:nvSpPr>
        <p:spPr/>
        <p:txBody>
          <a:bodyPr/>
          <a:lstStyle/>
          <a:p>
            <a:r>
              <a:rPr lang="en-US" dirty="0"/>
              <a:t>So, the key challenge that our work tries to address is: can we design functional fair exchange protocols without using smart contracts?</a:t>
            </a:r>
          </a:p>
          <a:p>
            <a:endParaRPr lang="en-US" dirty="0"/>
          </a:p>
          <a:p>
            <a:r>
              <a:rPr lang="en-US" dirty="0"/>
              <a:t>Our contributions are as follows: In our first work at CCS 2024, we design FFE protocols via adaptor signatures and functional encryption.  Here, adaptor signatures are the key ingredient to avoid using smart contracts. Using adaptor signatures in conjunction with functional encryption is quite tricky and we show how to make it work for supporting functions f belonging the class of linear functions. In our upcoming work at Oakland 2026, we show how to broaden the scope beyond linear functions to supporting arbitrary functions by using fully homomorphic encryption instead of functional encryption. </a:t>
            </a:r>
          </a:p>
          <a:p>
            <a:r>
              <a:rPr lang="en-US" dirty="0"/>
              <a:t>13:00</a:t>
            </a:r>
          </a:p>
        </p:txBody>
      </p:sp>
    </p:spTree>
    <p:extLst>
      <p:ext uri="{BB962C8B-B14F-4D97-AF65-F5344CB8AC3E}">
        <p14:creationId xmlns:p14="http://schemas.microsoft.com/office/powerpoint/2010/main" val="631810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6097F85F-8709-F62C-C318-2728265D753B}"/>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CAB38AD0-4B46-08A5-B4BF-5240E130930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20D98A69-3607-F371-FABF-6EEA35072BE5}"/>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46:30</a:t>
            </a:r>
            <a:endParaRPr dirty="0"/>
          </a:p>
        </p:txBody>
      </p:sp>
      <p:sp>
        <p:nvSpPr>
          <p:cNvPr id="615" name="Google Shape;615;g37a39677808_0_120:notes">
            <a:extLst>
              <a:ext uri="{FF2B5EF4-FFF2-40B4-BE49-F238E27FC236}">
                <a16:creationId xmlns:a16="http://schemas.microsoft.com/office/drawing/2014/main" id="{56F8EBCD-D4E9-134B-8182-4572CB671A7D}"/>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13</a:t>
            </a:fld>
            <a:endParaRPr/>
          </a:p>
        </p:txBody>
      </p:sp>
    </p:spTree>
    <p:extLst>
      <p:ext uri="{BB962C8B-B14F-4D97-AF65-F5344CB8AC3E}">
        <p14:creationId xmlns:p14="http://schemas.microsoft.com/office/powerpoint/2010/main" val="3478428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2B0F86FE-34F8-588A-049B-E357E85265DB}"/>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E8FD388D-7E29-DF6A-5752-42267DB6DA8F}"/>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Second, our FHE based protocol is a little different.</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First, seller sends ciphertext </a:t>
            </a:r>
            <a:r>
              <a:rPr lang="en-US" dirty="0" err="1">
                <a:solidFill>
                  <a:schemeClr val="dk1"/>
                </a:solidFill>
              </a:rPr>
              <a:t>ct</a:t>
            </a:r>
            <a:r>
              <a:rPr lang="en-US" dirty="0">
                <a:solidFill>
                  <a:schemeClr val="dk1"/>
                </a:solidFill>
              </a:rPr>
              <a:t> which is FHE encryption of x.</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Then, the buyer can evaluate the function f on it and send back </a:t>
            </a:r>
            <a:r>
              <a:rPr lang="en-US" dirty="0" err="1">
                <a:solidFill>
                  <a:schemeClr val="dk1"/>
                </a:solidFill>
              </a:rPr>
              <a:t>ct_f</a:t>
            </a:r>
            <a:r>
              <a:rPr lang="en-US" dirty="0">
                <a:solidFill>
                  <a:schemeClr val="dk1"/>
                </a:solidFill>
              </a:rPr>
              <a:t> to the seller.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At this point, the seller can’t just give away decryption key dk to the buyer since it will allow the buyer to recover x fully. So, our idea is instead to decrypt </a:t>
            </a:r>
            <a:r>
              <a:rPr lang="en-US" dirty="0" err="1">
                <a:solidFill>
                  <a:schemeClr val="dk1"/>
                </a:solidFill>
              </a:rPr>
              <a:t>ct_f</a:t>
            </a:r>
            <a:r>
              <a:rPr lang="en-US" dirty="0">
                <a:solidFill>
                  <a:schemeClr val="dk1"/>
                </a:solidFill>
              </a:rPr>
              <a:t> to obtain message z and re-encrypt this under El Gamal encryption and send this to the buyer. Crucially, the seller also needs to give a </a:t>
            </a:r>
            <a:r>
              <a:rPr lang="en-US" dirty="0" err="1">
                <a:solidFill>
                  <a:schemeClr val="dk1"/>
                </a:solidFill>
              </a:rPr>
              <a:t>nizk</a:t>
            </a:r>
            <a:r>
              <a:rPr lang="en-US" dirty="0">
                <a:solidFill>
                  <a:schemeClr val="dk1"/>
                </a:solidFill>
              </a:rPr>
              <a:t> proof </a:t>
            </a:r>
            <a:r>
              <a:rPr lang="en-US" dirty="0" err="1">
                <a:solidFill>
                  <a:schemeClr val="dk1"/>
                </a:solidFill>
              </a:rPr>
              <a:t>pi_eq</a:t>
            </a:r>
            <a:r>
              <a:rPr lang="en-US" dirty="0">
                <a:solidFill>
                  <a:schemeClr val="dk1"/>
                </a:solidFill>
              </a:rPr>
              <a:t> proving that </a:t>
            </a:r>
            <a:r>
              <a:rPr lang="en-US" dirty="0" err="1">
                <a:solidFill>
                  <a:schemeClr val="dk1"/>
                </a:solidFill>
              </a:rPr>
              <a:t>ct_f</a:t>
            </a:r>
            <a:r>
              <a:rPr lang="en-US" dirty="0">
                <a:solidFill>
                  <a:schemeClr val="dk1"/>
                </a:solidFill>
              </a:rPr>
              <a:t> and </a:t>
            </a:r>
            <a:r>
              <a:rPr lang="en-US" dirty="0" err="1">
                <a:solidFill>
                  <a:schemeClr val="dk1"/>
                </a:solidFill>
              </a:rPr>
              <a:t>ct</a:t>
            </a:r>
            <a:r>
              <a:rPr lang="en-US" dirty="0">
                <a:solidFill>
                  <a:schemeClr val="dk1"/>
                </a:solidFill>
              </a:rPr>
              <a:t>’_f encrypt the same value.</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Once this is done, it can be observed that all remains to do is an atomic swap of money and the </a:t>
            </a:r>
            <a:r>
              <a:rPr lang="en-US" dirty="0" err="1">
                <a:solidFill>
                  <a:schemeClr val="dk1"/>
                </a:solidFill>
              </a:rPr>
              <a:t>el</a:t>
            </a:r>
            <a:r>
              <a:rPr lang="en-US" dirty="0">
                <a:solidFill>
                  <a:schemeClr val="dk1"/>
                </a:solidFill>
              </a:rPr>
              <a:t> </a:t>
            </a:r>
            <a:r>
              <a:rPr lang="en-US" dirty="0" err="1">
                <a:solidFill>
                  <a:schemeClr val="dk1"/>
                </a:solidFill>
              </a:rPr>
              <a:t>gamal</a:t>
            </a:r>
            <a:r>
              <a:rPr lang="en-US" dirty="0">
                <a:solidFill>
                  <a:schemeClr val="dk1"/>
                </a:solidFill>
              </a:rPr>
              <a:t> key k. This can be done using adaptor signatures as before. At the end, the buyer uses the El Gamal key to decrypt the ciphertext </a:t>
            </a:r>
            <a:r>
              <a:rPr lang="en-US" dirty="0" err="1">
                <a:solidFill>
                  <a:schemeClr val="dk1"/>
                </a:solidFill>
              </a:rPr>
              <a:t>ct</a:t>
            </a:r>
            <a:r>
              <a:rPr lang="en-US" dirty="0">
                <a:solidFill>
                  <a:schemeClr val="dk1"/>
                </a:solidFill>
              </a:rPr>
              <a:t>’_f and recover f(x).</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15:15</a:t>
            </a:r>
            <a:endParaRPr dirty="0">
              <a:solidFill>
                <a:schemeClr val="dk1"/>
              </a:solidFill>
            </a:endParaRPr>
          </a:p>
        </p:txBody>
      </p:sp>
      <p:sp>
        <p:nvSpPr>
          <p:cNvPr id="286" name="Google Shape;286;g3141de53fe0_0_368:notes">
            <a:extLst>
              <a:ext uri="{FF2B5EF4-FFF2-40B4-BE49-F238E27FC236}">
                <a16:creationId xmlns:a16="http://schemas.microsoft.com/office/drawing/2014/main" id="{6ED656E1-8A9E-3ED1-F118-2ACBEF5F35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07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50:30</a:t>
            </a:r>
          </a:p>
        </p:txBody>
      </p:sp>
    </p:spTree>
    <p:extLst>
      <p:ext uri="{BB962C8B-B14F-4D97-AF65-F5344CB8AC3E}">
        <p14:creationId xmlns:p14="http://schemas.microsoft.com/office/powerpoint/2010/main" val="1198452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54:00</a:t>
            </a:r>
          </a:p>
        </p:txBody>
      </p:sp>
    </p:spTree>
    <p:extLst>
      <p:ext uri="{BB962C8B-B14F-4D97-AF65-F5344CB8AC3E}">
        <p14:creationId xmlns:p14="http://schemas.microsoft.com/office/powerpoint/2010/main" val="4205228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a:extLst>
            <a:ext uri="{FF2B5EF4-FFF2-40B4-BE49-F238E27FC236}">
              <a16:creationId xmlns:a16="http://schemas.microsoft.com/office/drawing/2014/main" id="{81A6265D-8510-9B7F-C776-F7DB94C91ACC}"/>
            </a:ext>
          </a:extLst>
        </p:cNvPr>
        <p:cNvGrpSpPr/>
        <p:nvPr/>
      </p:nvGrpSpPr>
      <p:grpSpPr>
        <a:xfrm>
          <a:off x="0" y="0"/>
          <a:ext cx="0" cy="0"/>
          <a:chOff x="0" y="0"/>
          <a:chExt cx="0" cy="0"/>
        </a:xfrm>
      </p:grpSpPr>
      <p:sp>
        <p:nvSpPr>
          <p:cNvPr id="309" name="Google Shape;309;g3141de53fe0_0_391:notes">
            <a:extLst>
              <a:ext uri="{FF2B5EF4-FFF2-40B4-BE49-F238E27FC236}">
                <a16:creationId xmlns:a16="http://schemas.microsoft.com/office/drawing/2014/main" id="{E1823FAB-D87E-04E6-7E8E-FAA547C9DDD6}"/>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In summary, a comparison of these FFE protocols looks as follows.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Smart contract based approach support arbitrary functions but has high on-chain costs and is incompatible with blockchains such as bitcoin.</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Adaptor signatures can be used in conjunction with PKE to support identity functions.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Replacing PKE with FE allows us to support linear functions. </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Lastly, FHE based protocol allows us to broaden the functionality to arbitrary functions.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16:15</a:t>
            </a:r>
            <a:endParaRPr dirty="0">
              <a:solidFill>
                <a:schemeClr val="dk1"/>
              </a:solidFill>
            </a:endParaRPr>
          </a:p>
        </p:txBody>
      </p:sp>
      <p:sp>
        <p:nvSpPr>
          <p:cNvPr id="310" name="Google Shape;310;g3141de53fe0_0_391:notes">
            <a:extLst>
              <a:ext uri="{FF2B5EF4-FFF2-40B4-BE49-F238E27FC236}">
                <a16:creationId xmlns:a16="http://schemas.microsoft.com/office/drawing/2014/main" id="{BF3FDFD0-8594-4982-26BC-88E3DD5282B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10321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6B5C6418-071C-984F-CD45-56FBB65B3C6F}"/>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DE12762E-8F9F-CA45-5EEC-90BE77DDADE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4EE32273-D11C-73C6-5E22-80A99E009002}"/>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46:30</a:t>
            </a:r>
            <a:endParaRPr dirty="0"/>
          </a:p>
        </p:txBody>
      </p:sp>
      <p:sp>
        <p:nvSpPr>
          <p:cNvPr id="615" name="Google Shape;615;g37a39677808_0_120:notes">
            <a:extLst>
              <a:ext uri="{FF2B5EF4-FFF2-40B4-BE49-F238E27FC236}">
                <a16:creationId xmlns:a16="http://schemas.microsoft.com/office/drawing/2014/main" id="{7DC3C18E-DF73-9535-D904-4A4FEA80B046}"/>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19</a:t>
            </a:fld>
            <a:endParaRPr/>
          </a:p>
        </p:txBody>
      </p:sp>
    </p:spTree>
    <p:extLst>
      <p:ext uri="{BB962C8B-B14F-4D97-AF65-F5344CB8AC3E}">
        <p14:creationId xmlns:p14="http://schemas.microsoft.com/office/powerpoint/2010/main" val="2540019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141de53fe0_0_77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55:30</a:t>
            </a:r>
            <a:endParaRPr dirty="0">
              <a:solidFill>
                <a:schemeClr val="dk1"/>
              </a:solidFill>
            </a:endParaRPr>
          </a:p>
        </p:txBody>
      </p:sp>
      <p:sp>
        <p:nvSpPr>
          <p:cNvPr id="819" name="Google Shape;819;g3141de53fe0_0_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a:extLst>
            <a:ext uri="{FF2B5EF4-FFF2-40B4-BE49-F238E27FC236}">
              <a16:creationId xmlns:a16="http://schemas.microsoft.com/office/drawing/2014/main" id="{8A0613DC-0514-AE7A-8533-E0D2CC9E8F5B}"/>
            </a:ext>
          </a:extLst>
        </p:cNvPr>
        <p:cNvGrpSpPr/>
        <p:nvPr/>
      </p:nvGrpSpPr>
      <p:grpSpPr>
        <a:xfrm>
          <a:off x="0" y="0"/>
          <a:ext cx="0" cy="0"/>
          <a:chOff x="0" y="0"/>
          <a:chExt cx="0" cy="0"/>
        </a:xfrm>
      </p:grpSpPr>
      <p:sp>
        <p:nvSpPr>
          <p:cNvPr id="818" name="Google Shape;818;g3141de53fe0_0_779:notes">
            <a:extLst>
              <a:ext uri="{FF2B5EF4-FFF2-40B4-BE49-F238E27FC236}">
                <a16:creationId xmlns:a16="http://schemas.microsoft.com/office/drawing/2014/main" id="{D9BF4F71-6C62-6189-CDA5-A0070088DAB9}"/>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56:30</a:t>
            </a:r>
            <a:endParaRPr dirty="0">
              <a:solidFill>
                <a:schemeClr val="dk1"/>
              </a:solidFill>
            </a:endParaRPr>
          </a:p>
        </p:txBody>
      </p:sp>
      <p:sp>
        <p:nvSpPr>
          <p:cNvPr id="819" name="Google Shape;819;g3141de53fe0_0_779:notes">
            <a:extLst>
              <a:ext uri="{FF2B5EF4-FFF2-40B4-BE49-F238E27FC236}">
                <a16:creationId xmlns:a16="http://schemas.microsoft.com/office/drawing/2014/main" id="{7EAF6DCF-0139-24A0-563D-984AEEBBC8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6967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141de53fe0_0_36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Consider a scenario of fair exchange of digital goods. Here, a seller holds some data x and a buyer is interested in paying some money to buy it. </a:t>
            </a:r>
          </a:p>
          <a:p>
            <a:pPr marL="0" lvl="0" indent="0" algn="l" rtl="0">
              <a:lnSpc>
                <a:spcPct val="115000"/>
              </a:lnSpc>
              <a:spcBef>
                <a:spcPts val="1200"/>
              </a:spcBef>
              <a:spcAft>
                <a:spcPts val="0"/>
              </a:spcAft>
              <a:buClr>
                <a:schemeClr val="dk1"/>
              </a:buClr>
              <a:buSzPts val="1100"/>
              <a:buFont typeface="Arial"/>
              <a:buNone/>
            </a:pPr>
            <a:endParaRPr lang="en"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Crucially, both of them don’t trust each other and thus require fairness from the protocol as follows.</a:t>
            </a: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buyer fairness means that if the money is sent, then it should receive the data. </a:t>
            </a: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Similarly, seller fairness requires that if the data is sent, then it should receive the money. </a:t>
            </a:r>
          </a:p>
          <a:p>
            <a:pPr marL="0" lvl="0" indent="0" algn="l" rtl="0">
              <a:lnSpc>
                <a:spcPct val="115000"/>
              </a:lnSpc>
              <a:spcBef>
                <a:spcPts val="1200"/>
              </a:spcBef>
              <a:spcAft>
                <a:spcPts val="0"/>
              </a:spcAft>
              <a:buClr>
                <a:schemeClr val="dk1"/>
              </a:buClr>
              <a:buSzPts val="1100"/>
              <a:buFont typeface="Arial"/>
              <a:buNone/>
            </a:pPr>
            <a:endParaRPr lang="en"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err="1">
                <a:solidFill>
                  <a:schemeClr val="dk1"/>
                </a:solidFill>
              </a:rPr>
              <a:t>Pagnia</a:t>
            </a:r>
            <a:r>
              <a:rPr lang="en" dirty="0">
                <a:solidFill>
                  <a:schemeClr val="dk1"/>
                </a:solidFill>
              </a:rPr>
              <a:t> and Gartner in 1989 showed that such a fair exchange is impossible without a trusted third party.</a:t>
            </a:r>
          </a:p>
          <a:p>
            <a:pPr marL="0" lvl="0" indent="0" algn="l" rtl="0">
              <a:lnSpc>
                <a:spcPct val="115000"/>
              </a:lnSpc>
              <a:spcBef>
                <a:spcPts val="1200"/>
              </a:spcBef>
              <a:spcAft>
                <a:spcPts val="0"/>
              </a:spcAft>
              <a:buClr>
                <a:schemeClr val="dk1"/>
              </a:buClr>
              <a:buSzPts val="1100"/>
              <a:buFont typeface="Arial"/>
              <a:buNone/>
            </a:pPr>
            <a:endParaRPr lang="en"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Recently, blockchains have been used as a trusted third party to overcome the impossibility and to build fair exchange protocols. </a:t>
            </a:r>
          </a:p>
          <a:p>
            <a:pPr marL="0" lvl="0" indent="0" algn="l" rtl="0">
              <a:lnSpc>
                <a:spcPct val="115000"/>
              </a:lnSpc>
              <a:spcBef>
                <a:spcPts val="1200"/>
              </a:spcBef>
              <a:spcAft>
                <a:spcPts val="0"/>
              </a:spcAft>
              <a:buClr>
                <a:schemeClr val="dk1"/>
              </a:buClr>
              <a:buSzPts val="1100"/>
              <a:buFont typeface="Arial"/>
              <a:buNone/>
            </a:pPr>
            <a:endParaRPr lang="en"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In such a case, for efficiency we also require that infrastructure costs stay low and the solutions are compatible with various blockchains.</a:t>
            </a: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6:00</a:t>
            </a:r>
            <a:endParaRPr dirty="0">
              <a:solidFill>
                <a:schemeClr val="dk1"/>
              </a:solidFill>
            </a:endParaRPr>
          </a:p>
        </p:txBody>
      </p:sp>
      <p:sp>
        <p:nvSpPr>
          <p:cNvPr id="286" name="Google Shape;286;g3141de53fe0_0_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a:extLst>
            <a:ext uri="{FF2B5EF4-FFF2-40B4-BE49-F238E27FC236}">
              <a16:creationId xmlns:a16="http://schemas.microsoft.com/office/drawing/2014/main" id="{7A0E7CCC-9C60-31D6-EC04-E4CED21508D5}"/>
            </a:ext>
          </a:extLst>
        </p:cNvPr>
        <p:cNvGrpSpPr/>
        <p:nvPr/>
      </p:nvGrpSpPr>
      <p:grpSpPr>
        <a:xfrm>
          <a:off x="0" y="0"/>
          <a:ext cx="0" cy="0"/>
          <a:chOff x="0" y="0"/>
          <a:chExt cx="0" cy="0"/>
        </a:xfrm>
      </p:grpSpPr>
      <p:sp>
        <p:nvSpPr>
          <p:cNvPr id="828" name="Google Shape;828;g3141de53fe0_0_1158:notes">
            <a:extLst>
              <a:ext uri="{FF2B5EF4-FFF2-40B4-BE49-F238E27FC236}">
                <a16:creationId xmlns:a16="http://schemas.microsoft.com/office/drawing/2014/main" id="{477FEA87-2348-D227-CA4D-61BFF5F0D8C4}"/>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57:00</a:t>
            </a:r>
            <a:endParaRPr dirty="0"/>
          </a:p>
        </p:txBody>
      </p:sp>
      <p:sp>
        <p:nvSpPr>
          <p:cNvPr id="829" name="Google Shape;829;g3141de53fe0_0_1158:notes">
            <a:extLst>
              <a:ext uri="{FF2B5EF4-FFF2-40B4-BE49-F238E27FC236}">
                <a16:creationId xmlns:a16="http://schemas.microsoft.com/office/drawing/2014/main" id="{5E2FB78D-4703-DF00-A9EA-EE1C97AD94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338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a:extLst>
            <a:ext uri="{FF2B5EF4-FFF2-40B4-BE49-F238E27FC236}">
              <a16:creationId xmlns:a16="http://schemas.microsoft.com/office/drawing/2014/main" id="{3A5C461F-AA94-1C9B-02AF-59EBD55B3C36}"/>
            </a:ext>
          </a:extLst>
        </p:cNvPr>
        <p:cNvGrpSpPr/>
        <p:nvPr/>
      </p:nvGrpSpPr>
      <p:grpSpPr>
        <a:xfrm>
          <a:off x="0" y="0"/>
          <a:ext cx="0" cy="0"/>
          <a:chOff x="0" y="0"/>
          <a:chExt cx="0" cy="0"/>
        </a:xfrm>
      </p:grpSpPr>
      <p:sp>
        <p:nvSpPr>
          <p:cNvPr id="828" name="Google Shape;828;g3141de53fe0_0_1158:notes">
            <a:extLst>
              <a:ext uri="{FF2B5EF4-FFF2-40B4-BE49-F238E27FC236}">
                <a16:creationId xmlns:a16="http://schemas.microsoft.com/office/drawing/2014/main" id="{49A9288B-FC1E-1CBC-C0CA-802EE8123B60}"/>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58:00</a:t>
            </a:r>
            <a:endParaRPr dirty="0"/>
          </a:p>
        </p:txBody>
      </p:sp>
      <p:sp>
        <p:nvSpPr>
          <p:cNvPr id="829" name="Google Shape;829;g3141de53fe0_0_1158:notes">
            <a:extLst>
              <a:ext uri="{FF2B5EF4-FFF2-40B4-BE49-F238E27FC236}">
                <a16:creationId xmlns:a16="http://schemas.microsoft.com/office/drawing/2014/main" id="{04348377-7979-AA0C-3F7F-108AAAE6D3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4264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6B9F-D597-2AE5-EC54-0F0E67B33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C8D028-1525-C682-430A-26833C73813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0CB7EC7-9248-3823-18B5-26AC5B56E032}"/>
              </a:ext>
            </a:extLst>
          </p:cNvPr>
          <p:cNvSpPr>
            <a:spLocks noGrp="1"/>
          </p:cNvSpPr>
          <p:nvPr>
            <p:ph type="body" idx="1"/>
          </p:nvPr>
        </p:nvSpPr>
        <p:spPr/>
        <p:txBody>
          <a:bodyPr/>
          <a:lstStyle/>
          <a:p>
            <a:r>
              <a:rPr lang="en-US" dirty="0"/>
              <a:t>58:00</a:t>
            </a:r>
          </a:p>
        </p:txBody>
      </p:sp>
    </p:spTree>
    <p:extLst>
      <p:ext uri="{BB962C8B-B14F-4D97-AF65-F5344CB8AC3E}">
        <p14:creationId xmlns:p14="http://schemas.microsoft.com/office/powerpoint/2010/main" val="41681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8D65D9ED-C9A0-45F5-3756-B9ED202FEA2F}"/>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5250F97A-A1A1-A39B-1DAD-5EAE8F6B38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F0492F31-46E9-11AA-9AE1-F989AEEB40A9}"/>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9EB1A47B-A329-22F2-94FA-0612E0DA2F3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27</a:t>
            </a:fld>
            <a:endParaRPr/>
          </a:p>
        </p:txBody>
      </p:sp>
    </p:spTree>
    <p:extLst>
      <p:ext uri="{BB962C8B-B14F-4D97-AF65-F5344CB8AC3E}">
        <p14:creationId xmlns:p14="http://schemas.microsoft.com/office/powerpoint/2010/main" val="696455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37a39677808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plan for the rest of the talk is as follows.</a:t>
            </a:r>
          </a:p>
          <a:p>
            <a:pPr marL="0" lvl="0" indent="0" algn="l" rtl="0">
              <a:spcBef>
                <a:spcPts val="0"/>
              </a:spcBef>
              <a:spcAft>
                <a:spcPts val="0"/>
              </a:spcAft>
              <a:buNone/>
            </a:pPr>
            <a:r>
              <a:rPr lang="en-US" dirty="0"/>
              <a:t>First, as a warm-up, we will understand adaptor signatures and how they can be used to build fair exchange protocols.</a:t>
            </a:r>
          </a:p>
          <a:p>
            <a:pPr marL="0" lvl="0" indent="0" algn="l" rtl="0">
              <a:spcBef>
                <a:spcPts val="0"/>
              </a:spcBef>
              <a:spcAft>
                <a:spcPts val="0"/>
              </a:spcAft>
              <a:buNone/>
            </a:pPr>
            <a:r>
              <a:rPr lang="en-US" dirty="0"/>
              <a:t>Second, we will see how to build functional fair exchange using functional encryption and understand why it can only support linear functions.</a:t>
            </a:r>
          </a:p>
          <a:p>
            <a:pPr marL="0" lvl="0" indent="0" algn="l" rtl="0">
              <a:spcBef>
                <a:spcPts val="0"/>
              </a:spcBef>
              <a:spcAft>
                <a:spcPts val="0"/>
              </a:spcAft>
              <a:buNone/>
            </a:pPr>
            <a:r>
              <a:rPr lang="en-US" dirty="0"/>
              <a:t>Third, I will highlight the key ideas needed for making out FHE based protocol efficient.</a:t>
            </a:r>
          </a:p>
          <a:p>
            <a:pPr marL="0" lvl="0" indent="0" algn="l" rtl="0">
              <a:spcBef>
                <a:spcPts val="0"/>
              </a:spcBef>
              <a:spcAft>
                <a:spcPts val="0"/>
              </a:spcAft>
              <a:buNone/>
            </a:pPr>
            <a:r>
              <a:rPr lang="en-US" dirty="0"/>
              <a:t>Lastly, I will discuss the implementation and performance of our protocols.</a:t>
            </a:r>
          </a:p>
          <a:p>
            <a:pPr marL="0" lvl="0" indent="0" algn="l" rtl="0">
              <a:spcBef>
                <a:spcPts val="0"/>
              </a:spcBef>
              <a:spcAft>
                <a:spcPts val="0"/>
              </a:spcAft>
              <a:buNone/>
            </a:pPr>
            <a:r>
              <a:rPr lang="en-US" dirty="0"/>
              <a:t>17:40</a:t>
            </a:r>
            <a:endParaRPr dirty="0"/>
          </a:p>
        </p:txBody>
      </p:sp>
      <p:sp>
        <p:nvSpPr>
          <p:cNvPr id="615" name="Google Shape;615;g37a39677808_0_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28</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634D75AB-37B2-664C-A6C5-C99BE070D96A}"/>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BF4F6E0C-8C9A-58F1-06FC-B71323977FFA}"/>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Let us start by defining Fair Exchange. There are many definitions out there and we follow the definition of dMVVZ25 since it is easy to understand.</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Setup algorithm generates public parameters which are available to both buyer and seller.</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 Buyer has private inputs some bitcoins and seller has private input x.</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Seller runs </a:t>
            </a:r>
            <a:r>
              <a:rPr lang="en-US" dirty="0" err="1">
                <a:solidFill>
                  <a:schemeClr val="dk1"/>
                </a:solidFill>
              </a:rPr>
              <a:t>AdGen</a:t>
            </a:r>
            <a:r>
              <a:rPr lang="en-US" dirty="0">
                <a:solidFill>
                  <a:schemeClr val="dk1"/>
                </a:solidFill>
              </a:rPr>
              <a:t> algorithm and sends advertisement to the buyer.</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Then in the exchange phase, buyer, seller, and a trusted third party participate in an interactive protocol at the end of which buyer’s output is \beta, and seller’s output is \alpha. For visual simplicity, I have skipped the TTP but will highlight it in the protocols </a:t>
            </a:r>
            <a:r>
              <a:rPr lang="en-US" dirty="0" err="1">
                <a:solidFill>
                  <a:schemeClr val="dk1"/>
                </a:solidFill>
              </a:rPr>
              <a:t>whereever</a:t>
            </a:r>
            <a:r>
              <a:rPr lang="en-US" dirty="0">
                <a:solidFill>
                  <a:schemeClr val="dk1"/>
                </a:solidFill>
              </a:rPr>
              <a:t> it appears.</a:t>
            </a:r>
          </a:p>
          <a:p>
            <a:pPr marL="0" lvl="0" indent="0" algn="l" rtl="0">
              <a:lnSpc>
                <a:spcPct val="115000"/>
              </a:lnSpc>
              <a:spcBef>
                <a:spcPts val="1200"/>
              </a:spcBef>
              <a:spcAft>
                <a:spcPts val="1200"/>
              </a:spcAft>
              <a:buClr>
                <a:schemeClr val="dk1"/>
              </a:buClr>
              <a:buSzPts val="1100"/>
              <a:buFont typeface="Arial"/>
              <a:buNone/>
            </a:pPr>
            <a:endParaRPr lang="en-US" dirty="0">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Correctness requires that if everyone is honest then beta = x and alpha = bitcoin.</a:t>
            </a:r>
          </a:p>
          <a:p>
            <a:pPr marL="0" lvl="0" indent="0" algn="l" rtl="0">
              <a:lnSpc>
                <a:spcPct val="115000"/>
              </a:lnSpc>
              <a:spcBef>
                <a:spcPts val="1200"/>
              </a:spcBef>
              <a:spcAft>
                <a:spcPts val="1200"/>
              </a:spcAft>
              <a:buClr>
                <a:schemeClr val="dk1"/>
              </a:buClr>
              <a:buSzPts val="1100"/>
              <a:buFont typeface="Arial"/>
              <a:buNone/>
            </a:pPr>
            <a:endParaRPr lang="en-US" dirty="0">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Buyer fairness requires that if the buyer sent the money (aka, bitcoins don’t belong to the buyer anymore), then, \beta = x with high probability. Put another way, we require that probability that bitcoins don’t belong to the buyer and \beta \</a:t>
            </a:r>
            <a:r>
              <a:rPr lang="en-US" dirty="0" err="1">
                <a:solidFill>
                  <a:schemeClr val="dk1"/>
                </a:solidFill>
              </a:rPr>
              <a:t>neq</a:t>
            </a:r>
            <a:r>
              <a:rPr lang="en-US" dirty="0">
                <a:solidFill>
                  <a:schemeClr val="dk1"/>
                </a:solidFill>
              </a:rPr>
              <a:t> x is negligible.</a:t>
            </a:r>
          </a:p>
          <a:p>
            <a:pPr marL="0" lvl="0" indent="0" algn="l" rtl="0">
              <a:lnSpc>
                <a:spcPct val="115000"/>
              </a:lnSpc>
              <a:spcBef>
                <a:spcPts val="1200"/>
              </a:spcBef>
              <a:spcAft>
                <a:spcPts val="1200"/>
              </a:spcAft>
              <a:buClr>
                <a:schemeClr val="dk1"/>
              </a:buClr>
              <a:buSzPts val="1100"/>
              <a:buFont typeface="Arial"/>
              <a:buNone/>
            </a:pPr>
            <a:endParaRPr lang="en-US" dirty="0">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Seller fairness requires that if the seller did not obtain money (aka, alpha = bot) then, buyer must not learn x. This is formalized via a simulation style definition where a ppt distinguisher can’t distinguish views of buyer in the real and ideal world, where the ideal world is obtained from a simulator that does not get x as input.</a:t>
            </a:r>
          </a:p>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20:00</a:t>
            </a:r>
          </a:p>
        </p:txBody>
      </p:sp>
      <p:sp>
        <p:nvSpPr>
          <p:cNvPr id="392" name="Google Shape;392;g3141de53fe0_0_859:notes">
            <a:extLst>
              <a:ext uri="{FF2B5EF4-FFF2-40B4-BE49-F238E27FC236}">
                <a16:creationId xmlns:a16="http://schemas.microsoft.com/office/drawing/2014/main" id="{104CD840-2C10-08B4-D90B-C053CD46A8C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02896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a:extLst>
            <a:ext uri="{FF2B5EF4-FFF2-40B4-BE49-F238E27FC236}">
              <a16:creationId xmlns:a16="http://schemas.microsoft.com/office/drawing/2014/main" id="{D33DAE9C-D978-D5E6-A913-C56C6DC0AB52}"/>
            </a:ext>
          </a:extLst>
        </p:cNvPr>
        <p:cNvGrpSpPr/>
        <p:nvPr/>
      </p:nvGrpSpPr>
      <p:grpSpPr>
        <a:xfrm>
          <a:off x="0" y="0"/>
          <a:ext cx="0" cy="0"/>
          <a:chOff x="0" y="0"/>
          <a:chExt cx="0" cy="0"/>
        </a:xfrm>
      </p:grpSpPr>
      <p:sp>
        <p:nvSpPr>
          <p:cNvPr id="384" name="Google Shape;384;g3141de53fe0_0_853:notes">
            <a:extLst>
              <a:ext uri="{FF2B5EF4-FFF2-40B4-BE49-F238E27FC236}">
                <a16:creationId xmlns:a16="http://schemas.microsoft.com/office/drawing/2014/main" id="{6BB0EAF5-B57F-26C0-9D4E-5FDBE0ED1313}"/>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3.5</a:t>
            </a:r>
          </a:p>
          <a:p>
            <a:pPr marL="0" lvl="0" indent="0" algn="l" rtl="0">
              <a:spcBef>
                <a:spcPts val="0"/>
              </a:spcBef>
              <a:spcAft>
                <a:spcPts val="0"/>
              </a:spcAft>
              <a:buNone/>
            </a:pPr>
            <a:r>
              <a:rPr lang="en-US" dirty="0"/>
              <a:t>Adaptor Signatures </a:t>
            </a:r>
            <a:r>
              <a:rPr lang="en-US" dirty="0">
                <a:solidFill>
                  <a:schemeClr val="dk1"/>
                </a:solidFill>
              </a:rPr>
              <a:t>are defined with respect to a digital signature scheme and a hard relation. </a:t>
            </a:r>
            <a:r>
              <a:rPr lang="en-US" dirty="0"/>
              <a:t>The syntax consists of 4 algorithms: … . Let us understand these algorithms via the fair exchange application.</a:t>
            </a:r>
          </a:p>
          <a:p>
            <a:pPr marL="0" lvl="0" indent="0" algn="l" rtl="0">
              <a:spcBef>
                <a:spcPts val="0"/>
              </a:spcBef>
              <a:spcAft>
                <a:spcPts val="0"/>
              </a:spcAft>
              <a:buNone/>
            </a:pPr>
            <a:r>
              <a:rPr lang="en-US" dirty="0"/>
              <a:t>23:00</a:t>
            </a:r>
          </a:p>
        </p:txBody>
      </p:sp>
      <p:sp>
        <p:nvSpPr>
          <p:cNvPr id="385" name="Google Shape;385;g3141de53fe0_0_853:notes">
            <a:extLst>
              <a:ext uri="{FF2B5EF4-FFF2-40B4-BE49-F238E27FC236}">
                <a16:creationId xmlns:a16="http://schemas.microsoft.com/office/drawing/2014/main" id="{1370797D-C8B9-D1BC-6572-5AF72FFD9C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848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a:extLst>
            <a:ext uri="{FF2B5EF4-FFF2-40B4-BE49-F238E27FC236}">
              <a16:creationId xmlns:a16="http://schemas.microsoft.com/office/drawing/2014/main" id="{A896CB13-3543-7B00-F81D-1900E9FD4531}"/>
            </a:ext>
          </a:extLst>
        </p:cNvPr>
        <p:cNvGrpSpPr/>
        <p:nvPr/>
      </p:nvGrpSpPr>
      <p:grpSpPr>
        <a:xfrm>
          <a:off x="0" y="0"/>
          <a:ext cx="0" cy="0"/>
          <a:chOff x="0" y="0"/>
          <a:chExt cx="0" cy="0"/>
        </a:xfrm>
      </p:grpSpPr>
      <p:sp>
        <p:nvSpPr>
          <p:cNvPr id="516" name="Google Shape;516;g3141de53fe0_0_508:notes">
            <a:extLst>
              <a:ext uri="{FF2B5EF4-FFF2-40B4-BE49-F238E27FC236}">
                <a16:creationId xmlns:a16="http://schemas.microsoft.com/office/drawing/2014/main" id="{96981E1F-12B0-3C61-51B2-DA2FD3123A2C}"/>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26:00</a:t>
            </a:r>
            <a:endParaRPr dirty="0">
              <a:solidFill>
                <a:schemeClr val="dk1"/>
              </a:solidFill>
            </a:endParaRPr>
          </a:p>
        </p:txBody>
      </p:sp>
      <p:sp>
        <p:nvSpPr>
          <p:cNvPr id="517" name="Google Shape;517;g3141de53fe0_0_508:notes">
            <a:extLst>
              <a:ext uri="{FF2B5EF4-FFF2-40B4-BE49-F238E27FC236}">
                <a16:creationId xmlns:a16="http://schemas.microsoft.com/office/drawing/2014/main" id="{211DAF7F-4D3F-7B09-A6A6-6273591413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3904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a:extLst>
            <a:ext uri="{FF2B5EF4-FFF2-40B4-BE49-F238E27FC236}">
              <a16:creationId xmlns:a16="http://schemas.microsoft.com/office/drawing/2014/main" id="{0853380B-8757-8FD7-2488-1B64EF981A94}"/>
            </a:ext>
          </a:extLst>
        </p:cNvPr>
        <p:cNvGrpSpPr/>
        <p:nvPr/>
      </p:nvGrpSpPr>
      <p:grpSpPr>
        <a:xfrm>
          <a:off x="0" y="0"/>
          <a:ext cx="0" cy="0"/>
          <a:chOff x="0" y="0"/>
          <a:chExt cx="0" cy="0"/>
        </a:xfrm>
      </p:grpSpPr>
      <p:sp>
        <p:nvSpPr>
          <p:cNvPr id="1767" name="Google Shape;1767;g3141de53fe0_0_927:notes">
            <a:extLst>
              <a:ext uri="{FF2B5EF4-FFF2-40B4-BE49-F238E27FC236}">
                <a16:creationId xmlns:a16="http://schemas.microsoft.com/office/drawing/2014/main" id="{EE8E661B-CB12-E6BD-8187-8420F7714458}"/>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30:00</a:t>
            </a:r>
            <a:endParaRPr dirty="0"/>
          </a:p>
        </p:txBody>
      </p:sp>
      <p:sp>
        <p:nvSpPr>
          <p:cNvPr id="1768" name="Google Shape;1768;g3141de53fe0_0_927:notes">
            <a:extLst>
              <a:ext uri="{FF2B5EF4-FFF2-40B4-BE49-F238E27FC236}">
                <a16:creationId xmlns:a16="http://schemas.microsoft.com/office/drawing/2014/main" id="{471DE001-1460-95D0-CBA9-52DC03D380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47711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E26B9FD8-8F6F-17BA-F6DA-1EDC1D018A24}"/>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FB84183B-B61F-C3E7-2A03-B717047C213A}"/>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32:30</a:t>
            </a:r>
            <a:endParaRPr dirty="0">
              <a:solidFill>
                <a:schemeClr val="dk1"/>
              </a:solidFill>
            </a:endParaRPr>
          </a:p>
        </p:txBody>
      </p:sp>
      <p:sp>
        <p:nvSpPr>
          <p:cNvPr id="392" name="Google Shape;392;g3141de53fe0_0_859:notes">
            <a:extLst>
              <a:ext uri="{FF2B5EF4-FFF2-40B4-BE49-F238E27FC236}">
                <a16:creationId xmlns:a16="http://schemas.microsoft.com/office/drawing/2014/main" id="{0D4F0989-49C4-99F1-E481-5C606FA074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8545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6BF55F57-A6B1-B732-64CD-C913BC207A30}"/>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83650B18-E950-83B7-B68F-098DCD36BFA7}"/>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Functional Fair Exchange generalizes this problem to the setting where the data x held by the seller is sensitive information and the buyer is interested to learn a </a:t>
            </a:r>
            <a:r>
              <a:rPr lang="en" dirty="0" err="1">
                <a:solidFill>
                  <a:schemeClr val="dk1"/>
                </a:solidFill>
              </a:rPr>
              <a:t>func</a:t>
            </a:r>
            <a:r>
              <a:rPr lang="en-US" dirty="0" err="1">
                <a:solidFill>
                  <a:schemeClr val="dk1"/>
                </a:solidFill>
              </a:rPr>
              <a:t>ti</a:t>
            </a:r>
            <a:r>
              <a:rPr lang="en" dirty="0">
                <a:solidFill>
                  <a:schemeClr val="dk1"/>
                </a:solidFill>
              </a:rPr>
              <a:t>on f evaluated on it. Here, in addition to fairness, the seller also requires data privacy which means that the buyer should learn nothing beyond f(x) about x. </a:t>
            </a: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6:30</a:t>
            </a:r>
            <a:endParaRPr dirty="0">
              <a:solidFill>
                <a:schemeClr val="dk1"/>
              </a:solidFill>
            </a:endParaRPr>
          </a:p>
        </p:txBody>
      </p:sp>
      <p:sp>
        <p:nvSpPr>
          <p:cNvPr id="286" name="Google Shape;286;g3141de53fe0_0_368:notes">
            <a:extLst>
              <a:ext uri="{FF2B5EF4-FFF2-40B4-BE49-F238E27FC236}">
                <a16:creationId xmlns:a16="http://schemas.microsoft.com/office/drawing/2014/main" id="{F2868C71-843A-A56B-7A9A-72B8D16EC0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17406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85D438B3-89AF-FFBD-01DC-D5D84719B4CB}"/>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3A0A065B-E84F-C23F-9F57-16307980C45C}"/>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33:00</a:t>
            </a:r>
            <a:endParaRPr dirty="0">
              <a:solidFill>
                <a:schemeClr val="dk1"/>
              </a:solidFill>
            </a:endParaRPr>
          </a:p>
        </p:txBody>
      </p:sp>
      <p:sp>
        <p:nvSpPr>
          <p:cNvPr id="392" name="Google Shape;392;g3141de53fe0_0_859:notes">
            <a:extLst>
              <a:ext uri="{FF2B5EF4-FFF2-40B4-BE49-F238E27FC236}">
                <a16:creationId xmlns:a16="http://schemas.microsoft.com/office/drawing/2014/main" id="{EE238850-3D11-62F6-1385-80A219956C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58797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698873C7-7C12-1BDD-831E-6CA0B23EA788}"/>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4A2631E3-CC49-B220-F06D-7C21D338701B}"/>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33:00</a:t>
            </a:r>
            <a:endParaRPr dirty="0">
              <a:solidFill>
                <a:schemeClr val="dk1"/>
              </a:solidFill>
            </a:endParaRPr>
          </a:p>
        </p:txBody>
      </p:sp>
      <p:sp>
        <p:nvSpPr>
          <p:cNvPr id="392" name="Google Shape;392;g3141de53fe0_0_859:notes">
            <a:extLst>
              <a:ext uri="{FF2B5EF4-FFF2-40B4-BE49-F238E27FC236}">
                <a16:creationId xmlns:a16="http://schemas.microsoft.com/office/drawing/2014/main" id="{4DD93A3A-A390-2ED2-F509-6B8361859A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37006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a:extLst>
            <a:ext uri="{FF2B5EF4-FFF2-40B4-BE49-F238E27FC236}">
              <a16:creationId xmlns:a16="http://schemas.microsoft.com/office/drawing/2014/main" id="{CE49E054-1340-4DD7-247F-CAC04EEB0B91}"/>
            </a:ext>
          </a:extLst>
        </p:cNvPr>
        <p:cNvGrpSpPr/>
        <p:nvPr/>
      </p:nvGrpSpPr>
      <p:grpSpPr>
        <a:xfrm>
          <a:off x="0" y="0"/>
          <a:ext cx="0" cy="0"/>
          <a:chOff x="0" y="0"/>
          <a:chExt cx="0" cy="0"/>
        </a:xfrm>
      </p:grpSpPr>
      <p:sp>
        <p:nvSpPr>
          <p:cNvPr id="516" name="Google Shape;516;g3141de53fe0_0_508:notes">
            <a:extLst>
              <a:ext uri="{FF2B5EF4-FFF2-40B4-BE49-F238E27FC236}">
                <a16:creationId xmlns:a16="http://schemas.microsoft.com/office/drawing/2014/main" id="{761D6065-D868-E619-6E67-0ABD9980A1C3}"/>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35:00</a:t>
            </a:r>
            <a:endParaRPr dirty="0">
              <a:solidFill>
                <a:schemeClr val="dk1"/>
              </a:solidFill>
            </a:endParaRPr>
          </a:p>
        </p:txBody>
      </p:sp>
      <p:sp>
        <p:nvSpPr>
          <p:cNvPr id="517" name="Google Shape;517;g3141de53fe0_0_508:notes">
            <a:extLst>
              <a:ext uri="{FF2B5EF4-FFF2-40B4-BE49-F238E27FC236}">
                <a16:creationId xmlns:a16="http://schemas.microsoft.com/office/drawing/2014/main" id="{DE8F6A54-1665-A0D5-6835-62C1DEA4BE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11700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363F3C63-4B9C-9287-3A8F-F94F1B486815}"/>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80550680-33D0-5029-E14C-AC0C597EF856}"/>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36:00</a:t>
            </a:r>
            <a:endParaRPr dirty="0">
              <a:solidFill>
                <a:schemeClr val="dk1"/>
              </a:solidFill>
            </a:endParaRPr>
          </a:p>
        </p:txBody>
      </p:sp>
      <p:sp>
        <p:nvSpPr>
          <p:cNvPr id="286" name="Google Shape;286;g3141de53fe0_0_368:notes">
            <a:extLst>
              <a:ext uri="{FF2B5EF4-FFF2-40B4-BE49-F238E27FC236}">
                <a16:creationId xmlns:a16="http://schemas.microsoft.com/office/drawing/2014/main" id="{DE9B931E-EEBA-67EE-EFD3-82957F2147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5692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36:30</a:t>
            </a:r>
          </a:p>
        </p:txBody>
      </p:sp>
    </p:spTree>
    <p:extLst>
      <p:ext uri="{BB962C8B-B14F-4D97-AF65-F5344CB8AC3E}">
        <p14:creationId xmlns:p14="http://schemas.microsoft.com/office/powerpoint/2010/main" val="3113241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5F8298E8-D2DB-4464-3D20-39B05EF4F51B}"/>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D0285C34-CF47-03AA-2474-D8C180325DD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6E5334E9-B243-99F5-21C5-1AABCEF4EB4C}"/>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37:00</a:t>
            </a:r>
            <a:endParaRPr dirty="0"/>
          </a:p>
        </p:txBody>
      </p:sp>
      <p:sp>
        <p:nvSpPr>
          <p:cNvPr id="615" name="Google Shape;615;g37a39677808_0_120:notes">
            <a:extLst>
              <a:ext uri="{FF2B5EF4-FFF2-40B4-BE49-F238E27FC236}">
                <a16:creationId xmlns:a16="http://schemas.microsoft.com/office/drawing/2014/main" id="{B8E5F830-ADD2-E7BF-FBD2-AEAC9488E71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39</a:t>
            </a:fld>
            <a:endParaRPr/>
          </a:p>
        </p:txBody>
      </p:sp>
    </p:spTree>
    <p:extLst>
      <p:ext uri="{BB962C8B-B14F-4D97-AF65-F5344CB8AC3E}">
        <p14:creationId xmlns:p14="http://schemas.microsoft.com/office/powerpoint/2010/main" val="9327396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a:extLst>
            <a:ext uri="{FF2B5EF4-FFF2-40B4-BE49-F238E27FC236}">
              <a16:creationId xmlns:a16="http://schemas.microsoft.com/office/drawing/2014/main" id="{58F8E943-0251-8B5C-9898-42AFAC6E8976}"/>
            </a:ext>
          </a:extLst>
        </p:cNvPr>
        <p:cNvGrpSpPr/>
        <p:nvPr/>
      </p:nvGrpSpPr>
      <p:grpSpPr>
        <a:xfrm>
          <a:off x="0" y="0"/>
          <a:ext cx="0" cy="0"/>
          <a:chOff x="0" y="0"/>
          <a:chExt cx="0" cy="0"/>
        </a:xfrm>
      </p:grpSpPr>
      <p:sp>
        <p:nvSpPr>
          <p:cNvPr id="391" name="Google Shape;391;g3141de53fe0_0_859:notes">
            <a:extLst>
              <a:ext uri="{FF2B5EF4-FFF2-40B4-BE49-F238E27FC236}">
                <a16:creationId xmlns:a16="http://schemas.microsoft.com/office/drawing/2014/main" id="{E3045075-8671-ED6E-5DB6-F14A8AA84D16}"/>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dk1"/>
                </a:solidFill>
              </a:rPr>
              <a:t>39:30</a:t>
            </a:r>
            <a:endParaRPr dirty="0">
              <a:solidFill>
                <a:schemeClr val="dk1"/>
              </a:solidFill>
            </a:endParaRPr>
          </a:p>
        </p:txBody>
      </p:sp>
      <p:sp>
        <p:nvSpPr>
          <p:cNvPr id="392" name="Google Shape;392;g3141de53fe0_0_859:notes">
            <a:extLst>
              <a:ext uri="{FF2B5EF4-FFF2-40B4-BE49-F238E27FC236}">
                <a16:creationId xmlns:a16="http://schemas.microsoft.com/office/drawing/2014/main" id="{AE5F69DF-8AA2-2926-032F-B35355AF51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53345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3141de53fe0_0_66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we augment FE with a public keygen algorithm. This is analogous to the keygen algorithm, but differs in that it takes </a:t>
            </a:r>
            <a:r>
              <a:rPr lang="en" dirty="0" err="1">
                <a:solidFill>
                  <a:schemeClr val="dk1"/>
                </a:solidFill>
              </a:rPr>
              <a:t>mpk</a:t>
            </a:r>
            <a:r>
              <a:rPr lang="en" dirty="0">
                <a:solidFill>
                  <a:schemeClr val="dk1"/>
                </a:solidFill>
              </a:rPr>
              <a:t> and f as input and outputs </a:t>
            </a:r>
            <a:r>
              <a:rPr lang="en" dirty="0" err="1">
                <a:solidFill>
                  <a:schemeClr val="dk1"/>
                </a:solidFill>
              </a:rPr>
              <a:t>pkf</a:t>
            </a:r>
            <a:r>
              <a:rPr lang="en" dirty="0">
                <a:solidFill>
                  <a:schemeClr val="dk1"/>
                </a:solidFill>
              </a:rPr>
              <a:t>. </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We need it to be a deterministic algorithm. Further, this algorithm does not affect the correctness or security definitions of FE since it is a public algorithm. So, why are are we even doing this? It will be useful for our FAS construction on the next slide.</a:t>
            </a:r>
            <a:endParaRPr dirty="0">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dirty="0">
                <a:solidFill>
                  <a:schemeClr val="dk1"/>
                </a:solidFill>
              </a:rPr>
              <a:t>We define a new compliance property for FE. We say that an FE scheme is R-compliant if (</a:t>
            </a:r>
            <a:r>
              <a:rPr lang="en" dirty="0" err="1">
                <a:solidFill>
                  <a:schemeClr val="dk1"/>
                </a:solidFill>
              </a:rPr>
              <a:t>pkf</a:t>
            </a:r>
            <a:r>
              <a:rPr lang="en" dirty="0">
                <a:solidFill>
                  <a:schemeClr val="dk1"/>
                </a:solidFill>
              </a:rPr>
              <a:t>, </a:t>
            </a:r>
            <a:r>
              <a:rPr lang="en" dirty="0" err="1">
                <a:solidFill>
                  <a:schemeClr val="dk1"/>
                </a:solidFill>
              </a:rPr>
              <a:t>skf</a:t>
            </a:r>
            <a:r>
              <a:rPr lang="en" dirty="0">
                <a:solidFill>
                  <a:schemeClr val="dk1"/>
                </a:solidFill>
              </a:rPr>
              <a:t>) satisfy the hard relation R.</a:t>
            </a:r>
          </a:p>
          <a:p>
            <a:pPr marL="0" lvl="0" indent="0" algn="l" rtl="0">
              <a:lnSpc>
                <a:spcPct val="115000"/>
              </a:lnSpc>
              <a:spcBef>
                <a:spcPts val="1200"/>
              </a:spcBef>
              <a:spcAft>
                <a:spcPts val="1200"/>
              </a:spcAft>
              <a:buClr>
                <a:schemeClr val="dk1"/>
              </a:buClr>
              <a:buSzPts val="1100"/>
              <a:buFont typeface="Arial"/>
              <a:buNone/>
            </a:pPr>
            <a:r>
              <a:rPr lang="en" dirty="0">
                <a:solidFill>
                  <a:schemeClr val="dk1"/>
                </a:solidFill>
              </a:rPr>
              <a:t>42:00</a:t>
            </a:r>
            <a:endParaRPr dirty="0">
              <a:solidFill>
                <a:schemeClr val="dk1"/>
              </a:solidFill>
            </a:endParaRPr>
          </a:p>
        </p:txBody>
      </p:sp>
      <p:sp>
        <p:nvSpPr>
          <p:cNvPr id="691" name="Google Shape;691;g3141de53fe0_0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82877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E9B71656-BCD8-8833-BD0F-0BCA4D762BB3}"/>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40F6940C-9497-0E07-DF6A-6415CA0EBA20}"/>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43:00</a:t>
            </a:r>
            <a:endParaRPr dirty="0">
              <a:solidFill>
                <a:schemeClr val="dk1"/>
              </a:solidFill>
            </a:endParaRPr>
          </a:p>
        </p:txBody>
      </p:sp>
      <p:sp>
        <p:nvSpPr>
          <p:cNvPr id="286" name="Google Shape;286;g3141de53fe0_0_368:notes">
            <a:extLst>
              <a:ext uri="{FF2B5EF4-FFF2-40B4-BE49-F238E27FC236}">
                <a16:creationId xmlns:a16="http://schemas.microsoft.com/office/drawing/2014/main" id="{99770ADC-A9B7-E6CD-62BE-CC70A9019E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67348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D0F4FD2E-7615-E08E-46AB-7F62006A9DCC}"/>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F4A34767-BEEB-7339-4292-D258D8CDC560}"/>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44:00</a:t>
            </a:r>
            <a:endParaRPr dirty="0">
              <a:solidFill>
                <a:schemeClr val="dk1"/>
              </a:solidFill>
            </a:endParaRPr>
          </a:p>
        </p:txBody>
      </p:sp>
      <p:sp>
        <p:nvSpPr>
          <p:cNvPr id="286" name="Google Shape;286;g3141de53fe0_0_368:notes">
            <a:extLst>
              <a:ext uri="{FF2B5EF4-FFF2-40B4-BE49-F238E27FC236}">
                <a16:creationId xmlns:a16="http://schemas.microsoft.com/office/drawing/2014/main" id="{A766E468-3A68-D07D-F637-92466579CC0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9412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3E44795D-9912-B009-D5E8-B2A7F4394BAC}"/>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3AA64986-FA11-D47C-4F4B-B9B909A14658}"/>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There are two natural kinds of application domains for considering functional fair exchange.</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First, consider ML application where the function f describes fine-tuning an ML model ,data x is medical records, buyer is a researcher and seller is a hospital. This scenario is interesting since data privacy regulations such as HIPAA may prevent the hospital from selling medical records of its patients, but may allow selling specific function evaluations to advance scientific research.</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7:15</a:t>
            </a:r>
            <a:endParaRPr dirty="0">
              <a:solidFill>
                <a:schemeClr val="dk1"/>
              </a:solidFill>
            </a:endParaRPr>
          </a:p>
        </p:txBody>
      </p:sp>
      <p:sp>
        <p:nvSpPr>
          <p:cNvPr id="286" name="Google Shape;286;g3141de53fe0_0_368:notes">
            <a:extLst>
              <a:ext uri="{FF2B5EF4-FFF2-40B4-BE49-F238E27FC236}">
                <a16:creationId xmlns:a16="http://schemas.microsoft.com/office/drawing/2014/main" id="{7CD8E314-90B8-2E61-76E4-961BE3C3E6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74831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46:00</a:t>
            </a:r>
          </a:p>
        </p:txBody>
      </p:sp>
    </p:spTree>
    <p:extLst>
      <p:ext uri="{BB962C8B-B14F-4D97-AF65-F5344CB8AC3E}">
        <p14:creationId xmlns:p14="http://schemas.microsoft.com/office/powerpoint/2010/main" val="24135180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46:00</a:t>
            </a:r>
          </a:p>
        </p:txBody>
      </p:sp>
    </p:spTree>
    <p:extLst>
      <p:ext uri="{BB962C8B-B14F-4D97-AF65-F5344CB8AC3E}">
        <p14:creationId xmlns:p14="http://schemas.microsoft.com/office/powerpoint/2010/main" val="34872048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A6AF1D3D-6CA1-1A23-4DBA-7F48898DE329}"/>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A0A434E2-F4F4-A6B4-CA37-3BD046367D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AC086915-5550-D7BC-0F72-5B8F7D1D28F6}"/>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424AB59F-F09F-8028-7A54-EAD91737F87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47</a:t>
            </a:fld>
            <a:endParaRPr/>
          </a:p>
        </p:txBody>
      </p:sp>
    </p:spTree>
    <p:extLst>
      <p:ext uri="{BB962C8B-B14F-4D97-AF65-F5344CB8AC3E}">
        <p14:creationId xmlns:p14="http://schemas.microsoft.com/office/powerpoint/2010/main" val="27482457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a:extLst>
            <a:ext uri="{FF2B5EF4-FFF2-40B4-BE49-F238E27FC236}">
              <a16:creationId xmlns:a16="http://schemas.microsoft.com/office/drawing/2014/main" id="{1E6C7EE9-FF13-9D5E-F639-60DDC5D792BB}"/>
            </a:ext>
          </a:extLst>
        </p:cNvPr>
        <p:cNvGrpSpPr/>
        <p:nvPr/>
      </p:nvGrpSpPr>
      <p:grpSpPr>
        <a:xfrm>
          <a:off x="0" y="0"/>
          <a:ext cx="0" cy="0"/>
          <a:chOff x="0" y="0"/>
          <a:chExt cx="0" cy="0"/>
        </a:xfrm>
      </p:grpSpPr>
      <p:sp>
        <p:nvSpPr>
          <p:cNvPr id="384" name="Google Shape;384;g3141de53fe0_0_853:notes">
            <a:extLst>
              <a:ext uri="{FF2B5EF4-FFF2-40B4-BE49-F238E27FC236}">
                <a16:creationId xmlns:a16="http://schemas.microsoft.com/office/drawing/2014/main" id="{498A8B51-FA45-D7FC-7BBD-79A868D1EE8A}"/>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Adaptor Signatures </a:t>
            </a:r>
            <a:r>
              <a:rPr lang="en">
                <a:solidFill>
                  <a:schemeClr val="dk1"/>
                </a:solidFill>
              </a:rPr>
              <a:t>are defined with respect to a digital signature scheme and a hard relation. </a:t>
            </a:r>
            <a:r>
              <a:rPr lang="en"/>
              <a:t>The syntax consists of 4 algorithms: … . Let us understand these algorithms via the fair exchange application.</a:t>
            </a:r>
            <a:endParaRPr/>
          </a:p>
        </p:txBody>
      </p:sp>
      <p:sp>
        <p:nvSpPr>
          <p:cNvPr id="385" name="Google Shape;385;g3141de53fe0_0_853:notes">
            <a:extLst>
              <a:ext uri="{FF2B5EF4-FFF2-40B4-BE49-F238E27FC236}">
                <a16:creationId xmlns:a16="http://schemas.microsoft.com/office/drawing/2014/main" id="{4FD8B0D3-274D-60FC-DFC1-ECC455780A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38985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141de53fe0_0_45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4.5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A trusted third party runs the Setup algorithm and outputs the public parameters pp to both seller and buyer.</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buyer samples its signing and verification keys and sends vk to the seller. The seller sample a statement capital X and a witness x satisfying the relation R and sends the statement capital X to the buyer.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Suppose now the buyer wants to buys a function f \in F. Then, the buyer creates a transaction tx for this purpose. </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The main protocol begins after this point that I will describe on the next slide. For sake of simplicity going forward, we will assume the inputs of the buyer are (pp, X, sk, vk, tx, f) and those of the seller are (pp, X, x, vk) as described here. </a:t>
            </a:r>
            <a:endParaRPr>
              <a:solidFill>
                <a:schemeClr val="dk1"/>
              </a:solidFill>
            </a:endParaRPr>
          </a:p>
        </p:txBody>
      </p:sp>
      <p:sp>
        <p:nvSpPr>
          <p:cNvPr id="465" name="Google Shape;465;g3141de53fe0_0_4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20081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141de53fe0_0_483: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5.5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seller runs the AdGen algorithm and sends the ad to the buyer. This does not need a secure private channel between the two and seller can do this by publishing ad on a website. The buyer verifies the ad via the AdVerify algorithm.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If the ad verification passes, then, it engages in an interactive protocol with the buyer to run FPreSign and compute the presignature. The seller verifies the presignature via FPreVerify algorithm.</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If the presignature verification passes, the seller uses the witness x and function f to adapt the presignature into a full-signature and publishes the transaction and signature on the blockchain to get the payment from the buyer.</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Once the buyer sees the transaction on the blockchain, it runs the functional extract algorithm on presignature and signature to extract f(x) from them.</a:t>
            </a:r>
            <a:endParaRPr>
              <a:solidFill>
                <a:schemeClr val="dk1"/>
              </a:solidFill>
            </a:endParaRPr>
          </a:p>
        </p:txBody>
      </p:sp>
      <p:sp>
        <p:nvSpPr>
          <p:cNvPr id="491" name="Google Shape;491;g3141de53fe0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57654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a:extLst>
            <a:ext uri="{FF2B5EF4-FFF2-40B4-BE49-F238E27FC236}">
              <a16:creationId xmlns:a16="http://schemas.microsoft.com/office/drawing/2014/main" id="{DEDF3406-44B0-987A-5231-4F0D179564BD}"/>
            </a:ext>
          </a:extLst>
        </p:cNvPr>
        <p:cNvGrpSpPr/>
        <p:nvPr/>
      </p:nvGrpSpPr>
      <p:grpSpPr>
        <a:xfrm>
          <a:off x="0" y="0"/>
          <a:ext cx="0" cy="0"/>
          <a:chOff x="0" y="0"/>
          <a:chExt cx="0" cy="0"/>
        </a:xfrm>
      </p:grpSpPr>
      <p:sp>
        <p:nvSpPr>
          <p:cNvPr id="516" name="Google Shape;516;g3141de53fe0_0_508:notes">
            <a:extLst>
              <a:ext uri="{FF2B5EF4-FFF2-40B4-BE49-F238E27FC236}">
                <a16:creationId xmlns:a16="http://schemas.microsoft.com/office/drawing/2014/main" id="{B0E674BB-7493-7D73-1A22-21547271D1D2}"/>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6</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Let me briefly touch about FAS security. We define FAS security properties against malicious seller and buyer. Against malicious seller, we need unforgeability and witness extractability. Against malicious buyer, we need pre-signature adaptability and witness privacy.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first three properties are similar to those considered in standard adaptor signatures and I won’t go into their details today. </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I will talk a bit about witness privacy, which is the new security property of FAS. </a:t>
            </a:r>
            <a:endParaRPr>
              <a:solidFill>
                <a:schemeClr val="dk1"/>
              </a:solidFill>
            </a:endParaRPr>
          </a:p>
        </p:txBody>
      </p:sp>
      <p:sp>
        <p:nvSpPr>
          <p:cNvPr id="517" name="Google Shape;517;g3141de53fe0_0_508:notes">
            <a:extLst>
              <a:ext uri="{FF2B5EF4-FFF2-40B4-BE49-F238E27FC236}">
                <a16:creationId xmlns:a16="http://schemas.microsoft.com/office/drawing/2014/main" id="{8EDBD083-100A-5823-0C05-173A88093A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40442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141de53fe0_0_52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6.5</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Witness privacy captures the leakage a malicious buyer learns about x beyond f(x). Inspired by privacy notions studied in functional encryption and zero-knowledge proofs literature, we define three notions of witness privacy, namely witness indistinguishability, witness hiding and zero-knowledge. Zero-knowledge is the strongest among the three and we build constructions satisfying it.</a:t>
            </a:r>
            <a:endParaRPr>
              <a:solidFill>
                <a:schemeClr val="dk1"/>
              </a:solidFill>
            </a:endParaRPr>
          </a:p>
        </p:txBody>
      </p:sp>
      <p:sp>
        <p:nvSpPr>
          <p:cNvPr id="532" name="Google Shape;532;g3141de53fe0_0_5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64810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88333632-1E21-FC07-57FD-6EE7F6BCE044}"/>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C4DCAC82-511D-D103-8598-ADB5F581814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B89AFD45-88D4-819F-33D5-6DDE0A14192E}"/>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4787DE61-44BA-B962-63FA-BDBFC6955674}"/>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53</a:t>
            </a:fld>
            <a:endParaRPr/>
          </a:p>
        </p:txBody>
      </p:sp>
    </p:spTree>
    <p:extLst>
      <p:ext uri="{BB962C8B-B14F-4D97-AF65-F5344CB8AC3E}">
        <p14:creationId xmlns:p14="http://schemas.microsoft.com/office/powerpoint/2010/main" val="31094897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141de53fe0_0_564: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7</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For the strawman construction, I will describe the AdGen, FPreSign, Adapt and FExt algorithms. The remaining algorithms Setup, AdVerifty and FPreVerify follow in a natural way from these and I will skip their description.</a:t>
            </a:r>
            <a:endParaRPr>
              <a:solidFill>
                <a:schemeClr val="dk1"/>
              </a:solidFill>
            </a:endParaRPr>
          </a:p>
        </p:txBody>
      </p:sp>
      <p:sp>
        <p:nvSpPr>
          <p:cNvPr id="580" name="Google Shape;580;g3141de53fe0_0_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7372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1A10D8CE-D482-4B65-6AA8-9F8C4D5893C6}"/>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69409746-B9F8-79C7-69EE-FBA1FE301030}"/>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Second natural style of application are cryptographic in nature. For example, f desc</a:t>
            </a:r>
            <a:r>
              <a:rPr lang="en-US" dirty="0">
                <a:solidFill>
                  <a:schemeClr val="dk1"/>
                </a:solidFill>
              </a:rPr>
              <a:t>r</a:t>
            </a:r>
            <a:r>
              <a:rPr lang="en" dirty="0" err="1">
                <a:solidFill>
                  <a:schemeClr val="dk1"/>
                </a:solidFill>
              </a:rPr>
              <a:t>ibes</a:t>
            </a:r>
            <a:r>
              <a:rPr lang="en" dirty="0">
                <a:solidFill>
                  <a:schemeClr val="dk1"/>
                </a:solidFill>
              </a:rPr>
              <a:t> signing algorithm, x denotes signing key, buyer is a certificate client and seller is certificate issuer. Here, it is crucial to keep the signing key hidden for cryptographic privacy purposes.</a:t>
            </a: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rPr>
              <a:t>7:45</a:t>
            </a:r>
            <a:endParaRPr dirty="0">
              <a:solidFill>
                <a:schemeClr val="dk1"/>
              </a:solidFill>
            </a:endParaRPr>
          </a:p>
        </p:txBody>
      </p:sp>
      <p:sp>
        <p:nvSpPr>
          <p:cNvPr id="286" name="Google Shape;286;g3141de53fe0_0_368:notes">
            <a:extLst>
              <a:ext uri="{FF2B5EF4-FFF2-40B4-BE49-F238E27FC236}">
                <a16:creationId xmlns:a16="http://schemas.microsoft.com/office/drawing/2014/main" id="{01F18030-026B-D227-1430-64B62668A7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9597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3141de53fe0_0_67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11.5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Having described FE, let’s see how to use it. Now, seller computes ct as an FE encryption of x and sends the ad to the buyer.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idea for using FE is as follows. Observe that the buyer can learn f(x) if it can obtain functional decryption key sk_f. So, the idea is to use a standard adaptor signature scheme that enables extracting the functional key sk_f.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Towards this, it must be the case that in the Adapt phase, the seller uses sk_f to adapt the pre-signature into a full signature.</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And to enable this, the buyer computes pk_f via the PublicKeyGen algorithm and pre-signs with respect to the adaptor statement pk_f.</a:t>
            </a:r>
            <a:endParaRPr>
              <a:solidFill>
                <a:schemeClr val="dk1"/>
              </a:solidFill>
            </a:endParaRPr>
          </a:p>
        </p:txBody>
      </p:sp>
      <p:sp>
        <p:nvSpPr>
          <p:cNvPr id="702" name="Google Shape;702;g3141de53fe0_0_6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10121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3141de53fe0_0_70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12.25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In the paper, we show the following theorem for this construction. If the FE scheme is indistinguishability secure and the NZIK scheme used in AdGen is zero-knowledge, then the FAS construction satisfies witness indistinguishability witness privacy.</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For instantiations, the main challenge here is the compatibility of FE and AS. If AS is for hard relation R, then FE needs to be R-complaint. Further, we are restricted to choosing an adaptor signature scheme that is used on blockchains.</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Towards this, our solution is to use Schnorr Adaptor Signature which is for the discrete log relation and show that the IPFE construction by Abdalla et al. can be augmented with an appropriate PublicKeyGen algorithm to make it R-compliant.</a:t>
            </a:r>
            <a:endParaRPr>
              <a:solidFill>
                <a:schemeClr val="dk1"/>
              </a:solidFill>
            </a:endParaRPr>
          </a:p>
        </p:txBody>
      </p:sp>
      <p:sp>
        <p:nvSpPr>
          <p:cNvPr id="727" name="Google Shape;727;g3141de53fe0_0_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79452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3141de53fe0_0_72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13</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A natural question then is, if the FE scheme used is simulation secure, then is the FAS construction zero-knowledge?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main challenge here is that simulation secure FE can’t be R-compliant.</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So, what we show is in fact that if the FE scheme is indistinguishability secure, then a variant of this FAS construction satisfies zero-knowledge. The main idea here is to make non-black-box use of the [ALMT20] IPFE compiler that upgrades indistinguishability secure IPFE to simulation secure IPFE. I encourage you to look at the paper for more details. </a:t>
            </a:r>
            <a:endParaRPr>
              <a:solidFill>
                <a:schemeClr val="dk1"/>
              </a:solidFill>
            </a:endParaRPr>
          </a:p>
        </p:txBody>
      </p:sp>
      <p:sp>
        <p:nvSpPr>
          <p:cNvPr id="755" name="Google Shape;755;g3141de53fe0_0_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5169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a:extLst>
            <a:ext uri="{FF2B5EF4-FFF2-40B4-BE49-F238E27FC236}">
              <a16:creationId xmlns:a16="http://schemas.microsoft.com/office/drawing/2014/main" id="{7D55E7F9-68B6-82B7-BD6E-E71652F25B29}"/>
            </a:ext>
          </a:extLst>
        </p:cNvPr>
        <p:cNvGrpSpPr/>
        <p:nvPr/>
      </p:nvGrpSpPr>
      <p:grpSpPr>
        <a:xfrm>
          <a:off x="0" y="0"/>
          <a:ext cx="0" cy="0"/>
          <a:chOff x="0" y="0"/>
          <a:chExt cx="0" cy="0"/>
        </a:xfrm>
      </p:grpSpPr>
      <p:sp>
        <p:nvSpPr>
          <p:cNvPr id="701" name="Google Shape;701;g3141de53fe0_0_677:notes">
            <a:extLst>
              <a:ext uri="{FF2B5EF4-FFF2-40B4-BE49-F238E27FC236}">
                <a16:creationId xmlns:a16="http://schemas.microsoft.com/office/drawing/2014/main" id="{7951E2F5-CAA5-C861-6883-B2C965615EB7}"/>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11.5</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Having described FE, let’s see how to use it. Now, seller computes ct as an FE encryption of x and sends the ad to the buyer.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idea for using FE is as follows. Observe that the buyer can learn f(x) if it can obtain functional decryption key sk_f. So, the idea is to use a standard adaptor signature scheme that enables extracting the functional key sk_f.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Towards this, it must be the case that in the Adapt phase, the seller uses sk_f to adapt the pre-signature into a full signature.</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a:solidFill>
                  <a:schemeClr val="dk1"/>
                </a:solidFill>
              </a:rPr>
              <a:t>And to enable this, the buyer computes pk_f via the PublicKeyGen algorithm and pre-signs with respect to the adaptor statement pk_f.</a:t>
            </a:r>
            <a:endParaRPr>
              <a:solidFill>
                <a:schemeClr val="dk1"/>
              </a:solidFill>
            </a:endParaRPr>
          </a:p>
        </p:txBody>
      </p:sp>
      <p:sp>
        <p:nvSpPr>
          <p:cNvPr id="702" name="Google Shape;702;g3141de53fe0_0_677:notes">
            <a:extLst>
              <a:ext uri="{FF2B5EF4-FFF2-40B4-BE49-F238E27FC236}">
                <a16:creationId xmlns:a16="http://schemas.microsoft.com/office/drawing/2014/main" id="{1D36DF58-815E-257A-E5CA-ECE6871ECA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49366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a:extLst>
            <a:ext uri="{FF2B5EF4-FFF2-40B4-BE49-F238E27FC236}">
              <a16:creationId xmlns:a16="http://schemas.microsoft.com/office/drawing/2014/main" id="{31BC2D64-544A-EDEB-DCFB-5764033BAF41}"/>
            </a:ext>
          </a:extLst>
        </p:cNvPr>
        <p:cNvGrpSpPr/>
        <p:nvPr/>
      </p:nvGrpSpPr>
      <p:grpSpPr>
        <a:xfrm>
          <a:off x="0" y="0"/>
          <a:ext cx="0" cy="0"/>
          <a:chOff x="0" y="0"/>
          <a:chExt cx="0" cy="0"/>
        </a:xfrm>
      </p:grpSpPr>
      <p:sp>
        <p:nvSpPr>
          <p:cNvPr id="613" name="Google Shape;613;g37a39677808_0_120:notes">
            <a:extLst>
              <a:ext uri="{FF2B5EF4-FFF2-40B4-BE49-F238E27FC236}">
                <a16:creationId xmlns:a16="http://schemas.microsoft.com/office/drawing/2014/main" id="{C10BC21A-6BA0-98C5-E4C7-EF9547B740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7a39677808_0_120:notes">
            <a:extLst>
              <a:ext uri="{FF2B5EF4-FFF2-40B4-BE49-F238E27FC236}">
                <a16:creationId xmlns:a16="http://schemas.microsoft.com/office/drawing/2014/main" id="{F701A635-9371-A99B-6068-F427E9AA6806}"/>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0: 12:00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Section 1: 29:00 min (17:00 min).</a:t>
            </a:r>
          </a:p>
          <a:p>
            <a:pPr marL="0" lvl="0" indent="0" algn="l" rtl="0">
              <a:spcBef>
                <a:spcPts val="0"/>
              </a:spcBef>
              <a:spcAft>
                <a:spcPts val="0"/>
              </a:spcAft>
              <a:buNone/>
            </a:pPr>
            <a:r>
              <a:rPr lang="en-US" dirty="0"/>
              <a:t>Section 2: 34:00 min (4:30 min).</a:t>
            </a:r>
          </a:p>
          <a:p>
            <a:pPr marL="0" lvl="0" indent="0" algn="l" rtl="0">
              <a:spcBef>
                <a:spcPts val="0"/>
              </a:spcBef>
              <a:spcAft>
                <a:spcPts val="0"/>
              </a:spcAft>
              <a:buNone/>
            </a:pPr>
            <a:r>
              <a:rPr lang="en-US" dirty="0"/>
              <a:t>Section 3: 59:00 min (25 min).</a:t>
            </a:r>
          </a:p>
        </p:txBody>
      </p:sp>
      <p:sp>
        <p:nvSpPr>
          <p:cNvPr id="615" name="Google Shape;615;g37a39677808_0_120:notes">
            <a:extLst>
              <a:ext uri="{FF2B5EF4-FFF2-40B4-BE49-F238E27FC236}">
                <a16:creationId xmlns:a16="http://schemas.microsoft.com/office/drawing/2014/main" id="{F949DFE8-7A49-4053-2634-5F9902D0E4BB}"/>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61</a:t>
            </a:fld>
            <a:endParaRPr/>
          </a:p>
        </p:txBody>
      </p:sp>
    </p:spTree>
    <p:extLst>
      <p:ext uri="{BB962C8B-B14F-4D97-AF65-F5344CB8AC3E}">
        <p14:creationId xmlns:p14="http://schemas.microsoft.com/office/powerpoint/2010/main" val="36398423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0"/>
        <p:cNvGrpSpPr/>
        <p:nvPr/>
      </p:nvGrpSpPr>
      <p:grpSpPr>
        <a:xfrm>
          <a:off x="0" y="0"/>
          <a:ext cx="0" cy="0"/>
          <a:chOff x="0" y="0"/>
          <a:chExt cx="0" cy="0"/>
        </a:xfrm>
      </p:grpSpPr>
      <p:sp>
        <p:nvSpPr>
          <p:cNvPr id="1751" name="Google Shape;1751;g3141de53fe0_0_913: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52" name="Google Shape;1752;g3141de53fe0_0_9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7"/>
        <p:cNvGrpSpPr/>
        <p:nvPr/>
      </p:nvGrpSpPr>
      <p:grpSpPr>
        <a:xfrm>
          <a:off x="0" y="0"/>
          <a:ext cx="0" cy="0"/>
          <a:chOff x="0" y="0"/>
          <a:chExt cx="0" cy="0"/>
        </a:xfrm>
      </p:grpSpPr>
      <p:sp>
        <p:nvSpPr>
          <p:cNvPr id="1758" name="Google Shape;1758;g3141de53fe0_0_91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59" name="Google Shape;1759;g3141de53fe0_0_9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3141de53fe0_0_92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68" name="Google Shape;1768;g3141de53fe0_0_9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1"/>
        <p:cNvGrpSpPr/>
        <p:nvPr/>
      </p:nvGrpSpPr>
      <p:grpSpPr>
        <a:xfrm>
          <a:off x="0" y="0"/>
          <a:ext cx="0" cy="0"/>
          <a:chOff x="0" y="0"/>
          <a:chExt cx="0" cy="0"/>
        </a:xfrm>
      </p:grpSpPr>
      <p:sp>
        <p:nvSpPr>
          <p:cNvPr id="1782" name="Google Shape;1782;g3141de53fe0_0_94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83" name="Google Shape;1783;g3141de53fe0_0_9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0"/>
        <p:cNvGrpSpPr/>
        <p:nvPr/>
      </p:nvGrpSpPr>
      <p:grpSpPr>
        <a:xfrm>
          <a:off x="0" y="0"/>
          <a:ext cx="0" cy="0"/>
          <a:chOff x="0" y="0"/>
          <a:chExt cx="0" cy="0"/>
        </a:xfrm>
      </p:grpSpPr>
      <p:sp>
        <p:nvSpPr>
          <p:cNvPr id="1791" name="Google Shape;1791;g3141de53fe0_0_94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3.5</a:t>
            </a:r>
            <a:endParaRPr/>
          </a:p>
          <a:p>
            <a:pPr marL="0" lvl="0" indent="0" algn="l" rtl="0">
              <a:spcBef>
                <a:spcPts val="0"/>
              </a:spcBef>
              <a:spcAft>
                <a:spcPts val="0"/>
              </a:spcAft>
              <a:buNone/>
            </a:pPr>
            <a:r>
              <a:rPr lang="en"/>
              <a:t>Functional Adaptor Signatures are a generalization of Adaptor Signatures. </a:t>
            </a:r>
            <a:r>
              <a:rPr lang="en">
                <a:solidFill>
                  <a:schemeClr val="dk1"/>
                </a:solidFill>
              </a:rPr>
              <a:t>FAS is defined with respect to a digital signature scheme, a hard relation and a function class. </a:t>
            </a:r>
            <a:r>
              <a:rPr lang="en"/>
              <a:t>The syntax consists of 7 algorithms: … . Let us understand these algorithms via the functional sale application.</a:t>
            </a:r>
            <a:endParaRPr/>
          </a:p>
        </p:txBody>
      </p:sp>
      <p:sp>
        <p:nvSpPr>
          <p:cNvPr id="1792" name="Google Shape;1792;g3141de53fe0_0_9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6E12BC7C-795E-B179-B472-98370686EFB3}"/>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73B37003-A18B-ED74-7792-052F1F53301B}"/>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Having motivated functional fair exchange, let me explain how we can build it. For this, let’s start with seeing how plain fair exchange can be obtained using smart contracts and PKE.</a:t>
            </a:r>
          </a:p>
          <a:p>
            <a:pPr marL="0" lvl="0" indent="0" algn="l" rtl="0">
              <a:lnSpc>
                <a:spcPct val="115000"/>
              </a:lnSpc>
              <a:spcBef>
                <a:spcPts val="1200"/>
              </a:spcBef>
              <a:spcAft>
                <a:spcPts val="0"/>
              </a:spcAft>
              <a:buClr>
                <a:schemeClr val="dk1"/>
              </a:buClr>
              <a:buSzPts val="1100"/>
              <a:buFont typeface="Arial"/>
              <a:buNone/>
            </a:pPr>
            <a:endParaRPr lang="en-US" dirty="0">
              <a:solidFill>
                <a:schemeClr val="dk1"/>
              </a:solidFill>
            </a:endParaRP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The seller samples El Gamal key pair little k and capital K = </a:t>
            </a:r>
            <a:r>
              <a:rPr lang="en-US" dirty="0" err="1">
                <a:solidFill>
                  <a:schemeClr val="dk1"/>
                </a:solidFill>
              </a:rPr>
              <a:t>g^k</a:t>
            </a:r>
            <a:r>
              <a:rPr lang="en-US" dirty="0">
                <a:solidFill>
                  <a:schemeClr val="dk1"/>
                </a:solidFill>
              </a:rPr>
              <a:t>, encrypts message x using K and sends advertisement ad=(K, </a:t>
            </a:r>
            <a:r>
              <a:rPr lang="en-US" dirty="0" err="1">
                <a:solidFill>
                  <a:schemeClr val="dk1"/>
                </a:solidFill>
              </a:rPr>
              <a:t>ct</a:t>
            </a:r>
            <a:r>
              <a:rPr lang="en-US" dirty="0">
                <a:solidFill>
                  <a:schemeClr val="dk1"/>
                </a:solidFill>
              </a:rPr>
              <a:t>) to the buyer. They setup a smart contract with encryption key K hardcoded in it.</a:t>
            </a:r>
          </a:p>
          <a:p>
            <a:pPr marL="228600" lvl="0" indent="-228600" algn="l" rtl="0">
              <a:lnSpc>
                <a:spcPct val="115000"/>
              </a:lnSpc>
              <a:spcBef>
                <a:spcPts val="1200"/>
              </a:spcBef>
              <a:spcAft>
                <a:spcPts val="0"/>
              </a:spcAft>
              <a:buClr>
                <a:schemeClr val="dk1"/>
              </a:buClr>
              <a:buSzPts val="1100"/>
              <a:buFont typeface="Arial"/>
              <a:buAutoNum type="arabicPeriod"/>
            </a:pPr>
            <a:endParaRPr lang="en-US" dirty="0">
              <a:solidFill>
                <a:schemeClr val="dk1"/>
              </a:solidFill>
            </a:endParaRP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Next, the buyer locks the money in to the contract.</a:t>
            </a:r>
          </a:p>
          <a:p>
            <a:pPr marL="228600" lvl="0" indent="-228600" algn="l" rtl="0">
              <a:lnSpc>
                <a:spcPct val="115000"/>
              </a:lnSpc>
              <a:spcBef>
                <a:spcPts val="1200"/>
              </a:spcBef>
              <a:spcAft>
                <a:spcPts val="0"/>
              </a:spcAft>
              <a:buClr>
                <a:schemeClr val="dk1"/>
              </a:buClr>
              <a:buSzPts val="1100"/>
              <a:buFont typeface="Arial"/>
              <a:buAutoNum type="arabicPeriod"/>
            </a:pPr>
            <a:endParaRPr lang="en-US" dirty="0">
              <a:solidFill>
                <a:schemeClr val="dk1"/>
              </a:solidFill>
            </a:endParaRP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Upon seeing this, the seller publishes key k on the smart contract. The smart contract verifies if (K, k) satisfy discrete-log relation and if so releases the money to the seller. Lastly, the buyer can observe the published key k and use it to decrypt the ciphertext and obtain message x. This completes the description of the fair exchange protocol.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9:45</a:t>
            </a:r>
            <a:endParaRPr dirty="0">
              <a:solidFill>
                <a:schemeClr val="dk1"/>
              </a:solidFill>
            </a:endParaRPr>
          </a:p>
        </p:txBody>
      </p:sp>
      <p:sp>
        <p:nvSpPr>
          <p:cNvPr id="286" name="Google Shape;286;g3141de53fe0_0_368:notes">
            <a:extLst>
              <a:ext uri="{FF2B5EF4-FFF2-40B4-BE49-F238E27FC236}">
                <a16:creationId xmlns:a16="http://schemas.microsoft.com/office/drawing/2014/main" id="{91B107F4-5274-5902-A0C3-C823B0D878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27004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7"/>
        <p:cNvGrpSpPr/>
        <p:nvPr/>
      </p:nvGrpSpPr>
      <p:grpSpPr>
        <a:xfrm>
          <a:off x="0" y="0"/>
          <a:ext cx="0" cy="0"/>
          <a:chOff x="0" y="0"/>
          <a:chExt cx="0" cy="0"/>
        </a:xfrm>
      </p:grpSpPr>
      <p:sp>
        <p:nvSpPr>
          <p:cNvPr id="1798" name="Google Shape;1798;g3141de53fe0_0_2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9" name="Google Shape;1799;g3141de53fe0_0_2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F3D998FF-289A-4114-7631-2B2B30B4188C}"/>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C8CF595C-6E88-7185-407A-D427ECFFA29B}"/>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Next, let’s try to build on top of this and design a functional fair exchange protocol. Our simple idea is to replace PKE with Functional Encryption. </a:t>
            </a:r>
          </a:p>
          <a:p>
            <a:pPr marL="0" lvl="0" indent="0" algn="l" rtl="0">
              <a:lnSpc>
                <a:spcPct val="115000"/>
              </a:lnSpc>
              <a:spcBef>
                <a:spcPts val="1200"/>
              </a:spcBef>
              <a:spcAft>
                <a:spcPts val="0"/>
              </a:spcAft>
              <a:buClr>
                <a:schemeClr val="dk1"/>
              </a:buClr>
              <a:buSzPts val="1100"/>
              <a:buFont typeface="Arial"/>
              <a:buNone/>
            </a:pPr>
            <a:endParaRPr lang="en-US" dirty="0">
              <a:solidFill>
                <a:schemeClr val="dk1"/>
              </a:solidFill>
            </a:endParaRP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The seller FE encrypts the message and sends advertisement as before to the buyer. They setup a smart contract with the encryption key ek and function f hard-coded in the smart contract.</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Next, buyer locks in the money and sends function f to the seller.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Seller computes the function specific decryption key </a:t>
            </a:r>
            <a:r>
              <a:rPr lang="en-US" dirty="0" err="1">
                <a:solidFill>
                  <a:schemeClr val="dk1"/>
                </a:solidFill>
              </a:rPr>
              <a:t>dk_f</a:t>
            </a:r>
            <a:r>
              <a:rPr lang="en-US" dirty="0">
                <a:solidFill>
                  <a:schemeClr val="dk1"/>
                </a:solidFill>
              </a:rPr>
              <a:t> and publishes it to the smart contract.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The smart contract checks if the encryption key ek, function f and the functional decryption key </a:t>
            </a:r>
            <a:r>
              <a:rPr lang="en-US" dirty="0" err="1">
                <a:solidFill>
                  <a:schemeClr val="dk1"/>
                </a:solidFill>
              </a:rPr>
              <a:t>dk_f</a:t>
            </a:r>
            <a:r>
              <a:rPr lang="en-US" dirty="0">
                <a:solidFill>
                  <a:schemeClr val="dk1"/>
                </a:solidFill>
              </a:rPr>
              <a:t> satisfy an appropriate relation R_FE. If it does, then the contract releases the money to the seller. Lastly, the buyer can observe the published key </a:t>
            </a:r>
            <a:r>
              <a:rPr lang="en-US" dirty="0" err="1">
                <a:solidFill>
                  <a:schemeClr val="dk1"/>
                </a:solidFill>
              </a:rPr>
              <a:t>dk_f</a:t>
            </a:r>
            <a:r>
              <a:rPr lang="en-US" dirty="0">
                <a:solidFill>
                  <a:schemeClr val="dk1"/>
                </a:solidFill>
              </a:rPr>
              <a:t> and use to to decrypt the ciphertext and obtain f(x). </a:t>
            </a:r>
          </a:p>
          <a:p>
            <a:pPr marL="228600" lvl="0" indent="-228600" algn="l" rtl="0">
              <a:lnSpc>
                <a:spcPct val="115000"/>
              </a:lnSpc>
              <a:spcBef>
                <a:spcPts val="1200"/>
              </a:spcBef>
              <a:spcAft>
                <a:spcPts val="0"/>
              </a:spcAft>
              <a:buClr>
                <a:schemeClr val="dk1"/>
              </a:buClr>
              <a:buSzPts val="1100"/>
              <a:buFont typeface="Arial"/>
              <a:buAutoNum type="arabicPeriod"/>
            </a:pPr>
            <a:r>
              <a:rPr lang="en-US" dirty="0">
                <a:solidFill>
                  <a:schemeClr val="dk1"/>
                </a:solidFill>
              </a:rPr>
              <a:t>11:15</a:t>
            </a:r>
            <a:endParaRPr dirty="0">
              <a:solidFill>
                <a:schemeClr val="dk1"/>
              </a:solidFill>
            </a:endParaRPr>
          </a:p>
        </p:txBody>
      </p:sp>
      <p:sp>
        <p:nvSpPr>
          <p:cNvPr id="286" name="Google Shape;286;g3141de53fe0_0_368:notes">
            <a:extLst>
              <a:ext uri="{FF2B5EF4-FFF2-40B4-BE49-F238E27FC236}">
                <a16:creationId xmlns:a16="http://schemas.microsoft.com/office/drawing/2014/main" id="{79E69796-53EA-A076-0BBA-C23CB7978F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2483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6F8FD473-4386-9139-C5DF-486DEF8AC187}"/>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7152BF86-9C36-C4AE-1D85-D2BB31EADE2F}"/>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Taking a step back, we can observe that the smart contract is essentially enabling the atomic swap of money and functional decryption key </a:t>
            </a:r>
            <a:r>
              <a:rPr lang="en-US" dirty="0" err="1">
                <a:solidFill>
                  <a:schemeClr val="dk1"/>
                </a:solidFill>
              </a:rPr>
              <a:t>dk_f</a:t>
            </a:r>
            <a:r>
              <a:rPr lang="en-US" dirty="0">
                <a:solidFill>
                  <a:schemeClr val="dk1"/>
                </a:solidFill>
              </a:rPr>
              <a:t>.  This so far completes a conceptual explanation of how smart contracts can be used to build functional fair exchange. So, are we done? </a:t>
            </a:r>
          </a:p>
          <a:p>
            <a:pPr marL="0" lvl="0" indent="0" algn="l" rtl="0">
              <a:lnSpc>
                <a:spcPct val="115000"/>
              </a:lnSpc>
              <a:spcBef>
                <a:spcPts val="120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Well, not really. It is well-known that smart contracts result in high on-chain costs and furthermore, Bitcoin’s scripting language is not powerful enough to write general-purpose smart contracts.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12:00</a:t>
            </a:r>
          </a:p>
        </p:txBody>
      </p:sp>
      <p:sp>
        <p:nvSpPr>
          <p:cNvPr id="286" name="Google Shape;286;g3141de53fe0_0_368:notes">
            <a:extLst>
              <a:ext uri="{FF2B5EF4-FFF2-40B4-BE49-F238E27FC236}">
                <a16:creationId xmlns:a16="http://schemas.microsoft.com/office/drawing/2014/main" id="{0280F479-D4B6-BE13-FB8A-1A3638C18A3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6743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B3CC39BE-438A-FD30-513F-75F242E4E5A4}"/>
            </a:ext>
          </a:extLst>
        </p:cNvPr>
        <p:cNvGrpSpPr/>
        <p:nvPr/>
      </p:nvGrpSpPr>
      <p:grpSpPr>
        <a:xfrm>
          <a:off x="0" y="0"/>
          <a:ext cx="0" cy="0"/>
          <a:chOff x="0" y="0"/>
          <a:chExt cx="0" cy="0"/>
        </a:xfrm>
      </p:grpSpPr>
      <p:sp>
        <p:nvSpPr>
          <p:cNvPr id="285" name="Google Shape;285;g3141de53fe0_0_368:notes">
            <a:extLst>
              <a:ext uri="{FF2B5EF4-FFF2-40B4-BE49-F238E27FC236}">
                <a16:creationId xmlns:a16="http://schemas.microsoft.com/office/drawing/2014/main" id="{EC7B6557-C83E-4D9A-0CEB-1EAC6593C81B}"/>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Taking a step back, we can observe that the smart contract is essentially enabling the atomic swap of money and functional decryption key </a:t>
            </a:r>
            <a:r>
              <a:rPr lang="en-US" dirty="0" err="1">
                <a:solidFill>
                  <a:schemeClr val="dk1"/>
                </a:solidFill>
              </a:rPr>
              <a:t>dk_f</a:t>
            </a:r>
            <a:r>
              <a:rPr lang="en-US" dirty="0">
                <a:solidFill>
                  <a:schemeClr val="dk1"/>
                </a:solidFill>
              </a:rPr>
              <a:t>.  This so far completes a conceptual explanation of how smart contracts can be used to build functional fair exchange. So, are we done? </a:t>
            </a:r>
          </a:p>
          <a:p>
            <a:pPr marL="0" lvl="0" indent="0" algn="l" rtl="0">
              <a:lnSpc>
                <a:spcPct val="115000"/>
              </a:lnSpc>
              <a:spcBef>
                <a:spcPts val="120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Well, not really. It is well-known that smart contracts result in high on-chain costs and furthermore, Bitcoin’s scripting language is not powerful enough to write general-purpose smart contracts.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12:00</a:t>
            </a:r>
          </a:p>
        </p:txBody>
      </p:sp>
      <p:sp>
        <p:nvSpPr>
          <p:cNvPr id="286" name="Google Shape;286;g3141de53fe0_0_368:notes">
            <a:extLst>
              <a:ext uri="{FF2B5EF4-FFF2-40B4-BE49-F238E27FC236}">
                <a16:creationId xmlns:a16="http://schemas.microsoft.com/office/drawing/2014/main" id="{37AF2705-E8A9-0E6A-BE12-D4DBA2CF01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0554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ulleted List">
  <p:cSld name="Bulleted List">
    <p:spTree>
      <p:nvGrpSpPr>
        <p:cNvPr id="1" name="Shape 50"/>
        <p:cNvGrpSpPr/>
        <p:nvPr/>
      </p:nvGrpSpPr>
      <p:grpSpPr>
        <a:xfrm>
          <a:off x="0" y="0"/>
          <a:ext cx="0" cy="0"/>
          <a:chOff x="0" y="0"/>
          <a:chExt cx="0" cy="0"/>
        </a:xfrm>
      </p:grpSpPr>
      <p:sp>
        <p:nvSpPr>
          <p:cNvPr id="51" name="Google Shape;51;p13"/>
          <p:cNvSpPr/>
          <p:nvPr/>
        </p:nvSpPr>
        <p:spPr>
          <a:xfrm>
            <a:off x="864296" y="0"/>
            <a:ext cx="8279700" cy="5143500"/>
          </a:xfrm>
          <a:prstGeom prst="rect">
            <a:avLst/>
          </a:prstGeom>
          <a:solidFill>
            <a:schemeClr val="lt1"/>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52" name="Google Shape;52;p13"/>
          <p:cNvSpPr txBox="1">
            <a:spLocks noGrp="1"/>
          </p:cNvSpPr>
          <p:nvPr>
            <p:ph type="sldNum" idx="12"/>
          </p:nvPr>
        </p:nvSpPr>
        <p:spPr>
          <a:xfrm>
            <a:off x="8619151" y="4733296"/>
            <a:ext cx="262800" cy="253800"/>
          </a:xfrm>
          <a:prstGeom prst="rect">
            <a:avLst/>
          </a:prstGeom>
          <a:noFill/>
          <a:ln>
            <a:noFill/>
          </a:ln>
        </p:spPr>
        <p:txBody>
          <a:bodyPr spcFirstLastPara="1" wrap="square" lIns="34275" tIns="34275" rIns="34275" bIns="34275" anchor="ctr" anchorCtr="0">
            <a:spAutoFit/>
          </a:bodyPr>
          <a:lstStyle>
            <a:lvl1pPr marL="0" lvl="0"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1pPr>
            <a:lvl2pPr marL="0" lvl="1"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2pPr>
            <a:lvl3pPr marL="0" lvl="2"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3pPr>
            <a:lvl4pPr marL="0" lvl="3"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4pPr>
            <a:lvl5pPr marL="0" lvl="4"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5pPr>
            <a:lvl6pPr marL="0" lvl="5"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6pPr>
            <a:lvl7pPr marL="0" lvl="6"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7pPr>
            <a:lvl8pPr marL="0" lvl="7"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8pPr>
            <a:lvl9pPr marL="0" lvl="8" indent="0" algn="r">
              <a:lnSpc>
                <a:spcPct val="100000"/>
              </a:lnSpc>
              <a:spcBef>
                <a:spcPts val="0"/>
              </a:spcBef>
              <a:spcAft>
                <a:spcPts val="0"/>
              </a:spcAft>
              <a:buClr>
                <a:srgbClr val="828282"/>
              </a:buClr>
              <a:buSzPts val="1200"/>
              <a:buFont typeface="Open Sans"/>
              <a:buNone/>
              <a:defRPr sz="1200" b="0" i="0" u="none" strike="noStrike" cap="none">
                <a:solidFill>
                  <a:srgbClr val="82828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53" name="Google Shape;53;p13"/>
          <p:cNvSpPr txBox="1">
            <a:spLocks noGrp="1"/>
          </p:cNvSpPr>
          <p:nvPr>
            <p:ph type="body" idx="1"/>
          </p:nvPr>
        </p:nvSpPr>
        <p:spPr>
          <a:xfrm>
            <a:off x="1788319" y="867966"/>
            <a:ext cx="4412400" cy="484500"/>
          </a:xfrm>
          <a:prstGeom prst="rect">
            <a:avLst/>
          </a:prstGeom>
          <a:noFill/>
          <a:ln>
            <a:noFill/>
          </a:ln>
        </p:spPr>
        <p:txBody>
          <a:bodyPr spcFirstLastPara="1" wrap="square" lIns="34275" tIns="34275" rIns="34275" bIns="34275" anchor="ctr" anchorCtr="0">
            <a:normAutofit/>
          </a:bodyPr>
          <a:lstStyle>
            <a:lvl1pPr marL="457200" lvl="0" indent="-228600" algn="l">
              <a:lnSpc>
                <a:spcPct val="90000"/>
              </a:lnSpc>
              <a:spcBef>
                <a:spcPts val="800"/>
              </a:spcBef>
              <a:spcAft>
                <a:spcPts val="0"/>
              </a:spcAft>
              <a:buClr>
                <a:srgbClr val="5D5D5D"/>
              </a:buClr>
              <a:buSzPts val="2700"/>
              <a:buNone/>
              <a:defRPr sz="2700">
                <a:solidFill>
                  <a:srgbClr val="5D5D5D"/>
                </a:solidFill>
              </a:defRPr>
            </a:lvl1pPr>
            <a:lvl2pPr marL="914400" lvl="1" indent="-317500" algn="l">
              <a:lnSpc>
                <a:spcPct val="90000"/>
              </a:lnSpc>
              <a:spcBef>
                <a:spcPts val="800"/>
              </a:spcBef>
              <a:spcAft>
                <a:spcPts val="0"/>
              </a:spcAft>
              <a:buClr>
                <a:srgbClr val="5D5D5D"/>
              </a:buClr>
              <a:buSzPts val="1400"/>
              <a:buChar char="○"/>
              <a:defRPr/>
            </a:lvl2pPr>
            <a:lvl3pPr marL="1371600" lvl="2" indent="-317500" algn="l">
              <a:lnSpc>
                <a:spcPct val="90000"/>
              </a:lnSpc>
              <a:spcBef>
                <a:spcPts val="800"/>
              </a:spcBef>
              <a:spcAft>
                <a:spcPts val="0"/>
              </a:spcAft>
              <a:buClr>
                <a:srgbClr val="5D5D5D"/>
              </a:buClr>
              <a:buSzPts val="1400"/>
              <a:buChar char="■"/>
              <a:defRPr/>
            </a:lvl3pPr>
            <a:lvl4pPr marL="1828800" lvl="3" indent="-317500" algn="l">
              <a:lnSpc>
                <a:spcPct val="90000"/>
              </a:lnSpc>
              <a:spcBef>
                <a:spcPts val="800"/>
              </a:spcBef>
              <a:spcAft>
                <a:spcPts val="0"/>
              </a:spcAft>
              <a:buClr>
                <a:srgbClr val="5D5D5D"/>
              </a:buClr>
              <a:buSzPts val="1400"/>
              <a:buChar char="●"/>
              <a:defRPr/>
            </a:lvl4pPr>
            <a:lvl5pPr marL="2286000" lvl="4" indent="-317500" algn="l">
              <a:lnSpc>
                <a:spcPct val="90000"/>
              </a:lnSpc>
              <a:spcBef>
                <a:spcPts val="800"/>
              </a:spcBef>
              <a:spcAft>
                <a:spcPts val="0"/>
              </a:spcAft>
              <a:buClr>
                <a:srgbClr val="5D5D5D"/>
              </a:buClr>
              <a:buSzPts val="1400"/>
              <a:buChar char="○"/>
              <a:defRPr/>
            </a:lvl5pPr>
            <a:lvl6pPr marL="2743200" lvl="5" indent="-317500" algn="l">
              <a:lnSpc>
                <a:spcPct val="90000"/>
              </a:lnSpc>
              <a:spcBef>
                <a:spcPts val="800"/>
              </a:spcBef>
              <a:spcAft>
                <a:spcPts val="0"/>
              </a:spcAft>
              <a:buClr>
                <a:srgbClr val="000000"/>
              </a:buClr>
              <a:buSzPts val="1400"/>
              <a:buChar char="■"/>
              <a:defRPr/>
            </a:lvl6pPr>
            <a:lvl7pPr marL="3200400" lvl="6" indent="-317500" algn="l">
              <a:lnSpc>
                <a:spcPct val="90000"/>
              </a:lnSpc>
              <a:spcBef>
                <a:spcPts val="800"/>
              </a:spcBef>
              <a:spcAft>
                <a:spcPts val="0"/>
              </a:spcAft>
              <a:buClr>
                <a:srgbClr val="000000"/>
              </a:buClr>
              <a:buSzPts val="1400"/>
              <a:buChar char="●"/>
              <a:defRPr/>
            </a:lvl7pPr>
            <a:lvl8pPr marL="3657600" lvl="7" indent="-317500" algn="l">
              <a:lnSpc>
                <a:spcPct val="90000"/>
              </a:lnSpc>
              <a:spcBef>
                <a:spcPts val="800"/>
              </a:spcBef>
              <a:spcAft>
                <a:spcPts val="0"/>
              </a:spcAft>
              <a:buClr>
                <a:srgbClr val="000000"/>
              </a:buClr>
              <a:buSzPts val="1400"/>
              <a:buChar char="○"/>
              <a:defRPr/>
            </a:lvl8pPr>
            <a:lvl9pPr marL="4114800" lvl="8" indent="-317500" algn="l">
              <a:lnSpc>
                <a:spcPct val="90000"/>
              </a:lnSpc>
              <a:spcBef>
                <a:spcPts val="800"/>
              </a:spcBef>
              <a:spcAft>
                <a:spcPts val="0"/>
              </a:spcAft>
              <a:buClr>
                <a:srgbClr val="000000"/>
              </a:buClr>
              <a:buSzPts val="1400"/>
              <a:buChar char="■"/>
              <a:defRPr/>
            </a:lvl9pPr>
          </a:lstStyle>
          <a:p>
            <a:endParaRPr/>
          </a:p>
        </p:txBody>
      </p:sp>
      <p:sp>
        <p:nvSpPr>
          <p:cNvPr id="54" name="Google Shape;54;p13"/>
          <p:cNvSpPr txBox="1">
            <a:spLocks noGrp="1"/>
          </p:cNvSpPr>
          <p:nvPr>
            <p:ph type="body" idx="2"/>
          </p:nvPr>
        </p:nvSpPr>
        <p:spPr>
          <a:xfrm>
            <a:off x="1795463" y="1901428"/>
            <a:ext cx="5112600" cy="2300400"/>
          </a:xfrm>
          <a:prstGeom prst="rect">
            <a:avLst/>
          </a:prstGeom>
          <a:noFill/>
          <a:ln>
            <a:noFill/>
          </a:ln>
        </p:spPr>
        <p:txBody>
          <a:bodyPr spcFirstLastPara="1" wrap="square" lIns="34275" tIns="34275" rIns="34275" bIns="34275" anchor="t" anchorCtr="0">
            <a:normAutofit/>
          </a:bodyPr>
          <a:lstStyle>
            <a:lvl1pPr marL="457200" lvl="0" indent="-323850" algn="l">
              <a:lnSpc>
                <a:spcPct val="100000"/>
              </a:lnSpc>
              <a:spcBef>
                <a:spcPts val="0"/>
              </a:spcBef>
              <a:spcAft>
                <a:spcPts val="0"/>
              </a:spcAft>
              <a:buClr>
                <a:srgbClr val="5D5D5D"/>
              </a:buClr>
              <a:buSzPts val="1500"/>
              <a:buChar char="●"/>
              <a:defRPr>
                <a:solidFill>
                  <a:srgbClr val="5D5D5D"/>
                </a:solidFill>
              </a:defRPr>
            </a:lvl1pPr>
            <a:lvl2pPr marL="914400" lvl="1" indent="-317500" algn="l">
              <a:lnSpc>
                <a:spcPct val="90000"/>
              </a:lnSpc>
              <a:spcBef>
                <a:spcPts val="1500"/>
              </a:spcBef>
              <a:spcAft>
                <a:spcPts val="0"/>
              </a:spcAft>
              <a:buClr>
                <a:srgbClr val="5D5D5D"/>
              </a:buClr>
              <a:buSzPts val="1400"/>
              <a:buChar char="○"/>
              <a:defRPr/>
            </a:lvl2pPr>
            <a:lvl3pPr marL="1371600" lvl="2" indent="-317500" algn="l">
              <a:lnSpc>
                <a:spcPct val="90000"/>
              </a:lnSpc>
              <a:spcBef>
                <a:spcPts val="800"/>
              </a:spcBef>
              <a:spcAft>
                <a:spcPts val="0"/>
              </a:spcAft>
              <a:buClr>
                <a:srgbClr val="5D5D5D"/>
              </a:buClr>
              <a:buSzPts val="1400"/>
              <a:buChar char="■"/>
              <a:defRPr/>
            </a:lvl3pPr>
            <a:lvl4pPr marL="1828800" lvl="3" indent="-317500" algn="l">
              <a:lnSpc>
                <a:spcPct val="90000"/>
              </a:lnSpc>
              <a:spcBef>
                <a:spcPts val="800"/>
              </a:spcBef>
              <a:spcAft>
                <a:spcPts val="0"/>
              </a:spcAft>
              <a:buClr>
                <a:srgbClr val="5D5D5D"/>
              </a:buClr>
              <a:buSzPts val="1400"/>
              <a:buChar char="●"/>
              <a:defRPr/>
            </a:lvl4pPr>
            <a:lvl5pPr marL="2286000" lvl="4" indent="-317500" algn="l">
              <a:lnSpc>
                <a:spcPct val="90000"/>
              </a:lnSpc>
              <a:spcBef>
                <a:spcPts val="800"/>
              </a:spcBef>
              <a:spcAft>
                <a:spcPts val="0"/>
              </a:spcAft>
              <a:buClr>
                <a:srgbClr val="5D5D5D"/>
              </a:buClr>
              <a:buSzPts val="1400"/>
              <a:buChar char="○"/>
              <a:defRPr/>
            </a:lvl5pPr>
            <a:lvl6pPr marL="2743200" lvl="5" indent="-317500" algn="l">
              <a:lnSpc>
                <a:spcPct val="90000"/>
              </a:lnSpc>
              <a:spcBef>
                <a:spcPts val="800"/>
              </a:spcBef>
              <a:spcAft>
                <a:spcPts val="0"/>
              </a:spcAft>
              <a:buClr>
                <a:srgbClr val="000000"/>
              </a:buClr>
              <a:buSzPts val="1400"/>
              <a:buChar char="■"/>
              <a:defRPr/>
            </a:lvl6pPr>
            <a:lvl7pPr marL="3200400" lvl="6" indent="-317500" algn="l">
              <a:lnSpc>
                <a:spcPct val="90000"/>
              </a:lnSpc>
              <a:spcBef>
                <a:spcPts val="800"/>
              </a:spcBef>
              <a:spcAft>
                <a:spcPts val="0"/>
              </a:spcAft>
              <a:buClr>
                <a:srgbClr val="000000"/>
              </a:buClr>
              <a:buSzPts val="1400"/>
              <a:buChar char="●"/>
              <a:defRPr/>
            </a:lvl7pPr>
            <a:lvl8pPr marL="3657600" lvl="7" indent="-317500" algn="l">
              <a:lnSpc>
                <a:spcPct val="90000"/>
              </a:lnSpc>
              <a:spcBef>
                <a:spcPts val="800"/>
              </a:spcBef>
              <a:spcAft>
                <a:spcPts val="0"/>
              </a:spcAft>
              <a:buClr>
                <a:srgbClr val="000000"/>
              </a:buClr>
              <a:buSzPts val="1400"/>
              <a:buChar char="○"/>
              <a:defRPr/>
            </a:lvl8pPr>
            <a:lvl9pPr marL="4114800" lvl="8" indent="-317500" algn="l">
              <a:lnSpc>
                <a:spcPct val="90000"/>
              </a:lnSpc>
              <a:spcBef>
                <a:spcPts val="800"/>
              </a:spcBef>
              <a:spcAft>
                <a:spcPts val="0"/>
              </a:spcAft>
              <a:buClr>
                <a:srgbClr val="000000"/>
              </a:buClr>
              <a:buSzPts val="1400"/>
              <a:buChar char="■"/>
              <a:defRPr/>
            </a:lvl9pPr>
          </a:lstStyle>
          <a:p>
            <a:endParaRPr/>
          </a:p>
        </p:txBody>
      </p:sp>
      <p:sp>
        <p:nvSpPr>
          <p:cNvPr id="55" name="Google Shape;55;p13"/>
          <p:cNvSpPr txBox="1">
            <a:spLocks noGrp="1"/>
          </p:cNvSpPr>
          <p:nvPr>
            <p:ph type="body" idx="3"/>
          </p:nvPr>
        </p:nvSpPr>
        <p:spPr>
          <a:xfrm>
            <a:off x="2031206" y="4756547"/>
            <a:ext cx="4326000" cy="207300"/>
          </a:xfrm>
          <a:prstGeom prst="rect">
            <a:avLst/>
          </a:prstGeom>
          <a:noFill/>
          <a:ln>
            <a:noFill/>
          </a:ln>
        </p:spPr>
        <p:txBody>
          <a:bodyPr spcFirstLastPara="1" wrap="square" lIns="34275" tIns="34275" rIns="34275" bIns="34275" anchor="ctr" anchorCtr="0">
            <a:normAutofit/>
          </a:bodyPr>
          <a:lstStyle>
            <a:lvl1pPr marL="457200" lvl="0" indent="-228600" algn="l">
              <a:lnSpc>
                <a:spcPct val="100000"/>
              </a:lnSpc>
              <a:spcBef>
                <a:spcPts val="0"/>
              </a:spcBef>
              <a:spcAft>
                <a:spcPts val="0"/>
              </a:spcAft>
              <a:buClr>
                <a:srgbClr val="7F7F7F"/>
              </a:buClr>
              <a:buSzPts val="900"/>
              <a:buNone/>
              <a:defRPr sz="900" i="1">
                <a:solidFill>
                  <a:srgbClr val="7F7F7F"/>
                </a:solidFill>
                <a:latin typeface="Calibri"/>
                <a:ea typeface="Calibri"/>
                <a:cs typeface="Calibri"/>
                <a:sym typeface="Calibri"/>
              </a:defRPr>
            </a:lvl1pPr>
            <a:lvl2pPr marL="914400" lvl="1" indent="-317500" algn="l">
              <a:lnSpc>
                <a:spcPct val="90000"/>
              </a:lnSpc>
              <a:spcBef>
                <a:spcPts val="800"/>
              </a:spcBef>
              <a:spcAft>
                <a:spcPts val="0"/>
              </a:spcAft>
              <a:buClr>
                <a:srgbClr val="5D5D5D"/>
              </a:buClr>
              <a:buSzPts val="1400"/>
              <a:buChar char="○"/>
              <a:defRPr/>
            </a:lvl2pPr>
            <a:lvl3pPr marL="1371600" lvl="2" indent="-317500" algn="l">
              <a:lnSpc>
                <a:spcPct val="90000"/>
              </a:lnSpc>
              <a:spcBef>
                <a:spcPts val="800"/>
              </a:spcBef>
              <a:spcAft>
                <a:spcPts val="0"/>
              </a:spcAft>
              <a:buClr>
                <a:srgbClr val="5D5D5D"/>
              </a:buClr>
              <a:buSzPts val="1400"/>
              <a:buChar char="■"/>
              <a:defRPr/>
            </a:lvl3pPr>
            <a:lvl4pPr marL="1828800" lvl="3" indent="-317500" algn="l">
              <a:lnSpc>
                <a:spcPct val="90000"/>
              </a:lnSpc>
              <a:spcBef>
                <a:spcPts val="800"/>
              </a:spcBef>
              <a:spcAft>
                <a:spcPts val="0"/>
              </a:spcAft>
              <a:buClr>
                <a:srgbClr val="5D5D5D"/>
              </a:buClr>
              <a:buSzPts val="1400"/>
              <a:buChar char="●"/>
              <a:defRPr/>
            </a:lvl4pPr>
            <a:lvl5pPr marL="2286000" lvl="4" indent="-317500" algn="l">
              <a:lnSpc>
                <a:spcPct val="90000"/>
              </a:lnSpc>
              <a:spcBef>
                <a:spcPts val="800"/>
              </a:spcBef>
              <a:spcAft>
                <a:spcPts val="0"/>
              </a:spcAft>
              <a:buClr>
                <a:srgbClr val="5D5D5D"/>
              </a:buClr>
              <a:buSzPts val="1400"/>
              <a:buChar char="○"/>
              <a:defRPr/>
            </a:lvl5pPr>
            <a:lvl6pPr marL="2743200" lvl="5" indent="-317500" algn="l">
              <a:lnSpc>
                <a:spcPct val="90000"/>
              </a:lnSpc>
              <a:spcBef>
                <a:spcPts val="800"/>
              </a:spcBef>
              <a:spcAft>
                <a:spcPts val="0"/>
              </a:spcAft>
              <a:buClr>
                <a:srgbClr val="000000"/>
              </a:buClr>
              <a:buSzPts val="1400"/>
              <a:buChar char="■"/>
              <a:defRPr/>
            </a:lvl6pPr>
            <a:lvl7pPr marL="3200400" lvl="6" indent="-317500" algn="l">
              <a:lnSpc>
                <a:spcPct val="90000"/>
              </a:lnSpc>
              <a:spcBef>
                <a:spcPts val="800"/>
              </a:spcBef>
              <a:spcAft>
                <a:spcPts val="0"/>
              </a:spcAft>
              <a:buClr>
                <a:srgbClr val="000000"/>
              </a:buClr>
              <a:buSzPts val="1400"/>
              <a:buChar char="●"/>
              <a:defRPr/>
            </a:lvl7pPr>
            <a:lvl8pPr marL="3657600" lvl="7" indent="-317500" algn="l">
              <a:lnSpc>
                <a:spcPct val="90000"/>
              </a:lnSpc>
              <a:spcBef>
                <a:spcPts val="800"/>
              </a:spcBef>
              <a:spcAft>
                <a:spcPts val="0"/>
              </a:spcAft>
              <a:buClr>
                <a:srgbClr val="000000"/>
              </a:buClr>
              <a:buSzPts val="1400"/>
              <a:buChar char="○"/>
              <a:defRPr/>
            </a:lvl8pPr>
            <a:lvl9pPr marL="4114800" lvl="8" indent="-317500" algn="l">
              <a:lnSpc>
                <a:spcPct val="90000"/>
              </a:lnSpc>
              <a:spcBef>
                <a:spcPts val="800"/>
              </a:spcBef>
              <a:spcAft>
                <a:spcPts val="0"/>
              </a:spcAft>
              <a:buClr>
                <a:srgbClr val="000000"/>
              </a:buClr>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Agenda Slide">
  <p:cSld name="Agenda Slide">
    <p:spTree>
      <p:nvGrpSpPr>
        <p:cNvPr id="1" name="Shape 56"/>
        <p:cNvGrpSpPr/>
        <p:nvPr/>
      </p:nvGrpSpPr>
      <p:grpSpPr>
        <a:xfrm>
          <a:off x="0" y="0"/>
          <a:ext cx="0" cy="0"/>
          <a:chOff x="0" y="0"/>
          <a:chExt cx="0" cy="0"/>
        </a:xfrm>
      </p:grpSpPr>
      <p:sp>
        <p:nvSpPr>
          <p:cNvPr id="57" name="Google Shape;57;p14"/>
          <p:cNvSpPr/>
          <p:nvPr/>
        </p:nvSpPr>
        <p:spPr>
          <a:xfrm>
            <a:off x="-74050" y="-71900"/>
            <a:ext cx="9218100" cy="5215500"/>
          </a:xfrm>
          <a:prstGeom prst="rect">
            <a:avLst/>
          </a:prstGeom>
          <a:solidFill>
            <a:srgbClr val="F2F2F2"/>
          </a:solid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rgbClr val="000000"/>
              </a:buClr>
              <a:buSzPts val="1400"/>
              <a:buFont typeface="Calibri"/>
              <a:buNone/>
            </a:pPr>
            <a:endParaRPr sz="1400" b="0" i="0" u="none" strike="noStrike" cap="none">
              <a:solidFill>
                <a:srgbClr val="000000"/>
              </a:solidFill>
              <a:latin typeface="Calibri"/>
              <a:ea typeface="Calibri"/>
              <a:cs typeface="Calibri"/>
              <a:sym typeface="Calibri"/>
            </a:endParaRPr>
          </a:p>
        </p:txBody>
      </p:sp>
      <p:cxnSp>
        <p:nvCxnSpPr>
          <p:cNvPr id="58" name="Google Shape;58;p14"/>
          <p:cNvCxnSpPr/>
          <p:nvPr/>
        </p:nvCxnSpPr>
        <p:spPr>
          <a:xfrm>
            <a:off x="1318364" y="1526845"/>
            <a:ext cx="6403800" cy="0"/>
          </a:xfrm>
          <a:prstGeom prst="straightConnector1">
            <a:avLst/>
          </a:prstGeom>
          <a:noFill/>
          <a:ln w="12700" cap="flat" cmpd="sng">
            <a:solidFill>
              <a:srgbClr val="A5A5A5"/>
            </a:solidFill>
            <a:prstDash val="solid"/>
            <a:miter lim="800000"/>
            <a:headEnd type="none" w="sm" len="sm"/>
            <a:tailEnd type="none" w="sm" len="sm"/>
          </a:ln>
        </p:spPr>
      </p:cxnSp>
      <p:sp>
        <p:nvSpPr>
          <p:cNvPr id="59" name="Google Shape;59;p14"/>
          <p:cNvSpPr txBox="1">
            <a:spLocks noGrp="1"/>
          </p:cNvSpPr>
          <p:nvPr>
            <p:ph type="body" idx="1"/>
          </p:nvPr>
        </p:nvSpPr>
        <p:spPr>
          <a:xfrm>
            <a:off x="1290638" y="1828800"/>
            <a:ext cx="6431700" cy="2102700"/>
          </a:xfrm>
          <a:prstGeom prst="rect">
            <a:avLst/>
          </a:prstGeom>
          <a:noFill/>
          <a:ln>
            <a:noFill/>
          </a:ln>
        </p:spPr>
        <p:txBody>
          <a:bodyPr spcFirstLastPara="1" wrap="square" lIns="34275" tIns="34275" rIns="34275" bIns="34275" anchor="t" anchorCtr="0">
            <a:normAutofit/>
          </a:bodyPr>
          <a:lstStyle>
            <a:lvl1pPr marL="457200" lvl="0" indent="-342900" algn="l">
              <a:lnSpc>
                <a:spcPct val="150000"/>
              </a:lnSpc>
              <a:spcBef>
                <a:spcPts val="0"/>
              </a:spcBef>
              <a:spcAft>
                <a:spcPts val="0"/>
              </a:spcAft>
              <a:buClr>
                <a:srgbClr val="5D5D5D"/>
              </a:buClr>
              <a:buSzPts val="1800"/>
              <a:buFont typeface="Open Sans ExtraBold"/>
              <a:buAutoNum type="arabicPeriod"/>
              <a:defRPr sz="1800">
                <a:solidFill>
                  <a:srgbClr val="5D5D5D"/>
                </a:solidFill>
                <a:latin typeface="Open Sans"/>
                <a:ea typeface="Open Sans"/>
                <a:cs typeface="Open Sans"/>
                <a:sym typeface="Open Sans"/>
              </a:defRPr>
            </a:lvl1pPr>
            <a:lvl2pPr marL="914400" lvl="1" indent="-342900" algn="l">
              <a:lnSpc>
                <a:spcPct val="150000"/>
              </a:lnSpc>
              <a:spcBef>
                <a:spcPts val="800"/>
              </a:spcBef>
              <a:spcAft>
                <a:spcPts val="0"/>
              </a:spcAft>
              <a:buClr>
                <a:srgbClr val="828282"/>
              </a:buClr>
              <a:buSzPts val="1800"/>
              <a:buFont typeface="Open Sans ExtraBold"/>
              <a:buAutoNum type="arabicPeriod"/>
              <a:defRPr sz="1800">
                <a:solidFill>
                  <a:srgbClr val="828282"/>
                </a:solidFill>
                <a:latin typeface="Open Sans"/>
                <a:ea typeface="Open Sans"/>
                <a:cs typeface="Open Sans"/>
                <a:sym typeface="Open Sans"/>
              </a:defRPr>
            </a:lvl2pPr>
            <a:lvl3pPr marL="1371600" lvl="2" indent="-342900" algn="l">
              <a:lnSpc>
                <a:spcPct val="150000"/>
              </a:lnSpc>
              <a:spcBef>
                <a:spcPts val="800"/>
              </a:spcBef>
              <a:spcAft>
                <a:spcPts val="0"/>
              </a:spcAft>
              <a:buClr>
                <a:srgbClr val="828282"/>
              </a:buClr>
              <a:buSzPts val="1800"/>
              <a:buFont typeface="Open Sans ExtraBold"/>
              <a:buAutoNum type="arabicPeriod"/>
              <a:defRPr sz="1800">
                <a:solidFill>
                  <a:srgbClr val="828282"/>
                </a:solidFill>
                <a:latin typeface="Open Sans"/>
                <a:ea typeface="Open Sans"/>
                <a:cs typeface="Open Sans"/>
                <a:sym typeface="Open Sans"/>
              </a:defRPr>
            </a:lvl3pPr>
            <a:lvl4pPr marL="1828800" lvl="3" indent="-342900" algn="l">
              <a:lnSpc>
                <a:spcPct val="150000"/>
              </a:lnSpc>
              <a:spcBef>
                <a:spcPts val="800"/>
              </a:spcBef>
              <a:spcAft>
                <a:spcPts val="0"/>
              </a:spcAft>
              <a:buClr>
                <a:srgbClr val="828282"/>
              </a:buClr>
              <a:buSzPts val="1800"/>
              <a:buFont typeface="Open Sans ExtraBold"/>
              <a:buAutoNum type="arabicPeriod"/>
              <a:defRPr sz="1800">
                <a:solidFill>
                  <a:srgbClr val="828282"/>
                </a:solidFill>
                <a:latin typeface="Open Sans"/>
                <a:ea typeface="Open Sans"/>
                <a:cs typeface="Open Sans"/>
                <a:sym typeface="Open Sans"/>
              </a:defRPr>
            </a:lvl4pPr>
            <a:lvl5pPr marL="2286000" lvl="4" indent="-342900" algn="l">
              <a:lnSpc>
                <a:spcPct val="150000"/>
              </a:lnSpc>
              <a:spcBef>
                <a:spcPts val="800"/>
              </a:spcBef>
              <a:spcAft>
                <a:spcPts val="0"/>
              </a:spcAft>
              <a:buClr>
                <a:srgbClr val="828282"/>
              </a:buClr>
              <a:buSzPts val="1800"/>
              <a:buFont typeface="Open Sans ExtraBold"/>
              <a:buAutoNum type="arabicPeriod"/>
              <a:defRPr sz="1800">
                <a:solidFill>
                  <a:srgbClr val="828282"/>
                </a:solidFill>
                <a:latin typeface="Open Sans"/>
                <a:ea typeface="Open Sans"/>
                <a:cs typeface="Open Sans"/>
                <a:sym typeface="Open Sans"/>
              </a:defRPr>
            </a:lvl5pPr>
            <a:lvl6pPr marL="2743200" lvl="5" indent="-317500" algn="l">
              <a:lnSpc>
                <a:spcPct val="90000"/>
              </a:lnSpc>
              <a:spcBef>
                <a:spcPts val="800"/>
              </a:spcBef>
              <a:spcAft>
                <a:spcPts val="0"/>
              </a:spcAft>
              <a:buClr>
                <a:srgbClr val="000000"/>
              </a:buClr>
              <a:buSzPts val="1400"/>
              <a:buChar char="■"/>
              <a:defRPr/>
            </a:lvl6pPr>
            <a:lvl7pPr marL="3200400" lvl="6" indent="-317500" algn="l">
              <a:lnSpc>
                <a:spcPct val="90000"/>
              </a:lnSpc>
              <a:spcBef>
                <a:spcPts val="800"/>
              </a:spcBef>
              <a:spcAft>
                <a:spcPts val="0"/>
              </a:spcAft>
              <a:buClr>
                <a:srgbClr val="000000"/>
              </a:buClr>
              <a:buSzPts val="1400"/>
              <a:buChar char="●"/>
              <a:defRPr/>
            </a:lvl7pPr>
            <a:lvl8pPr marL="3657600" lvl="7" indent="-317500" algn="l">
              <a:lnSpc>
                <a:spcPct val="90000"/>
              </a:lnSpc>
              <a:spcBef>
                <a:spcPts val="800"/>
              </a:spcBef>
              <a:spcAft>
                <a:spcPts val="0"/>
              </a:spcAft>
              <a:buClr>
                <a:srgbClr val="000000"/>
              </a:buClr>
              <a:buSzPts val="1400"/>
              <a:buChar char="○"/>
              <a:defRPr/>
            </a:lvl8pPr>
            <a:lvl9pPr marL="4114800" lvl="8" indent="-317500" algn="l">
              <a:lnSpc>
                <a:spcPct val="90000"/>
              </a:lnSpc>
              <a:spcBef>
                <a:spcPts val="800"/>
              </a:spcBef>
              <a:spcAft>
                <a:spcPts val="0"/>
              </a:spcAft>
              <a:buClr>
                <a:srgbClr val="000000"/>
              </a:buClr>
              <a:buSzPts val="1400"/>
              <a:buChar char="■"/>
              <a:defRPr/>
            </a:lvl9pPr>
          </a:lstStyle>
          <a:p>
            <a:endParaRPr/>
          </a:p>
        </p:txBody>
      </p:sp>
      <p:sp>
        <p:nvSpPr>
          <p:cNvPr id="60" name="Google Shape;60;p14"/>
          <p:cNvSpPr txBox="1"/>
          <p:nvPr/>
        </p:nvSpPr>
        <p:spPr>
          <a:xfrm>
            <a:off x="1365338" y="915710"/>
            <a:ext cx="4412400" cy="484800"/>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Clr>
                <a:srgbClr val="FFFFFF"/>
              </a:buClr>
              <a:buSzPts val="2700"/>
              <a:buFont typeface="Open Sans Light"/>
              <a:buNone/>
            </a:pPr>
            <a:endParaRPr sz="2700" b="0" i="0" u="none" strike="noStrike" cap="none">
              <a:solidFill>
                <a:srgbClr val="5D5D5D"/>
              </a:solidFill>
              <a:latin typeface="Open Sans Light"/>
              <a:ea typeface="Open Sans Light"/>
              <a:cs typeface="Open Sans Light"/>
              <a:sym typeface="Open Sans Light"/>
            </a:endParaRPr>
          </a:p>
        </p:txBody>
      </p:sp>
      <p:sp>
        <p:nvSpPr>
          <p:cNvPr id="61" name="Google Shape;61;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5D5D5D"/>
                </a:solidFill>
                <a:latin typeface="Open Sans"/>
                <a:ea typeface="Open Sans"/>
                <a:cs typeface="Open Sans"/>
                <a:sym typeface="Open Sans"/>
              </a:defRPr>
            </a:lvl1pPr>
            <a:lvl2pPr lvl="1">
              <a:buNone/>
              <a:defRPr sz="1300">
                <a:solidFill>
                  <a:srgbClr val="5D5D5D"/>
                </a:solidFill>
                <a:latin typeface="Open Sans"/>
                <a:ea typeface="Open Sans"/>
                <a:cs typeface="Open Sans"/>
                <a:sym typeface="Open Sans"/>
              </a:defRPr>
            </a:lvl2pPr>
            <a:lvl3pPr lvl="2">
              <a:buNone/>
              <a:defRPr sz="1300">
                <a:solidFill>
                  <a:srgbClr val="5D5D5D"/>
                </a:solidFill>
                <a:latin typeface="Open Sans"/>
                <a:ea typeface="Open Sans"/>
                <a:cs typeface="Open Sans"/>
                <a:sym typeface="Open Sans"/>
              </a:defRPr>
            </a:lvl3pPr>
            <a:lvl4pPr lvl="3">
              <a:buNone/>
              <a:defRPr sz="1300">
                <a:solidFill>
                  <a:srgbClr val="5D5D5D"/>
                </a:solidFill>
                <a:latin typeface="Open Sans"/>
                <a:ea typeface="Open Sans"/>
                <a:cs typeface="Open Sans"/>
                <a:sym typeface="Open Sans"/>
              </a:defRPr>
            </a:lvl4pPr>
            <a:lvl5pPr lvl="4">
              <a:buNone/>
              <a:defRPr sz="1300">
                <a:solidFill>
                  <a:srgbClr val="5D5D5D"/>
                </a:solidFill>
                <a:latin typeface="Open Sans"/>
                <a:ea typeface="Open Sans"/>
                <a:cs typeface="Open Sans"/>
                <a:sym typeface="Open Sans"/>
              </a:defRPr>
            </a:lvl5pPr>
            <a:lvl6pPr lvl="5">
              <a:buNone/>
              <a:defRPr sz="1300">
                <a:solidFill>
                  <a:srgbClr val="5D5D5D"/>
                </a:solidFill>
                <a:latin typeface="Open Sans"/>
                <a:ea typeface="Open Sans"/>
                <a:cs typeface="Open Sans"/>
                <a:sym typeface="Open Sans"/>
              </a:defRPr>
            </a:lvl6pPr>
            <a:lvl7pPr lvl="6">
              <a:buNone/>
              <a:defRPr sz="1300">
                <a:solidFill>
                  <a:srgbClr val="5D5D5D"/>
                </a:solidFill>
                <a:latin typeface="Open Sans"/>
                <a:ea typeface="Open Sans"/>
                <a:cs typeface="Open Sans"/>
                <a:sym typeface="Open Sans"/>
              </a:defRPr>
            </a:lvl7pPr>
            <a:lvl8pPr lvl="7">
              <a:buNone/>
              <a:defRPr sz="1300">
                <a:solidFill>
                  <a:srgbClr val="5D5D5D"/>
                </a:solidFill>
                <a:latin typeface="Open Sans"/>
                <a:ea typeface="Open Sans"/>
                <a:cs typeface="Open Sans"/>
                <a:sym typeface="Open Sans"/>
              </a:defRPr>
            </a:lvl8pPr>
            <a:lvl9pPr lvl="8">
              <a:buNone/>
              <a:defRPr sz="1300">
                <a:solidFill>
                  <a:srgbClr val="5D5D5D"/>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1.png"/><Relationship Id="rId7" Type="http://schemas.openxmlformats.org/officeDocument/2006/relationships/image" Target="../media/image28.png"/><Relationship Id="rId12"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7.png"/><Relationship Id="rId11" Type="http://schemas.openxmlformats.org/officeDocument/2006/relationships/image" Target="../media/image35.png"/><Relationship Id="rId5" Type="http://schemas.openxmlformats.org/officeDocument/2006/relationships/image" Target="../media/image10.png"/><Relationship Id="rId10" Type="http://schemas.openxmlformats.org/officeDocument/2006/relationships/image" Target="../media/image34.png"/><Relationship Id="rId4" Type="http://schemas.openxmlformats.org/officeDocument/2006/relationships/image" Target="../media/image9.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image" Target="../media/image9.png"/><Relationship Id="rId7" Type="http://schemas.openxmlformats.org/officeDocument/2006/relationships/image" Target="../media/image40.png"/><Relationship Id="rId12"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28.png"/><Relationship Id="rId4" Type="http://schemas.openxmlformats.org/officeDocument/2006/relationships/image" Target="../media/image10.pn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3.png"/><Relationship Id="rId7" Type="http://schemas.openxmlformats.org/officeDocument/2006/relationships/image" Target="../media/image114.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113.png"/><Relationship Id="rId5" Type="http://schemas.openxmlformats.org/officeDocument/2006/relationships/image" Target="../media/image112.png"/><Relationship Id="rId10"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21.png"/><Relationship Id="rId3" Type="http://schemas.openxmlformats.org/officeDocument/2006/relationships/image" Target="../media/image109.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9.png"/><Relationship Id="rId11" Type="http://schemas.openxmlformats.org/officeDocument/2006/relationships/image" Target="../media/image20.pn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105.png"/><Relationship Id="rId9" Type="http://schemas.openxmlformats.org/officeDocument/2006/relationships/image" Target="../media/image1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23.sv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hyperlink" Target="mailto:dntse@babylonchain.io" TargetMode="External"/><Relationship Id="rId2" Type="http://schemas.openxmlformats.org/officeDocument/2006/relationships/hyperlink" Target="mailto:Nikhil@babylonchain.io"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56.png"/><Relationship Id="rId3" Type="http://schemas.openxmlformats.org/officeDocument/2006/relationships/image" Target="../media/image480.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9.png"/><Relationship Id="rId11" Type="http://schemas.openxmlformats.org/officeDocument/2006/relationships/image" Target="../media/image54.png"/><Relationship Id="rId5" Type="http://schemas.openxmlformats.org/officeDocument/2006/relationships/image" Target="../media/image10.png"/><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9.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notesSlide" Target="../notesSlides/notesSlide26.xml"/><Relationship Id="rId16" Type="http://schemas.openxmlformats.org/officeDocument/2006/relationships/image" Target="../media/image67.png"/><Relationship Id="rId1" Type="http://schemas.openxmlformats.org/officeDocument/2006/relationships/slideLayout" Target="../slideLayouts/slideLayout10.xml"/><Relationship Id="rId6" Type="http://schemas.openxmlformats.org/officeDocument/2006/relationships/image" Target="../media/image60.png"/><Relationship Id="rId11" Type="http://schemas.openxmlformats.org/officeDocument/2006/relationships/image" Target="../media/image51.png"/><Relationship Id="rId5" Type="http://schemas.openxmlformats.org/officeDocument/2006/relationships/image" Target="../media/image59.png"/><Relationship Id="rId15" Type="http://schemas.openxmlformats.org/officeDocument/2006/relationships/image" Target="../media/image66.png"/><Relationship Id="rId10" Type="http://schemas.openxmlformats.org/officeDocument/2006/relationships/image" Target="../media/image17.png"/><Relationship Id="rId4" Type="http://schemas.openxmlformats.org/officeDocument/2006/relationships/image" Target="../media/image58.png"/><Relationship Id="rId9" Type="http://schemas.openxmlformats.org/officeDocument/2006/relationships/image" Target="../media/image62.png"/><Relationship Id="rId14" Type="http://schemas.openxmlformats.org/officeDocument/2006/relationships/image" Target="../media/image65.png"/></Relationships>
</file>

<file path=ppt/slides/_rels/slide3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68.png"/><Relationship Id="rId7" Type="http://schemas.openxmlformats.org/officeDocument/2006/relationships/image" Target="../media/image9.png"/><Relationship Id="rId12" Type="http://schemas.openxmlformats.org/officeDocument/2006/relationships/image" Target="../media/image66.png"/><Relationship Id="rId2" Type="http://schemas.openxmlformats.org/officeDocument/2006/relationships/notesSlide" Target="../notesSlides/notesSlide27.xml"/><Relationship Id="rId16" Type="http://schemas.openxmlformats.org/officeDocument/2006/relationships/image" Target="../media/image70.png"/><Relationship Id="rId1" Type="http://schemas.openxmlformats.org/officeDocument/2006/relationships/slideLayout" Target="../slideLayouts/slideLayout10.xml"/><Relationship Id="rId6" Type="http://schemas.openxmlformats.org/officeDocument/2006/relationships/image" Target="../media/image10.png"/><Relationship Id="rId11" Type="http://schemas.openxmlformats.org/officeDocument/2006/relationships/image" Target="../media/image51.png"/><Relationship Id="rId5" Type="http://schemas.openxmlformats.org/officeDocument/2006/relationships/image" Target="../media/image841.png"/><Relationship Id="rId15" Type="http://schemas.openxmlformats.org/officeDocument/2006/relationships/image" Target="../media/image69.png"/><Relationship Id="rId10" Type="http://schemas.openxmlformats.org/officeDocument/2006/relationships/image" Target="../media/image17.png"/><Relationship Id="rId4" Type="http://schemas.openxmlformats.org/officeDocument/2006/relationships/image" Target="../media/image60.png"/><Relationship Id="rId9" Type="http://schemas.openxmlformats.org/officeDocument/2006/relationships/image" Target="../media/image65.png"/><Relationship Id="rId14" Type="http://schemas.openxmlformats.org/officeDocument/2006/relationships/image" Target="../media/image64.png"/></Relationships>
</file>

<file path=ppt/slides/_rels/slide3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9" Type="http://schemas.openxmlformats.org/officeDocument/2006/relationships/image" Target="../media/image77.png"/></Relationships>
</file>

<file path=ppt/slides/_rels/slide33.xml.rels><?xml version="1.0" encoding="UTF-8" standalone="yes"?>
<Relationships xmlns="http://schemas.openxmlformats.org/package/2006/relationships"><Relationship Id="rId8" Type="http://schemas.openxmlformats.org/officeDocument/2006/relationships/image" Target="../media/image9.png"/><Relationship Id="rId18" Type="http://schemas.openxmlformats.org/officeDocument/2006/relationships/image" Target="../media/image17.png"/><Relationship Id="rId7" Type="http://schemas.openxmlformats.org/officeDocument/2006/relationships/image" Target="../media/image10.png"/><Relationship Id="rId17" Type="http://schemas.openxmlformats.org/officeDocument/2006/relationships/image" Target="../media/image942.png"/><Relationship Id="rId2" Type="http://schemas.openxmlformats.org/officeDocument/2006/relationships/notesSlide" Target="../notesSlides/notesSlide29.xml"/><Relationship Id="rId20" Type="http://schemas.openxmlformats.org/officeDocument/2006/relationships/image" Target="../media/image720.png"/><Relationship Id="rId1" Type="http://schemas.openxmlformats.org/officeDocument/2006/relationships/slideLayout" Target="../slideLayouts/slideLayout10.xml"/><Relationship Id="rId6" Type="http://schemas.openxmlformats.org/officeDocument/2006/relationships/image" Target="../media/image881.png"/><Relationship Id="rId5" Type="http://schemas.openxmlformats.org/officeDocument/2006/relationships/image" Target="../media/image871.png"/><Relationship Id="rId19" Type="http://schemas.openxmlformats.org/officeDocument/2006/relationships/image" Target="../media/image710.png"/></Relationships>
</file>

<file path=ppt/slides/_rels/slide3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761.png"/><Relationship Id="rId18" Type="http://schemas.openxmlformats.org/officeDocument/2006/relationships/image" Target="../media/image710.png"/><Relationship Id="rId3" Type="http://schemas.openxmlformats.org/officeDocument/2006/relationships/image" Target="../media/image730.png"/><Relationship Id="rId7" Type="http://schemas.openxmlformats.org/officeDocument/2006/relationships/image" Target="../media/image10.png"/><Relationship Id="rId12" Type="http://schemas.openxmlformats.org/officeDocument/2006/relationships/image" Target="../media/image921.png"/><Relationship Id="rId17" Type="http://schemas.openxmlformats.org/officeDocument/2006/relationships/image" Target="../media/image942.png"/><Relationship Id="rId2" Type="http://schemas.openxmlformats.org/officeDocument/2006/relationships/notesSlide" Target="../notesSlides/notesSlide30.xml"/><Relationship Id="rId16" Type="http://schemas.openxmlformats.org/officeDocument/2006/relationships/image" Target="../media/image770.png"/><Relationship Id="rId1" Type="http://schemas.openxmlformats.org/officeDocument/2006/relationships/slideLayout" Target="../slideLayouts/slideLayout10.xml"/><Relationship Id="rId6" Type="http://schemas.openxmlformats.org/officeDocument/2006/relationships/image" Target="../media/image881.png"/><Relationship Id="rId11" Type="http://schemas.openxmlformats.org/officeDocument/2006/relationships/image" Target="../media/image750.png"/><Relationship Id="rId5" Type="http://schemas.openxmlformats.org/officeDocument/2006/relationships/image" Target="../media/image871.png"/><Relationship Id="rId15" Type="http://schemas.openxmlformats.org/officeDocument/2006/relationships/image" Target="../media/image811.png"/><Relationship Id="rId10" Type="http://schemas.openxmlformats.org/officeDocument/2006/relationships/image" Target="../media/image740.png"/><Relationship Id="rId4" Type="http://schemas.openxmlformats.org/officeDocument/2006/relationships/image" Target="../media/image17.png"/><Relationship Id="rId9" Type="http://schemas.openxmlformats.org/officeDocument/2006/relationships/image" Target="../media/image891.png"/><Relationship Id="rId14" Type="http://schemas.openxmlformats.org/officeDocument/2006/relationships/image" Target="../media/image51.png"/></Relationships>
</file>

<file path=ppt/slides/_rels/slide3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761.png"/><Relationship Id="rId18" Type="http://schemas.openxmlformats.org/officeDocument/2006/relationships/image" Target="../media/image710.png"/><Relationship Id="rId3" Type="http://schemas.openxmlformats.org/officeDocument/2006/relationships/image" Target="../media/image730.png"/><Relationship Id="rId7" Type="http://schemas.openxmlformats.org/officeDocument/2006/relationships/image" Target="../media/image10.png"/><Relationship Id="rId12" Type="http://schemas.openxmlformats.org/officeDocument/2006/relationships/image" Target="../media/image921.png"/><Relationship Id="rId17" Type="http://schemas.openxmlformats.org/officeDocument/2006/relationships/image" Target="../media/image942.png"/><Relationship Id="rId2" Type="http://schemas.openxmlformats.org/officeDocument/2006/relationships/notesSlide" Target="../notesSlides/notesSlide31.xml"/><Relationship Id="rId16" Type="http://schemas.openxmlformats.org/officeDocument/2006/relationships/image" Target="../media/image770.png"/><Relationship Id="rId1" Type="http://schemas.openxmlformats.org/officeDocument/2006/relationships/slideLayout" Target="../slideLayouts/slideLayout10.xml"/><Relationship Id="rId6" Type="http://schemas.openxmlformats.org/officeDocument/2006/relationships/image" Target="../media/image881.png"/><Relationship Id="rId11" Type="http://schemas.openxmlformats.org/officeDocument/2006/relationships/image" Target="../media/image750.png"/><Relationship Id="rId5" Type="http://schemas.openxmlformats.org/officeDocument/2006/relationships/image" Target="../media/image871.png"/><Relationship Id="rId15" Type="http://schemas.openxmlformats.org/officeDocument/2006/relationships/image" Target="../media/image811.png"/><Relationship Id="rId10" Type="http://schemas.openxmlformats.org/officeDocument/2006/relationships/image" Target="../media/image740.png"/><Relationship Id="rId4" Type="http://schemas.openxmlformats.org/officeDocument/2006/relationships/image" Target="../media/image17.png"/><Relationship Id="rId9" Type="http://schemas.openxmlformats.org/officeDocument/2006/relationships/image" Target="../media/image891.png"/><Relationship Id="rId14" Type="http://schemas.openxmlformats.org/officeDocument/2006/relationships/image" Target="../media/image51.png"/></Relationships>
</file>

<file path=ppt/slides/_rels/slide36.xml.rels><?xml version="1.0" encoding="UTF-8" standalone="yes"?>
<Relationships xmlns="http://schemas.openxmlformats.org/package/2006/relationships"><Relationship Id="rId8" Type="http://schemas.openxmlformats.org/officeDocument/2006/relationships/image" Target="../media/image861.png"/><Relationship Id="rId3" Type="http://schemas.openxmlformats.org/officeDocument/2006/relationships/image" Target="../media/image78.png"/><Relationship Id="rId7" Type="http://schemas.openxmlformats.org/officeDocument/2006/relationships/image" Target="../media/image851.png"/><Relationship Id="rId2" Type="http://schemas.openxmlformats.org/officeDocument/2006/relationships/notesSlide" Target="../notesSlides/notesSlide32.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10.png"/><Relationship Id="rId10" Type="http://schemas.openxmlformats.org/officeDocument/2006/relationships/image" Target="../media/image51.png"/><Relationship Id="rId4" Type="http://schemas.openxmlformats.org/officeDocument/2006/relationships/image" Target="../media/image841.png"/><Relationship Id="rId9" Type="http://schemas.openxmlformats.org/officeDocument/2006/relationships/image" Target="../media/image17.png"/></Relationships>
</file>

<file path=ppt/slides/_rels/slide3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10.png"/><Relationship Id="rId12" Type="http://schemas.openxmlformats.org/officeDocument/2006/relationships/image" Target="../media/image83.png"/><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image" Target="../media/image81.png"/><Relationship Id="rId11" Type="http://schemas.openxmlformats.org/officeDocument/2006/relationships/image" Target="../media/image82.png"/><Relationship Id="rId5" Type="http://schemas.openxmlformats.org/officeDocument/2006/relationships/image" Target="../media/image80.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17.png"/><Relationship Id="rId14" Type="http://schemas.openxmlformats.org/officeDocument/2006/relationships/image" Target="../media/image85.png"/></Relationships>
</file>

<file path=ppt/slides/_rels/slide3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87.png"/><Relationship Id="rId3" Type="http://schemas.openxmlformats.org/officeDocument/2006/relationships/image" Target="../media/image480.png"/><Relationship Id="rId7" Type="http://schemas.openxmlformats.org/officeDocument/2006/relationships/image" Target="../media/image50.png"/><Relationship Id="rId12" Type="http://schemas.openxmlformats.org/officeDocument/2006/relationships/image" Target="../media/image86.png"/><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image" Target="../media/image9.png"/><Relationship Id="rId11" Type="http://schemas.openxmlformats.org/officeDocument/2006/relationships/image" Target="../media/image54.png"/><Relationship Id="rId5" Type="http://schemas.openxmlformats.org/officeDocument/2006/relationships/image" Target="../media/image10.png"/><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7.xml"/><Relationship Id="rId1" Type="http://schemas.openxmlformats.org/officeDocument/2006/relationships/slideLayout" Target="../slideLayouts/slideLayout10.xml"/><Relationship Id="rId5" Type="http://schemas.openxmlformats.org/officeDocument/2006/relationships/image" Target="../media/image90.png"/><Relationship Id="rId4" Type="http://schemas.openxmlformats.org/officeDocument/2006/relationships/image" Target="../media/image89.png"/></Relationships>
</file>

<file path=ppt/slides/_rels/slide4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91.png"/><Relationship Id="rId7" Type="http://schemas.openxmlformats.org/officeDocument/2006/relationships/image" Target="../media/image10.png"/><Relationship Id="rId12" Type="http://schemas.openxmlformats.org/officeDocument/2006/relationships/image" Target="../media/image95.png"/><Relationship Id="rId2" Type="http://schemas.openxmlformats.org/officeDocument/2006/relationships/notesSlide" Target="../notesSlides/notesSlide38.xml"/><Relationship Id="rId1" Type="http://schemas.openxmlformats.org/officeDocument/2006/relationships/slideLayout" Target="../slideLayouts/slideLayout10.xml"/><Relationship Id="rId6" Type="http://schemas.openxmlformats.org/officeDocument/2006/relationships/image" Target="../media/image93.png"/><Relationship Id="rId11" Type="http://schemas.openxmlformats.org/officeDocument/2006/relationships/image" Target="../media/image94.png"/><Relationship Id="rId5" Type="http://schemas.openxmlformats.org/officeDocument/2006/relationships/image" Target="../media/image92.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17.png"/></Relationships>
</file>

<file path=ppt/slides/_rels/slide43.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7.png"/><Relationship Id="rId18" Type="http://schemas.openxmlformats.org/officeDocument/2006/relationships/image" Target="../media/image101.png"/><Relationship Id="rId3" Type="http://schemas.openxmlformats.org/officeDocument/2006/relationships/image" Target="../media/image28.png"/><Relationship Id="rId7" Type="http://schemas.openxmlformats.org/officeDocument/2006/relationships/image" Target="../media/image17.png"/><Relationship Id="rId12" Type="http://schemas.openxmlformats.org/officeDocument/2006/relationships/image" Target="../media/image9.png"/><Relationship Id="rId17" Type="http://schemas.openxmlformats.org/officeDocument/2006/relationships/image" Target="../media/image100.png"/><Relationship Id="rId2" Type="http://schemas.openxmlformats.org/officeDocument/2006/relationships/notesSlide" Target="../notesSlides/notesSlide39.xml"/><Relationship Id="rId16" Type="http://schemas.openxmlformats.org/officeDocument/2006/relationships/image" Target="../media/image99.png"/><Relationship Id="rId1" Type="http://schemas.openxmlformats.org/officeDocument/2006/relationships/slideLayout" Target="../slideLayouts/slideLayout10.xml"/><Relationship Id="rId6" Type="http://schemas.openxmlformats.org/officeDocument/2006/relationships/image" Target="../media/image96.png"/><Relationship Id="rId11" Type="http://schemas.openxmlformats.org/officeDocument/2006/relationships/image" Target="../media/image10.png"/><Relationship Id="rId5" Type="http://schemas.openxmlformats.org/officeDocument/2006/relationships/image" Target="../media/image94.png"/><Relationship Id="rId15" Type="http://schemas.openxmlformats.org/officeDocument/2006/relationships/image" Target="../media/image51.png"/><Relationship Id="rId10" Type="http://schemas.openxmlformats.org/officeDocument/2006/relationships/image" Target="../media/image92.png"/><Relationship Id="rId4" Type="http://schemas.openxmlformats.org/officeDocument/2006/relationships/image" Target="../media/image33.png"/><Relationship Id="rId9" Type="http://schemas.openxmlformats.org/officeDocument/2006/relationships/image" Target="../media/image95.png"/><Relationship Id="rId14" Type="http://schemas.openxmlformats.org/officeDocument/2006/relationships/image" Target="../media/image98.png"/></Relationships>
</file>

<file path=ppt/slides/_rels/slide4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51.png"/><Relationship Id="rId2" Type="http://schemas.openxmlformats.org/officeDocument/2006/relationships/notesSlide" Target="../notesSlides/notesSlide43.xml"/><Relationship Id="rId1" Type="http://schemas.openxmlformats.org/officeDocument/2006/relationships/slideLayout" Target="../slideLayouts/slideLayout10.xml"/><Relationship Id="rId5" Type="http://schemas.openxmlformats.org/officeDocument/2006/relationships/image" Target="../media/image971.png"/><Relationship Id="rId4" Type="http://schemas.openxmlformats.org/officeDocument/2006/relationships/image" Target="../media/image961.png"/></Relationships>
</file>

<file path=ppt/slides/_rels/slide4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060.png"/><Relationship Id="rId3" Type="http://schemas.openxmlformats.org/officeDocument/2006/relationships/image" Target="../media/image980.png"/><Relationship Id="rId7" Type="http://schemas.openxmlformats.org/officeDocument/2006/relationships/image" Target="../media/image10.png"/><Relationship Id="rId12" Type="http://schemas.openxmlformats.org/officeDocument/2006/relationships/image" Target="../media/image1050.png"/><Relationship Id="rId2" Type="http://schemas.openxmlformats.org/officeDocument/2006/relationships/notesSlide" Target="../notesSlides/notesSlide44.xml"/><Relationship Id="rId1" Type="http://schemas.openxmlformats.org/officeDocument/2006/relationships/slideLayout" Target="../slideLayouts/slideLayout10.xml"/><Relationship Id="rId6" Type="http://schemas.openxmlformats.org/officeDocument/2006/relationships/image" Target="../media/image1010.png"/><Relationship Id="rId11" Type="http://schemas.openxmlformats.org/officeDocument/2006/relationships/image" Target="../media/image1040.png"/><Relationship Id="rId5" Type="http://schemas.openxmlformats.org/officeDocument/2006/relationships/image" Target="../media/image1000.png"/><Relationship Id="rId10" Type="http://schemas.openxmlformats.org/officeDocument/2006/relationships/image" Target="../media/image1030.png"/><Relationship Id="rId4" Type="http://schemas.openxmlformats.org/officeDocument/2006/relationships/image" Target="../media/image990.png"/><Relationship Id="rId9" Type="http://schemas.openxmlformats.org/officeDocument/2006/relationships/image" Target="../media/image102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1030.png"/><Relationship Id="rId3" Type="http://schemas.openxmlformats.org/officeDocument/2006/relationships/image" Target="../media/image1070.png"/><Relationship Id="rId7" Type="http://schemas.openxmlformats.org/officeDocument/2006/relationships/image" Target="../media/image1110.png"/><Relationship Id="rId12"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image" Target="../media/image1100.png"/><Relationship Id="rId11" Type="http://schemas.openxmlformats.org/officeDocument/2006/relationships/image" Target="../media/image9.png"/><Relationship Id="rId5" Type="http://schemas.openxmlformats.org/officeDocument/2006/relationships/image" Target="../media/image1090.png"/><Relationship Id="rId10" Type="http://schemas.openxmlformats.org/officeDocument/2006/relationships/image" Target="../media/image10.png"/><Relationship Id="rId4" Type="http://schemas.openxmlformats.org/officeDocument/2006/relationships/image" Target="../media/image1080.png"/><Relationship Id="rId9" Type="http://schemas.openxmlformats.org/officeDocument/2006/relationships/image" Target="../media/image1120.png"/></Relationships>
</file>

<file path=ppt/slides/_rels/slide51.xml.rels><?xml version="1.0" encoding="UTF-8" standalone="yes"?>
<Relationships xmlns="http://schemas.openxmlformats.org/package/2006/relationships"><Relationship Id="rId8" Type="http://schemas.openxmlformats.org/officeDocument/2006/relationships/image" Target="../media/image1150.png"/><Relationship Id="rId3" Type="http://schemas.openxmlformats.org/officeDocument/2006/relationships/image" Target="../media/image941.png"/><Relationship Id="rId7" Type="http://schemas.openxmlformats.org/officeDocument/2006/relationships/image" Target="../media/image1140.png"/><Relationship Id="rId2" Type="http://schemas.openxmlformats.org/officeDocument/2006/relationships/notesSlide" Target="../notesSlides/notesSlide46.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1130.png"/><Relationship Id="rId9" Type="http://schemas.openxmlformats.org/officeDocument/2006/relationships/image" Target="../media/image1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10.xml"/><Relationship Id="rId5" Type="http://schemas.openxmlformats.org/officeDocument/2006/relationships/image" Target="../media/image51.png"/><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10.xml"/><Relationship Id="rId5" Type="http://schemas.openxmlformats.org/officeDocument/2006/relationships/image" Target="../media/image128.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png"/><Relationship Id="rId7" Type="http://schemas.openxmlformats.org/officeDocument/2006/relationships/image" Target="../media/image451.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image" Target="../media/image10.png"/><Relationship Id="rId9" Type="http://schemas.openxmlformats.org/officeDocument/2006/relationships/image" Target="../media/image47.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9.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10.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9.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10.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subTitle" idx="1"/>
          </p:nvPr>
        </p:nvSpPr>
        <p:spPr>
          <a:xfrm>
            <a:off x="-241050" y="-19664"/>
            <a:ext cx="9527458" cy="1361881"/>
          </a:xfrm>
          <a:prstGeom prst="rect">
            <a:avLst/>
          </a:prstGeom>
          <a:solidFill>
            <a:schemeClr val="accent1"/>
          </a:solidFill>
          <a:ln>
            <a:noFill/>
          </a:ln>
        </p:spPr>
        <p:txBody>
          <a:bodyPr spcFirstLastPara="1" wrap="square" lIns="34275" tIns="34275" rIns="34275" bIns="34275" anchor="ctr" anchorCtr="0">
            <a:spAutoFit/>
          </a:bodyPr>
          <a:lstStyle/>
          <a:p>
            <a:pPr marL="0" lvl="0" indent="0" algn="ctr" rtl="0">
              <a:spcBef>
                <a:spcPts val="0"/>
              </a:spcBef>
              <a:spcAft>
                <a:spcPts val="0"/>
              </a:spcAft>
              <a:buNone/>
            </a:pPr>
            <a:endParaRPr lang="en-US" sz="1500" b="1" dirty="0">
              <a:solidFill>
                <a:schemeClr val="bg1"/>
              </a:solidFill>
              <a:latin typeface="Arial"/>
              <a:ea typeface="Arial"/>
              <a:cs typeface="Arial"/>
              <a:sym typeface="Arial"/>
            </a:endParaRPr>
          </a:p>
          <a:p>
            <a:pPr marL="0" lvl="0" indent="0" algn="ctr" rtl="0">
              <a:spcBef>
                <a:spcPts val="0"/>
              </a:spcBef>
              <a:spcAft>
                <a:spcPts val="0"/>
              </a:spcAft>
              <a:buNone/>
            </a:pPr>
            <a:r>
              <a:rPr lang="en-US" sz="2700" b="1" dirty="0">
                <a:solidFill>
                  <a:schemeClr val="bg1"/>
                </a:solidFill>
                <a:latin typeface="Arial"/>
                <a:ea typeface="Arial"/>
                <a:cs typeface="Arial"/>
                <a:sym typeface="Arial"/>
              </a:rPr>
              <a:t>New Constructions of Functional Adaptor Signatures: </a:t>
            </a:r>
          </a:p>
          <a:p>
            <a:pPr marL="0" lvl="0" indent="0" algn="ctr" rtl="0">
              <a:spcBef>
                <a:spcPts val="0"/>
              </a:spcBef>
              <a:spcAft>
                <a:spcPts val="0"/>
              </a:spcAft>
              <a:buNone/>
            </a:pPr>
            <a:r>
              <a:rPr lang="en-US" sz="2700" b="1" dirty="0">
                <a:solidFill>
                  <a:schemeClr val="bg1"/>
                </a:solidFill>
                <a:latin typeface="Arial"/>
                <a:ea typeface="Arial"/>
                <a:cs typeface="Arial"/>
                <a:sym typeface="Arial"/>
              </a:rPr>
              <a:t>Broader Functions and Improved Efficiency</a:t>
            </a:r>
          </a:p>
          <a:p>
            <a:pPr marL="0" lvl="0" indent="0" algn="ctr" rtl="0">
              <a:spcBef>
                <a:spcPts val="0"/>
              </a:spcBef>
              <a:spcAft>
                <a:spcPts val="0"/>
              </a:spcAft>
              <a:buNone/>
            </a:pPr>
            <a:endParaRPr lang="en-US" sz="1500" b="1" dirty="0">
              <a:solidFill>
                <a:schemeClr val="bg1"/>
              </a:solidFill>
              <a:latin typeface="Arial"/>
              <a:ea typeface="Arial"/>
              <a:cs typeface="Arial"/>
              <a:sym typeface="Arial"/>
            </a:endParaRPr>
          </a:p>
        </p:txBody>
      </p:sp>
      <p:sp>
        <p:nvSpPr>
          <p:cNvPr id="67" name="Google Shape;67;p15"/>
          <p:cNvSpPr txBox="1">
            <a:spLocks noGrp="1"/>
          </p:cNvSpPr>
          <p:nvPr>
            <p:ph type="body" idx="4294967295"/>
          </p:nvPr>
        </p:nvSpPr>
        <p:spPr>
          <a:xfrm>
            <a:off x="-121282" y="2924258"/>
            <a:ext cx="2638351" cy="1024866"/>
          </a:xfrm>
          <a:prstGeom prst="rect">
            <a:avLst/>
          </a:prstGeom>
          <a:noFill/>
          <a:ln>
            <a:noFill/>
          </a:ln>
        </p:spPr>
        <p:txBody>
          <a:bodyPr spcFirstLastPara="1" wrap="square" lIns="34275" tIns="34275" rIns="34275" bIns="34275" anchor="ctr" anchorCtr="0">
            <a:spAutoFit/>
          </a:bodyPr>
          <a:lstStyle/>
          <a:p>
            <a:pPr marL="0" lvl="0" indent="0" algn="ctr" rtl="0">
              <a:spcBef>
                <a:spcPts val="0"/>
              </a:spcBef>
              <a:spcAft>
                <a:spcPts val="0"/>
              </a:spcAft>
              <a:buNone/>
            </a:pPr>
            <a:r>
              <a:rPr lang="en" sz="2000" b="1" dirty="0">
                <a:solidFill>
                  <a:srgbClr val="BB0000"/>
                </a:solidFill>
              </a:rPr>
              <a:t>Nikhil</a:t>
            </a:r>
          </a:p>
          <a:p>
            <a:pPr marL="0" lvl="0" indent="0" algn="ctr" rtl="0">
              <a:spcBef>
                <a:spcPts val="0"/>
              </a:spcBef>
              <a:spcAft>
                <a:spcPts val="0"/>
              </a:spcAft>
              <a:buNone/>
            </a:pPr>
            <a:r>
              <a:rPr lang="en" sz="2000" b="1" dirty="0" err="1">
                <a:solidFill>
                  <a:srgbClr val="BB0000"/>
                </a:solidFill>
              </a:rPr>
              <a:t>Vanjani</a:t>
            </a:r>
            <a:endParaRPr lang="en" sz="2000" b="1" dirty="0">
              <a:solidFill>
                <a:srgbClr val="BB0000"/>
              </a:solidFill>
            </a:endParaRPr>
          </a:p>
          <a:p>
            <a:pPr marL="0" indent="0" algn="ctr">
              <a:buNone/>
            </a:pPr>
            <a:r>
              <a:rPr lang="en-US" sz="1200" dirty="0"/>
              <a:t>nikhilvanjani61@gmail.com</a:t>
            </a:r>
          </a:p>
        </p:txBody>
      </p:sp>
      <p:pic>
        <p:nvPicPr>
          <p:cNvPr id="2" name="Picture 1" descr="A person wearing glasses and a plaid shirt&#10;&#10;Description automatically generated">
            <a:extLst>
              <a:ext uri="{FF2B5EF4-FFF2-40B4-BE49-F238E27FC236}">
                <a16:creationId xmlns:a16="http://schemas.microsoft.com/office/drawing/2014/main" id="{DE092CE3-BC2F-3CBD-9649-60AD39AE0ABA}"/>
              </a:ext>
            </a:extLst>
          </p:cNvPr>
          <p:cNvPicPr>
            <a:picLocks noChangeAspect="1"/>
          </p:cNvPicPr>
          <p:nvPr/>
        </p:nvPicPr>
        <p:blipFill>
          <a:blip r:embed="rId3"/>
          <a:srcRect b="19974"/>
          <a:stretch/>
        </p:blipFill>
        <p:spPr>
          <a:xfrm>
            <a:off x="7313106" y="1514393"/>
            <a:ext cx="1371162" cy="1371600"/>
          </a:xfrm>
          <a:prstGeom prst="ellipse">
            <a:avLst/>
          </a:prstGeom>
        </p:spPr>
      </p:pic>
      <p:pic>
        <p:nvPicPr>
          <p:cNvPr id="3" name="Picture 2" descr="A person with glasses and a beard&#10;&#10;Description automatically generated">
            <a:extLst>
              <a:ext uri="{FF2B5EF4-FFF2-40B4-BE49-F238E27FC236}">
                <a16:creationId xmlns:a16="http://schemas.microsoft.com/office/drawing/2014/main" id="{262AA16D-D7D8-4AD8-6D14-C7F8BCF3EDD2}"/>
              </a:ext>
            </a:extLst>
          </p:cNvPr>
          <p:cNvPicPr>
            <a:picLocks noChangeAspect="1"/>
          </p:cNvPicPr>
          <p:nvPr/>
        </p:nvPicPr>
        <p:blipFill rotWithShape="1">
          <a:blip r:embed="rId4"/>
          <a:srcRect t="3216" b="3216"/>
          <a:stretch/>
        </p:blipFill>
        <p:spPr>
          <a:xfrm>
            <a:off x="5082042" y="1511113"/>
            <a:ext cx="1371600" cy="1371600"/>
          </a:xfrm>
          <a:prstGeom prst="ellipse">
            <a:avLst/>
          </a:prstGeom>
        </p:spPr>
      </p:pic>
      <p:pic>
        <p:nvPicPr>
          <p:cNvPr id="4" name="Picture 3" descr="A person wearing glasses and smiling&#10;&#10;Description automatically generated">
            <a:extLst>
              <a:ext uri="{FF2B5EF4-FFF2-40B4-BE49-F238E27FC236}">
                <a16:creationId xmlns:a16="http://schemas.microsoft.com/office/drawing/2014/main" id="{C81BF40A-DF43-B7AA-5B01-D17CEA8A2615}"/>
              </a:ext>
            </a:extLst>
          </p:cNvPr>
          <p:cNvPicPr>
            <a:picLocks noChangeAspect="1"/>
          </p:cNvPicPr>
          <p:nvPr/>
        </p:nvPicPr>
        <p:blipFill rotWithShape="1">
          <a:blip r:embed="rId5"/>
          <a:srcRect t="8238" b="8238"/>
          <a:stretch/>
        </p:blipFill>
        <p:spPr>
          <a:xfrm>
            <a:off x="2693879" y="1507312"/>
            <a:ext cx="1371600" cy="1371600"/>
          </a:xfrm>
          <a:prstGeom prst="ellipse">
            <a:avLst/>
          </a:prstGeom>
        </p:spPr>
      </p:pic>
      <p:pic>
        <p:nvPicPr>
          <p:cNvPr id="5" name="Picture 4" descr="A person with curly hair and a beard&#10;&#10;Description automatically generated">
            <a:extLst>
              <a:ext uri="{FF2B5EF4-FFF2-40B4-BE49-F238E27FC236}">
                <a16:creationId xmlns:a16="http://schemas.microsoft.com/office/drawing/2014/main" id="{7D5A8C4B-3D9A-C7F3-5ED1-8BD64812E7CC}"/>
              </a:ext>
            </a:extLst>
          </p:cNvPr>
          <p:cNvPicPr>
            <a:picLocks noChangeAspect="1"/>
          </p:cNvPicPr>
          <p:nvPr/>
        </p:nvPicPr>
        <p:blipFill>
          <a:blip r:embed="rId6"/>
          <a:stretch>
            <a:fillRect/>
          </a:stretch>
        </p:blipFill>
        <p:spPr>
          <a:xfrm>
            <a:off x="515565" y="1511113"/>
            <a:ext cx="1371600" cy="1371600"/>
          </a:xfrm>
          <a:prstGeom prst="ellipse">
            <a:avLst/>
          </a:prstGeom>
        </p:spPr>
      </p:pic>
      <p:sp>
        <p:nvSpPr>
          <p:cNvPr id="6" name="Google Shape;67;p15">
            <a:extLst>
              <a:ext uri="{FF2B5EF4-FFF2-40B4-BE49-F238E27FC236}">
                <a16:creationId xmlns:a16="http://schemas.microsoft.com/office/drawing/2014/main" id="{CFD234E9-323B-CBF5-EB8B-B38A6A625339}"/>
              </a:ext>
            </a:extLst>
          </p:cNvPr>
          <p:cNvSpPr txBox="1">
            <a:spLocks/>
          </p:cNvSpPr>
          <p:nvPr/>
        </p:nvSpPr>
        <p:spPr>
          <a:xfrm>
            <a:off x="2312693" y="2920457"/>
            <a:ext cx="2103004" cy="1024866"/>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sz="2000" b="1" dirty="0">
                <a:solidFill>
                  <a:schemeClr val="tx1"/>
                </a:solidFill>
              </a:rPr>
              <a:t>Garrett</a:t>
            </a:r>
          </a:p>
          <a:p>
            <a:pPr marL="0" indent="0" algn="ctr">
              <a:buFont typeface="Arial"/>
              <a:buNone/>
            </a:pPr>
            <a:r>
              <a:rPr lang="en-US" sz="2000" b="1" dirty="0">
                <a:solidFill>
                  <a:schemeClr val="tx1"/>
                </a:solidFill>
              </a:rPr>
              <a:t>Greiner</a:t>
            </a:r>
          </a:p>
          <a:p>
            <a:pPr marL="0" indent="0" algn="ctr">
              <a:buNone/>
            </a:pPr>
            <a:r>
              <a:rPr lang="en-US" sz="1200" dirty="0" err="1"/>
              <a:t>garrett.greiner@utah.edu</a:t>
            </a:r>
            <a:endParaRPr lang="en-US" sz="1200" dirty="0"/>
          </a:p>
        </p:txBody>
      </p:sp>
      <p:sp>
        <p:nvSpPr>
          <p:cNvPr id="7" name="Google Shape;67;p15">
            <a:extLst>
              <a:ext uri="{FF2B5EF4-FFF2-40B4-BE49-F238E27FC236}">
                <a16:creationId xmlns:a16="http://schemas.microsoft.com/office/drawing/2014/main" id="{DA1BAC6F-75F4-5731-E282-2D59E5A46151}"/>
              </a:ext>
            </a:extLst>
          </p:cNvPr>
          <p:cNvSpPr txBox="1">
            <a:spLocks/>
          </p:cNvSpPr>
          <p:nvPr/>
        </p:nvSpPr>
        <p:spPr>
          <a:xfrm>
            <a:off x="4415697" y="2938154"/>
            <a:ext cx="2704289" cy="989471"/>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sz="2000" b="1" dirty="0">
                <a:solidFill>
                  <a:schemeClr val="tx1"/>
                </a:solidFill>
              </a:rPr>
              <a:t>Sri </a:t>
            </a:r>
            <a:r>
              <a:rPr lang="en-US" sz="2000" b="1" dirty="0" err="1">
                <a:solidFill>
                  <a:schemeClr val="tx1"/>
                </a:solidFill>
              </a:rPr>
              <a:t>AravindaKrishnan</a:t>
            </a:r>
            <a:r>
              <a:rPr lang="en-US" sz="2000" b="1" dirty="0">
                <a:solidFill>
                  <a:schemeClr val="tx1"/>
                </a:solidFill>
              </a:rPr>
              <a:t> Thyagarajan</a:t>
            </a:r>
          </a:p>
          <a:p>
            <a:pPr marL="0" indent="0" algn="ctr">
              <a:buFont typeface="Arial"/>
              <a:buNone/>
            </a:pPr>
            <a:r>
              <a:rPr lang="en-US" sz="1200" dirty="0" err="1"/>
              <a:t>aravind.thyagarajan@sydney.edu.au</a:t>
            </a:r>
            <a:endParaRPr lang="en-US" sz="1200" b="1" dirty="0">
              <a:solidFill>
                <a:schemeClr val="tx1"/>
              </a:solidFill>
            </a:endParaRPr>
          </a:p>
        </p:txBody>
      </p:sp>
      <p:sp>
        <p:nvSpPr>
          <p:cNvPr id="8" name="Google Shape;67;p15">
            <a:extLst>
              <a:ext uri="{FF2B5EF4-FFF2-40B4-BE49-F238E27FC236}">
                <a16:creationId xmlns:a16="http://schemas.microsoft.com/office/drawing/2014/main" id="{372E85E1-0678-A118-0901-97512701A93D}"/>
              </a:ext>
            </a:extLst>
          </p:cNvPr>
          <p:cNvSpPr txBox="1">
            <a:spLocks/>
          </p:cNvSpPr>
          <p:nvPr/>
        </p:nvSpPr>
        <p:spPr>
          <a:xfrm>
            <a:off x="7205335" y="2943047"/>
            <a:ext cx="1586703" cy="989471"/>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sz="2000" b="1" dirty="0">
                <a:solidFill>
                  <a:schemeClr val="tx1"/>
                </a:solidFill>
              </a:rPr>
              <a:t>Pratik</a:t>
            </a:r>
          </a:p>
          <a:p>
            <a:pPr marL="0" indent="0" algn="ctr">
              <a:buFont typeface="Arial"/>
              <a:buNone/>
            </a:pPr>
            <a:r>
              <a:rPr lang="en-US" sz="2000" b="1" dirty="0">
                <a:solidFill>
                  <a:schemeClr val="tx1"/>
                </a:solidFill>
              </a:rPr>
              <a:t>Soni</a:t>
            </a:r>
          </a:p>
          <a:p>
            <a:pPr marL="0" indent="0" algn="ctr">
              <a:buFont typeface="Arial"/>
              <a:buNone/>
            </a:pPr>
            <a:r>
              <a:rPr lang="en-US" sz="1200" dirty="0" err="1"/>
              <a:t>pratik.soni@utah.edu</a:t>
            </a:r>
            <a:endParaRPr lang="en-US" sz="1200" b="1" dirty="0">
              <a:solidFill>
                <a:schemeClr val="tx1"/>
              </a:solidFill>
            </a:endParaRPr>
          </a:p>
        </p:txBody>
      </p:sp>
      <p:pic>
        <p:nvPicPr>
          <p:cNvPr id="10" name="Picture 9" descr="A close-up of a logo&#10;&#10;Description automatically generated">
            <a:extLst>
              <a:ext uri="{FF2B5EF4-FFF2-40B4-BE49-F238E27FC236}">
                <a16:creationId xmlns:a16="http://schemas.microsoft.com/office/drawing/2014/main" id="{A193A337-AB9D-9443-5D97-2F8466599F2B}"/>
              </a:ext>
            </a:extLst>
          </p:cNvPr>
          <p:cNvPicPr>
            <a:picLocks noChangeAspect="1"/>
          </p:cNvPicPr>
          <p:nvPr/>
        </p:nvPicPr>
        <p:blipFill>
          <a:blip r:embed="rId7"/>
          <a:stretch>
            <a:fillRect/>
          </a:stretch>
        </p:blipFill>
        <p:spPr>
          <a:xfrm>
            <a:off x="5021563" y="4017068"/>
            <a:ext cx="1217260" cy="420624"/>
          </a:xfrm>
          <a:prstGeom prst="rect">
            <a:avLst/>
          </a:prstGeom>
        </p:spPr>
      </p:pic>
      <p:pic>
        <p:nvPicPr>
          <p:cNvPr id="12" name="Picture 11" descr="A white background with black text&#10;&#10;Description automatically generated">
            <a:extLst>
              <a:ext uri="{FF2B5EF4-FFF2-40B4-BE49-F238E27FC236}">
                <a16:creationId xmlns:a16="http://schemas.microsoft.com/office/drawing/2014/main" id="{90226715-4537-6616-8518-2AAA96E30F87}"/>
              </a:ext>
            </a:extLst>
          </p:cNvPr>
          <p:cNvPicPr>
            <a:picLocks noChangeAspect="1"/>
          </p:cNvPicPr>
          <p:nvPr/>
        </p:nvPicPr>
        <p:blipFill>
          <a:blip r:embed="rId8"/>
          <a:srcRect t="-1" r="14695" b="-5486"/>
          <a:stretch/>
        </p:blipFill>
        <p:spPr>
          <a:xfrm>
            <a:off x="6838336" y="4013185"/>
            <a:ext cx="2286000" cy="424507"/>
          </a:xfrm>
          <a:prstGeom prst="rect">
            <a:avLst/>
          </a:prstGeom>
        </p:spPr>
      </p:pic>
      <p:pic>
        <p:nvPicPr>
          <p:cNvPr id="13" name="Picture 12" descr="A white background with black text&#10;&#10;Description automatically generated">
            <a:extLst>
              <a:ext uri="{FF2B5EF4-FFF2-40B4-BE49-F238E27FC236}">
                <a16:creationId xmlns:a16="http://schemas.microsoft.com/office/drawing/2014/main" id="{4AEE6773-8D6F-44C1-E1BE-D64D60332071}"/>
              </a:ext>
            </a:extLst>
          </p:cNvPr>
          <p:cNvPicPr>
            <a:picLocks noChangeAspect="1"/>
          </p:cNvPicPr>
          <p:nvPr/>
        </p:nvPicPr>
        <p:blipFill>
          <a:blip r:embed="rId8"/>
          <a:srcRect t="-1" r="14695" b="-5486"/>
          <a:stretch/>
        </p:blipFill>
        <p:spPr>
          <a:xfrm>
            <a:off x="2152950" y="4013184"/>
            <a:ext cx="2286000" cy="424507"/>
          </a:xfrm>
          <a:prstGeom prst="rect">
            <a:avLst/>
          </a:prstGeom>
        </p:spPr>
      </p:pic>
      <p:pic>
        <p:nvPicPr>
          <p:cNvPr id="21" name="Picture 20" descr="A black and orange text&#10;&#10;Description automatically generated">
            <a:extLst>
              <a:ext uri="{FF2B5EF4-FFF2-40B4-BE49-F238E27FC236}">
                <a16:creationId xmlns:a16="http://schemas.microsoft.com/office/drawing/2014/main" id="{8B626E41-BFB2-6503-9104-C2C0AA55F37C}"/>
              </a:ext>
            </a:extLst>
          </p:cNvPr>
          <p:cNvPicPr>
            <a:picLocks noChangeAspect="1"/>
          </p:cNvPicPr>
          <p:nvPr/>
        </p:nvPicPr>
        <p:blipFill>
          <a:blip r:embed="rId9"/>
          <a:stretch>
            <a:fillRect/>
          </a:stretch>
        </p:blipFill>
        <p:spPr>
          <a:xfrm>
            <a:off x="515565" y="4395496"/>
            <a:ext cx="1524000" cy="1016000"/>
          </a:xfrm>
          <a:prstGeom prst="rect">
            <a:avLst/>
          </a:prstGeom>
        </p:spPr>
      </p:pic>
      <p:pic>
        <p:nvPicPr>
          <p:cNvPr id="27" name="Picture 26">
            <a:extLst>
              <a:ext uri="{FF2B5EF4-FFF2-40B4-BE49-F238E27FC236}">
                <a16:creationId xmlns:a16="http://schemas.microsoft.com/office/drawing/2014/main" id="{534C7DC3-546C-7374-EBB9-9B8A42CFF004}"/>
              </a:ext>
            </a:extLst>
          </p:cNvPr>
          <p:cNvPicPr>
            <a:picLocks noChangeAspect="1"/>
          </p:cNvPicPr>
          <p:nvPr/>
        </p:nvPicPr>
        <p:blipFill>
          <a:blip r:embed="rId10"/>
          <a:stretch>
            <a:fillRect/>
          </a:stretch>
        </p:blipFill>
        <p:spPr>
          <a:xfrm>
            <a:off x="882426" y="4013184"/>
            <a:ext cx="630936" cy="6309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C2426002-0244-53F0-3A0B-E5E0E376F16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31A6558F-56D4-6048-7F23-AD5E52351D90}"/>
                  </a:ext>
                </a:extLst>
              </p:cNvPr>
              <p:cNvSpPr/>
              <p:nvPr/>
            </p:nvSpPr>
            <p:spPr>
              <a:xfrm>
                <a:off x="2411574" y="2666894"/>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sSub>
                      <m:sSubPr>
                        <m:ctrlPr>
                          <a:rPr lang="en-US" sz="3000" i="1" smtClean="0">
                            <a:latin typeface="Cambria Math" panose="02040503050406030204" pitchFamily="18" charset="0"/>
                            <a:sym typeface="Wingdings" pitchFamily="2" charset="2"/>
                          </a:rPr>
                        </m:ctrlPr>
                      </m:sSubPr>
                      <m:e>
                        <m:r>
                          <a:rPr lang="en-US" sz="3000" b="0" i="1" smtClean="0">
                            <a:latin typeface="Cambria Math" panose="02040503050406030204" pitchFamily="18" charset="0"/>
                            <a:sym typeface="Wingdings" pitchFamily="2" charset="2"/>
                          </a:rPr>
                          <m:t>𝑑𝑘</m:t>
                        </m:r>
                      </m:e>
                      <m:sub>
                        <m:r>
                          <a:rPr lang="en-US" sz="3000" b="0" i="1" smtClean="0">
                            <a:latin typeface="Cambria Math" panose="02040503050406030204" pitchFamily="18" charset="0"/>
                            <a:sym typeface="Wingdings" pitchFamily="2" charset="2"/>
                          </a:rPr>
                          <m:t>𝑓</m:t>
                        </m:r>
                      </m:sub>
                    </m:sSub>
                  </m:oMath>
                </a14:m>
                <a:endParaRPr lang="en-US" sz="3000" dirty="0">
                  <a:sym typeface="Wingdings" pitchFamily="2" charset="2"/>
                </a:endParaRPr>
              </a:p>
              <a:p>
                <a:pPr algn="ctr"/>
                <a:r>
                  <a:rPr lang="en-US" sz="3000" dirty="0">
                    <a:sym typeface="Wingdings" pitchFamily="2" charset="2"/>
                  </a:rPr>
                  <a:t>via </a:t>
                </a:r>
                <a:r>
                  <a:rPr lang="en-US" sz="3000" u="sng" dirty="0">
                    <a:sym typeface="Wingdings" pitchFamily="2" charset="2"/>
                  </a:rPr>
                  <a:t>Adaptor Signature</a:t>
                </a:r>
                <a:endParaRPr lang="en-US" sz="3000" u="sng" dirty="0"/>
              </a:p>
            </p:txBody>
          </p:sp>
        </mc:Choice>
        <mc:Fallback xmlns="">
          <p:sp>
            <p:nvSpPr>
              <p:cNvPr id="11" name="Rounded Rectangle 10">
                <a:extLst>
                  <a:ext uri="{FF2B5EF4-FFF2-40B4-BE49-F238E27FC236}">
                    <a16:creationId xmlns:a16="http://schemas.microsoft.com/office/drawing/2014/main" id="{31A6558F-56D4-6048-7F23-AD5E52351D90}"/>
                  </a:ext>
                </a:extLst>
              </p:cNvPr>
              <p:cNvSpPr>
                <a:spLocks noRot="1" noChangeAspect="1" noMove="1" noResize="1" noEditPoints="1" noAdjustHandles="1" noChangeArrowheads="1" noChangeShapeType="1" noTextEdit="1"/>
              </p:cNvSpPr>
              <p:nvPr/>
            </p:nvSpPr>
            <p:spPr>
              <a:xfrm>
                <a:off x="2411574" y="2666894"/>
                <a:ext cx="4030242" cy="1506857"/>
              </a:xfrm>
              <a:prstGeom prst="roundRect">
                <a:avLst/>
              </a:prstGeom>
              <a:blipFill>
                <a:blip r:embed="rId3"/>
                <a:stretch>
                  <a:fillRect l="-1258" t="-4167" r="-943" b="-12500"/>
                </a:stretch>
              </a:blipFill>
              <a:ln>
                <a:noFill/>
              </a:ln>
            </p:spPr>
            <p:txBody>
              <a:bodyPr/>
              <a:lstStyle/>
              <a:p>
                <a:r>
                  <a:rPr lang="en-US">
                    <a:noFill/>
                  </a:rPr>
                  <a:t> </a:t>
                </a:r>
              </a:p>
            </p:txBody>
          </p:sp>
        </mc:Fallback>
      </mc:AlternateContent>
      <p:sp>
        <p:nvSpPr>
          <p:cNvPr id="289" name="Google Shape;289;p29">
            <a:extLst>
              <a:ext uri="{FF2B5EF4-FFF2-40B4-BE49-F238E27FC236}">
                <a16:creationId xmlns:a16="http://schemas.microsoft.com/office/drawing/2014/main" id="{1AB91ACA-D793-DF5B-D760-76CCF2432D4C}"/>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9B4EBE14-FE8B-F99A-C678-E6285D8ED129}"/>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pic>
        <p:nvPicPr>
          <p:cNvPr id="305" name="Google Shape;305;p29">
            <a:extLst>
              <a:ext uri="{FF2B5EF4-FFF2-40B4-BE49-F238E27FC236}">
                <a16:creationId xmlns:a16="http://schemas.microsoft.com/office/drawing/2014/main" id="{6E08F0F4-F0AD-FDC6-4941-DA4FA82A72DB}"/>
              </a:ext>
            </a:extLst>
          </p:cNvPr>
          <p:cNvPicPr preferRelativeResize="0"/>
          <p:nvPr/>
        </p:nvPicPr>
        <p:blipFill rotWithShape="1">
          <a:blip r:embed="rId4">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D0DDC761-C44D-BB14-5A0C-46BC9BD43B78}"/>
              </a:ext>
            </a:extLst>
          </p:cNvPr>
          <p:cNvPicPr preferRelativeResize="0"/>
          <p:nvPr/>
        </p:nvPicPr>
        <p:blipFill rotWithShape="1">
          <a:blip r:embed="rId5">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9749DCD9-9665-1F32-F475-D5EF34BADB59}"/>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10</a:t>
            </a:fld>
            <a:endParaRPr/>
          </a:p>
        </p:txBody>
      </p:sp>
      <p:cxnSp>
        <p:nvCxnSpPr>
          <p:cNvPr id="2" name="Google Shape;294;p29">
            <a:extLst>
              <a:ext uri="{FF2B5EF4-FFF2-40B4-BE49-F238E27FC236}">
                <a16:creationId xmlns:a16="http://schemas.microsoft.com/office/drawing/2014/main" id="{90F1B17B-8C32-8B96-59EC-08798BBC098D}"/>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30BDCC91-E416-B888-3012-B52BAAB38629}"/>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D4A4776-B765-322F-CCF3-F3C89C5872E8}"/>
                  </a:ext>
                </a:extLst>
              </p:cNvPr>
              <p:cNvSpPr txBox="1"/>
              <p:nvPr/>
            </p:nvSpPr>
            <p:spPr>
              <a:xfrm>
                <a:off x="7101082" y="251916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75787433-3EDC-9F15-61E0-143E66F87FED}"/>
                  </a:ext>
                </a:extLst>
              </p:cNvPr>
              <p:cNvSpPr txBox="1">
                <a:spLocks noRot="1" noChangeAspect="1" noMove="1" noResize="1" noEditPoints="1" noAdjustHandles="1" noChangeArrowheads="1" noChangeShapeType="1" noTextEdit="1"/>
              </p:cNvSpPr>
              <p:nvPr/>
            </p:nvSpPr>
            <p:spPr>
              <a:xfrm>
                <a:off x="7101082" y="2519168"/>
                <a:ext cx="2170638" cy="307777"/>
              </a:xfrm>
              <a:prstGeom prst="rect">
                <a:avLst/>
              </a:prstGeom>
              <a:blipFill>
                <a:blip r:embed="rId6"/>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5460BEC-00AF-34E4-75EA-FFA1EC2F3563}"/>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DA8A16F9-7549-7BE5-2348-7690397E8B0B}"/>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7"/>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77541032-21F9-D664-209D-DAD28475DA87}"/>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3" name="Google Shape;291;p29">
            <a:extLst>
              <a:ext uri="{FF2B5EF4-FFF2-40B4-BE49-F238E27FC236}">
                <a16:creationId xmlns:a16="http://schemas.microsoft.com/office/drawing/2014/main" id="{74162C24-15E1-A627-20F1-C6CB29FB041E}"/>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4" name="Google Shape;292;p29">
            <a:extLst>
              <a:ext uri="{FF2B5EF4-FFF2-40B4-BE49-F238E27FC236}">
                <a16:creationId xmlns:a16="http://schemas.microsoft.com/office/drawing/2014/main" id="{65F5C590-5BCB-8FBC-9E83-6AB2A3E436CB}"/>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4908365-3A43-3D3D-2ADE-2ADFEC5F3343}"/>
                  </a:ext>
                </a:extLst>
              </p:cNvPr>
              <p:cNvSpPr txBox="1"/>
              <p:nvPr/>
            </p:nvSpPr>
            <p:spPr>
              <a:xfrm>
                <a:off x="7159057" y="3069048"/>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6" name="TextBox 5">
                <a:extLst>
                  <a:ext uri="{FF2B5EF4-FFF2-40B4-BE49-F238E27FC236}">
                    <a16:creationId xmlns:a16="http://schemas.microsoft.com/office/drawing/2014/main" id="{5B11AC92-9296-E5AF-821F-EB91AC901B46}"/>
                  </a:ext>
                </a:extLst>
              </p:cNvPr>
              <p:cNvSpPr txBox="1">
                <a:spLocks noRot="1" noChangeAspect="1" noMove="1" noResize="1" noEditPoints="1" noAdjustHandles="1" noChangeArrowheads="1" noChangeShapeType="1" noTextEdit="1"/>
              </p:cNvSpPr>
              <p:nvPr/>
            </p:nvSpPr>
            <p:spPr>
              <a:xfrm>
                <a:off x="7159057" y="3069048"/>
                <a:ext cx="2087941" cy="325025"/>
              </a:xfrm>
              <a:prstGeom prst="rect">
                <a:avLst/>
              </a:prstGeom>
              <a:blipFill>
                <a:blip r:embed="rId8"/>
                <a:stretch>
                  <a:fillRect b="-3704"/>
                </a:stretch>
              </a:blipFill>
            </p:spPr>
            <p:txBody>
              <a:bodyPr/>
              <a:lstStyle/>
              <a:p>
                <a:r>
                  <a:rPr lang="en-US">
                    <a:noFill/>
                  </a:rPr>
                  <a:t> </a:t>
                </a:r>
              </a:p>
            </p:txBody>
          </p:sp>
        </mc:Fallback>
      </mc:AlternateContent>
      <p:sp>
        <p:nvSpPr>
          <p:cNvPr id="18" name="Google Shape;297;p29">
            <a:extLst>
              <a:ext uri="{FF2B5EF4-FFF2-40B4-BE49-F238E27FC236}">
                <a16:creationId xmlns:a16="http://schemas.microsoft.com/office/drawing/2014/main" id="{CCDE38BA-7B5A-0C95-B0ED-F3E3A351A649}"/>
              </a:ext>
            </a:extLst>
          </p:cNvPr>
          <p:cNvSpPr txBox="1">
            <a:spLocks/>
          </p:cNvSpPr>
          <p:nvPr/>
        </p:nvSpPr>
        <p:spPr>
          <a:xfrm>
            <a:off x="0" y="174787"/>
            <a:ext cx="9144000" cy="4154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sz="2400" b="1" dirty="0">
                <a:solidFill>
                  <a:schemeClr val="tx1"/>
                </a:solidFill>
              </a:rPr>
              <a:t>[</a:t>
            </a:r>
            <a:r>
              <a:rPr lang="en-US" sz="2400" b="1" dirty="0">
                <a:solidFill>
                  <a:srgbClr val="C00000"/>
                </a:solidFill>
              </a:rPr>
              <a:t>V</a:t>
            </a:r>
            <a:r>
              <a:rPr lang="en-US" sz="2400" b="1" dirty="0">
                <a:solidFill>
                  <a:schemeClr val="tx1"/>
                </a:solidFill>
              </a:rPr>
              <a:t>ST24]</a:t>
            </a:r>
            <a:r>
              <a:rPr lang="en-US" sz="2400" dirty="0">
                <a:solidFill>
                  <a:schemeClr val="tx1"/>
                </a:solidFill>
              </a:rPr>
              <a:t>: </a:t>
            </a:r>
            <a:r>
              <a:rPr lang="en-US" sz="2400" b="1" dirty="0">
                <a:solidFill>
                  <a:schemeClr val="tx1"/>
                </a:solidFill>
              </a:rPr>
              <a:t>Functional</a:t>
            </a:r>
            <a:r>
              <a:rPr lang="en-US" sz="2400" b="1" dirty="0">
                <a:solidFill>
                  <a:schemeClr val="dk1"/>
                </a:solidFill>
              </a:rPr>
              <a:t> Fair Exchange via </a:t>
            </a:r>
            <a:r>
              <a:rPr lang="en-US" sz="2400" b="1" u="sng" dirty="0">
                <a:solidFill>
                  <a:schemeClr val="tx1"/>
                </a:solidFill>
              </a:rPr>
              <a:t>Adaptor Signature</a:t>
            </a:r>
            <a:r>
              <a:rPr lang="en-US" sz="2400" b="1" dirty="0">
                <a:solidFill>
                  <a:schemeClr val="tx1"/>
                </a:solidFill>
              </a:rPr>
              <a:t> + FE</a:t>
            </a:r>
          </a:p>
        </p:txBody>
      </p:sp>
      <p:cxnSp>
        <p:nvCxnSpPr>
          <p:cNvPr id="8" name="Google Shape;294;p29">
            <a:extLst>
              <a:ext uri="{FF2B5EF4-FFF2-40B4-BE49-F238E27FC236}">
                <a16:creationId xmlns:a16="http://schemas.microsoft.com/office/drawing/2014/main" id="{FDB6B543-87C1-3649-AB4D-61338E4CA586}"/>
              </a:ext>
            </a:extLst>
          </p:cNvPr>
          <p:cNvCxnSpPr>
            <a:cxnSpLocks/>
          </p:cNvCxnSpPr>
          <p:nvPr/>
        </p:nvCxnSpPr>
        <p:spPr>
          <a:xfrm>
            <a:off x="3220463" y="2259582"/>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D652D17-6047-C8DA-5C4C-4BC5E79FFB82}"/>
                  </a:ext>
                </a:extLst>
              </p:cNvPr>
              <p:cNvSpPr txBox="1"/>
              <p:nvPr/>
            </p:nvSpPr>
            <p:spPr>
              <a:xfrm>
                <a:off x="3476561" y="184860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5" name="TextBox 14">
                <a:extLst>
                  <a:ext uri="{FF2B5EF4-FFF2-40B4-BE49-F238E27FC236}">
                    <a16:creationId xmlns:a16="http://schemas.microsoft.com/office/drawing/2014/main" id="{029AD8E9-6EE0-A6E1-1FAF-B374368043CA}"/>
                  </a:ext>
                </a:extLst>
              </p:cNvPr>
              <p:cNvSpPr txBox="1">
                <a:spLocks noRot="1" noChangeAspect="1" noMove="1" noResize="1" noEditPoints="1" noAdjustHandles="1" noChangeArrowheads="1" noChangeShapeType="1" noTextEdit="1"/>
              </p:cNvSpPr>
              <p:nvPr/>
            </p:nvSpPr>
            <p:spPr>
              <a:xfrm>
                <a:off x="3476561" y="1848606"/>
                <a:ext cx="2429090" cy="307777"/>
              </a:xfrm>
              <a:prstGeom prst="rect">
                <a:avLst/>
              </a:prstGeom>
              <a:blipFill>
                <a:blip r:embed="rId9"/>
                <a:stretch>
                  <a:fillRect b="-12000"/>
                </a:stretch>
              </a:blipFill>
            </p:spPr>
            <p:txBody>
              <a:bodyPr/>
              <a:lstStyle/>
              <a:p>
                <a:r>
                  <a:rPr lang="en-US">
                    <a:noFill/>
                  </a:rPr>
                  <a:t> </a:t>
                </a:r>
              </a:p>
            </p:txBody>
          </p:sp>
        </mc:Fallback>
      </mc:AlternateContent>
      <p:sp>
        <p:nvSpPr>
          <p:cNvPr id="16" name="Google Shape;585;p42">
            <a:extLst>
              <a:ext uri="{FF2B5EF4-FFF2-40B4-BE49-F238E27FC236}">
                <a16:creationId xmlns:a16="http://schemas.microsoft.com/office/drawing/2014/main" id="{4FDDBDC5-CCD7-80A6-D0C9-D8E948DE2E61}"/>
              </a:ext>
            </a:extLst>
          </p:cNvPr>
          <p:cNvSpPr/>
          <p:nvPr/>
        </p:nvSpPr>
        <p:spPr>
          <a:xfrm>
            <a:off x="3198632" y="1875594"/>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26" name="Google Shape;585;p42">
            <a:extLst>
              <a:ext uri="{FF2B5EF4-FFF2-40B4-BE49-F238E27FC236}">
                <a16:creationId xmlns:a16="http://schemas.microsoft.com/office/drawing/2014/main" id="{1F3C5E60-D40B-B764-6E88-7368F3C480FE}"/>
              </a:ext>
            </a:extLst>
          </p:cNvPr>
          <p:cNvSpPr/>
          <p:nvPr/>
        </p:nvSpPr>
        <p:spPr>
          <a:xfrm>
            <a:off x="6896257" y="256118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28" name="Google Shape;585;p42">
            <a:extLst>
              <a:ext uri="{FF2B5EF4-FFF2-40B4-BE49-F238E27FC236}">
                <a16:creationId xmlns:a16="http://schemas.microsoft.com/office/drawing/2014/main" id="{CD224D01-4976-5F5E-0A2E-319403842802}"/>
              </a:ext>
            </a:extLst>
          </p:cNvPr>
          <p:cNvSpPr/>
          <p:nvPr/>
        </p:nvSpPr>
        <p:spPr>
          <a:xfrm>
            <a:off x="6896257" y="3120197"/>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E9DECBF-6FA4-7C96-60F5-23E60B3A1BAF}"/>
                  </a:ext>
                </a:extLst>
              </p:cNvPr>
              <p:cNvSpPr txBox="1"/>
              <p:nvPr/>
            </p:nvSpPr>
            <p:spPr>
              <a:xfrm>
                <a:off x="7122191" y="276980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318B2CD2-7922-3913-C15A-F7BDF90C4CE9}"/>
                  </a:ext>
                </a:extLst>
              </p:cNvPr>
              <p:cNvSpPr txBox="1">
                <a:spLocks noRot="1" noChangeAspect="1" noMove="1" noResize="1" noEditPoints="1" noAdjustHandles="1" noChangeArrowheads="1" noChangeShapeType="1" noTextEdit="1"/>
              </p:cNvSpPr>
              <p:nvPr/>
            </p:nvSpPr>
            <p:spPr>
              <a:xfrm>
                <a:off x="7122191" y="2769808"/>
                <a:ext cx="2103698" cy="307777"/>
              </a:xfrm>
              <a:prstGeom prst="rect">
                <a:avLst/>
              </a:prstGeom>
              <a:blipFill>
                <a:blip r:embed="rId10"/>
                <a:stretch>
                  <a:fillRect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ounded Rectangle 26">
                <a:extLst>
                  <a:ext uri="{FF2B5EF4-FFF2-40B4-BE49-F238E27FC236}">
                    <a16:creationId xmlns:a16="http://schemas.microsoft.com/office/drawing/2014/main" id="{D29ED9D3-DE05-93A6-0EB5-5C7E72601B49}"/>
                  </a:ext>
                </a:extLst>
              </p:cNvPr>
              <p:cNvSpPr/>
              <p:nvPr/>
            </p:nvSpPr>
            <p:spPr>
              <a:xfrm>
                <a:off x="2613626" y="2666895"/>
                <a:ext cx="3578574" cy="1506857"/>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a:t>
                </a:r>
                <a:r>
                  <a:rPr lang="en-US" sz="3200" b="0" dirty="0">
                    <a:solidFill>
                      <a:schemeClr val="dk1"/>
                    </a:solidFill>
                  </a:rPr>
                  <a:t> </a:t>
                </a:r>
                <a14:m>
                  <m:oMath xmlns:m="http://schemas.openxmlformats.org/officeDocument/2006/math">
                    <m:sSub>
                      <m:sSubPr>
                        <m:ctrlPr>
                          <a:rPr lang="en-US" sz="3200" b="0" i="1" dirty="0" smtClean="0">
                            <a:solidFill>
                              <a:schemeClr val="bg1"/>
                            </a:solidFill>
                            <a:latin typeface="Cambria Math" panose="02040503050406030204" pitchFamily="18" charset="0"/>
                          </a:rPr>
                        </m:ctrlPr>
                      </m:sSubPr>
                      <m:e>
                        <m:r>
                          <a:rPr lang="en-US" sz="3200" b="0" i="1" dirty="0" smtClean="0">
                            <a:solidFill>
                              <a:schemeClr val="bg1"/>
                            </a:solidFill>
                            <a:latin typeface="Cambria Math" panose="02040503050406030204" pitchFamily="18" charset="0"/>
                          </a:rPr>
                          <m:t>𝑑𝑘</m:t>
                        </m:r>
                      </m:e>
                      <m:sub>
                        <m:r>
                          <a:rPr lang="en-US" sz="3200" b="0" i="1" dirty="0" smtClean="0">
                            <a:solidFill>
                              <a:schemeClr val="bg1"/>
                            </a:solidFill>
                            <a:latin typeface="Cambria Math" panose="02040503050406030204" pitchFamily="18" charset="0"/>
                          </a:rPr>
                          <m:t>𝑓</m:t>
                        </m:r>
                      </m:sub>
                    </m:sSub>
                    <m:r>
                      <a:rPr lang="en-US" sz="3200" i="1" dirty="0" smtClean="0">
                        <a:solidFill>
                          <a:schemeClr val="bg1"/>
                        </a:solidFill>
                        <a:latin typeface="Cambria Math" panose="02040503050406030204" pitchFamily="18" charset="0"/>
                      </a:rPr>
                      <m:t> </m:t>
                    </m:r>
                  </m:oMath>
                </a14:m>
                <a:endParaRPr lang="en-US" sz="3000" dirty="0">
                  <a:sym typeface="Wingdings" pitchFamily="2" charset="2"/>
                </a:endParaRPr>
              </a:p>
              <a:p>
                <a:pPr algn="ctr"/>
                <a:r>
                  <a:rPr lang="en-US" sz="3000" dirty="0">
                    <a:sym typeface="Wingdings" pitchFamily="2" charset="2"/>
                  </a:rPr>
                  <a:t>via Smart Contract</a:t>
                </a:r>
                <a:endParaRPr lang="en-US" sz="3000" dirty="0"/>
              </a:p>
            </p:txBody>
          </p:sp>
        </mc:Choice>
        <mc:Fallback xmlns="">
          <p:sp>
            <p:nvSpPr>
              <p:cNvPr id="27" name="Rounded Rectangle 26">
                <a:extLst>
                  <a:ext uri="{FF2B5EF4-FFF2-40B4-BE49-F238E27FC236}">
                    <a16:creationId xmlns:a16="http://schemas.microsoft.com/office/drawing/2014/main" id="{BE1D73F9-6293-2308-14DE-3D3A839EC65E}"/>
                  </a:ext>
                </a:extLst>
              </p:cNvPr>
              <p:cNvSpPr>
                <a:spLocks noRot="1" noChangeAspect="1" noMove="1" noResize="1" noEditPoints="1" noAdjustHandles="1" noChangeArrowheads="1" noChangeShapeType="1" noTextEdit="1"/>
              </p:cNvSpPr>
              <p:nvPr/>
            </p:nvSpPr>
            <p:spPr>
              <a:xfrm>
                <a:off x="2613626" y="2666895"/>
                <a:ext cx="3578574" cy="1506857"/>
              </a:xfrm>
              <a:prstGeom prst="roundRect">
                <a:avLst/>
              </a:prstGeom>
              <a:blipFill>
                <a:blip r:embed="rId11"/>
                <a:stretch>
                  <a:fillRect l="-353" t="-5000" r="-707" b="-1333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387F29CC-F3A9-1AAD-8AE3-D627F8E2D738}"/>
                  </a:ext>
                </a:extLst>
              </p:cNvPr>
              <p:cNvSpPr txBox="1"/>
              <p:nvPr/>
            </p:nvSpPr>
            <p:spPr>
              <a:xfrm>
                <a:off x="1111171" y="4681130"/>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31" name="TextBox 30">
                <a:extLst>
                  <a:ext uri="{FF2B5EF4-FFF2-40B4-BE49-F238E27FC236}">
                    <a16:creationId xmlns:a16="http://schemas.microsoft.com/office/drawing/2014/main" id="{1A8E846B-0717-CA8D-3395-2215678A694D}"/>
                  </a:ext>
                </a:extLst>
              </p:cNvPr>
              <p:cNvSpPr txBox="1">
                <a:spLocks noRot="1" noChangeAspect="1" noMove="1" noResize="1" noEditPoints="1" noAdjustHandles="1" noChangeArrowheads="1" noChangeShapeType="1" noTextEdit="1"/>
              </p:cNvSpPr>
              <p:nvPr/>
            </p:nvSpPr>
            <p:spPr>
              <a:xfrm>
                <a:off x="1111171" y="4681130"/>
                <a:ext cx="2492274" cy="325025"/>
              </a:xfrm>
              <a:prstGeom prst="rect">
                <a:avLst/>
              </a:prstGeom>
              <a:blipFill>
                <a:blip r:embed="rId12"/>
                <a:stretch>
                  <a:fillRect b="-3704"/>
                </a:stretch>
              </a:blipFill>
            </p:spPr>
            <p:txBody>
              <a:bodyPr/>
              <a:lstStyle/>
              <a:p>
                <a:r>
                  <a:rPr lang="en-US">
                    <a:noFill/>
                  </a:rPr>
                  <a:t> </a:t>
                </a:r>
              </a:p>
            </p:txBody>
          </p:sp>
        </mc:Fallback>
      </mc:AlternateContent>
      <p:sp>
        <p:nvSpPr>
          <p:cNvPr id="12" name="Cloud Callout 11">
            <a:extLst>
              <a:ext uri="{FF2B5EF4-FFF2-40B4-BE49-F238E27FC236}">
                <a16:creationId xmlns:a16="http://schemas.microsoft.com/office/drawing/2014/main" id="{C8DA61E2-E413-E904-329B-81D4BAD51E36}"/>
              </a:ext>
            </a:extLst>
          </p:cNvPr>
          <p:cNvSpPr/>
          <p:nvPr/>
        </p:nvSpPr>
        <p:spPr>
          <a:xfrm>
            <a:off x="36895" y="2658225"/>
            <a:ext cx="2657940" cy="1699279"/>
          </a:xfrm>
          <a:prstGeom prst="cloudCallout">
            <a:avLst>
              <a:gd name="adj1" fmla="val 61405"/>
              <a:gd name="adj2" fmla="val -604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Only single signature posted to blockchain</a:t>
            </a:r>
          </a:p>
        </p:txBody>
      </p:sp>
      <p:sp>
        <p:nvSpPr>
          <p:cNvPr id="13" name="Rectangular Callout 12">
            <a:extLst>
              <a:ext uri="{FF2B5EF4-FFF2-40B4-BE49-F238E27FC236}">
                <a16:creationId xmlns:a16="http://schemas.microsoft.com/office/drawing/2014/main" id="{037E7BEC-98FD-5086-B2EC-CD124B5E365F}"/>
              </a:ext>
            </a:extLst>
          </p:cNvPr>
          <p:cNvSpPr/>
          <p:nvPr/>
        </p:nvSpPr>
        <p:spPr>
          <a:xfrm>
            <a:off x="4494479" y="4245984"/>
            <a:ext cx="3708548" cy="677059"/>
          </a:xfrm>
          <a:prstGeom prst="wedgeRectCallout">
            <a:avLst>
              <a:gd name="adj1" fmla="val -63146"/>
              <a:gd name="adj2" fmla="val -60905"/>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dirty="0">
                <a:solidFill>
                  <a:schemeClr val="bg1"/>
                </a:solidFill>
              </a:rPr>
              <a:t>Limitation</a:t>
            </a:r>
          </a:p>
          <a:p>
            <a:pPr marL="285750" indent="-285750">
              <a:buClr>
                <a:schemeClr val="bg1"/>
              </a:buClr>
              <a:buFont typeface="Arial" panose="020B0604020202020204" pitchFamily="34" charset="0"/>
              <a:buChar char="•"/>
            </a:pPr>
            <a:r>
              <a:rPr lang="en-US" sz="1800" dirty="0">
                <a:solidFill>
                  <a:schemeClr val="bg1"/>
                </a:solidFill>
              </a:rPr>
              <a:t>Supports only linear functions f</a:t>
            </a:r>
          </a:p>
        </p:txBody>
      </p:sp>
    </p:spTree>
    <p:extLst>
      <p:ext uri="{BB962C8B-B14F-4D97-AF65-F5344CB8AC3E}">
        <p14:creationId xmlns:p14="http://schemas.microsoft.com/office/powerpoint/2010/main" val="101788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7"/>
                                        </p:tgtEl>
                                      </p:cBhvr>
                                    </p:animEffect>
                                    <p:set>
                                      <p:cBhvr>
                                        <p:cTn id="7" dur="1" fill="hold">
                                          <p:stCondLst>
                                            <p:cond delay="499"/>
                                          </p:stCondLst>
                                        </p:cTn>
                                        <p:tgtEl>
                                          <p:spTgt spid="27"/>
                                        </p:tgtEl>
                                        <p:attrNameLst>
                                          <p:attrName>style.visibility</p:attrName>
                                        </p:attrNameLst>
                                      </p:cBhvr>
                                      <p:to>
                                        <p:strVal val="hidden"/>
                                      </p:to>
                                    </p:set>
                                  </p:childTnLst>
                                </p:cTn>
                              </p:par>
                            </p:childTnLst>
                          </p:cTn>
                        </p:par>
                        <p:par>
                          <p:cTn id="8" fill="hold">
                            <p:stCondLst>
                              <p:cond delay="500"/>
                            </p:stCondLst>
                            <p:childTnLst>
                              <p:par>
                                <p:cTn id="9" presetID="9" presetClass="entr" presetSubtype="0" fill="hold" grpId="1" nodeType="after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dissolv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1"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1" animBg="1"/>
      <p:bldP spid="27" grpId="0" animBg="1"/>
      <p:bldP spid="12" grpId="1" animBg="1"/>
      <p:bldP spid="13" grpId="0" animBg="1"/>
      <p:bldP spid="1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E1FE63-80FB-A15F-D50C-027F7A6BE8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
        <p:nvSpPr>
          <p:cNvPr id="10" name="Google Shape;537;p21">
            <a:extLst>
              <a:ext uri="{FF2B5EF4-FFF2-40B4-BE49-F238E27FC236}">
                <a16:creationId xmlns:a16="http://schemas.microsoft.com/office/drawing/2014/main" id="{2A05A18B-F886-2D4B-EFFC-7EB6CFC75580}"/>
              </a:ext>
            </a:extLst>
          </p:cNvPr>
          <p:cNvSpPr txBox="1">
            <a:spLocks/>
          </p:cNvSpPr>
          <p:nvPr/>
        </p:nvSpPr>
        <p:spPr>
          <a:xfrm>
            <a:off x="517025" y="82200"/>
            <a:ext cx="8627100" cy="546000"/>
          </a:xfrm>
          <a:prstGeom prst="rect">
            <a:avLst/>
          </a:prstGeom>
        </p:spPr>
        <p:txBody>
          <a:bodyPr spcFirstLastPara="1" wrap="square" lIns="91425" tIns="91425" rIns="91425" bIns="91425" anchor="t" anchorCtr="0">
            <a:normAutofit fontScale="8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300" b="1" dirty="0"/>
              <a:t>Key Challenge</a:t>
            </a:r>
          </a:p>
        </p:txBody>
      </p:sp>
      <p:sp>
        <p:nvSpPr>
          <p:cNvPr id="11" name="Google Shape;538;p21">
            <a:extLst>
              <a:ext uri="{FF2B5EF4-FFF2-40B4-BE49-F238E27FC236}">
                <a16:creationId xmlns:a16="http://schemas.microsoft.com/office/drawing/2014/main" id="{AF887E34-83AD-7611-B2E4-40C0451598C5}"/>
              </a:ext>
            </a:extLst>
          </p:cNvPr>
          <p:cNvSpPr txBox="1">
            <a:spLocks/>
          </p:cNvSpPr>
          <p:nvPr/>
        </p:nvSpPr>
        <p:spPr>
          <a:xfrm>
            <a:off x="-104172" y="870376"/>
            <a:ext cx="9398083" cy="1465320"/>
          </a:xfrm>
          <a:prstGeom prst="rect">
            <a:avLst/>
          </a:prstGeom>
          <a:solidFill>
            <a:srgbClr val="BB0000"/>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990"/>
            </a:pPr>
            <a:r>
              <a:rPr lang="en-US" sz="3000" dirty="0">
                <a:solidFill>
                  <a:schemeClr val="lt1"/>
                </a:solidFill>
              </a:rPr>
              <a:t>Can we design Functional Fair Exchange (FFE)</a:t>
            </a:r>
          </a:p>
          <a:p>
            <a:pPr algn="ctr">
              <a:buSzPts val="990"/>
            </a:pPr>
            <a:r>
              <a:rPr lang="en-US" sz="3000" dirty="0">
                <a:solidFill>
                  <a:schemeClr val="lt1"/>
                </a:solidFill>
              </a:rPr>
              <a:t>protocols that support a broad class of functions without using smart contracts?</a:t>
            </a:r>
          </a:p>
        </p:txBody>
      </p:sp>
      <p:sp>
        <p:nvSpPr>
          <p:cNvPr id="13" name="TextBox 12">
            <a:extLst>
              <a:ext uri="{FF2B5EF4-FFF2-40B4-BE49-F238E27FC236}">
                <a16:creationId xmlns:a16="http://schemas.microsoft.com/office/drawing/2014/main" id="{2F385121-D768-78AE-9D81-70F97EFBBEC9}"/>
              </a:ext>
            </a:extLst>
          </p:cNvPr>
          <p:cNvSpPr txBox="1"/>
          <p:nvPr/>
        </p:nvSpPr>
        <p:spPr>
          <a:xfrm>
            <a:off x="327995" y="2688075"/>
            <a:ext cx="8965916" cy="1585049"/>
          </a:xfrm>
          <a:prstGeom prst="rect">
            <a:avLst/>
          </a:prstGeom>
          <a:noFill/>
        </p:spPr>
        <p:txBody>
          <a:bodyPr wrap="none" rtlCol="0">
            <a:spAutoFit/>
          </a:bodyPr>
          <a:lstStyle/>
          <a:p>
            <a:r>
              <a:rPr lang="en-US" sz="2700" b="1" u="sng" dirty="0"/>
              <a:t>Our Contributions</a:t>
            </a:r>
          </a:p>
          <a:p>
            <a:endParaRPr lang="en-US" b="1" dirty="0"/>
          </a:p>
          <a:p>
            <a:r>
              <a:rPr lang="en-US" sz="2000" b="1" dirty="0"/>
              <a:t>[</a:t>
            </a:r>
            <a:r>
              <a:rPr lang="en-US" sz="2000" b="1" dirty="0">
                <a:solidFill>
                  <a:srgbClr val="C00000"/>
                </a:solidFill>
              </a:rPr>
              <a:t>V</a:t>
            </a:r>
            <a:r>
              <a:rPr lang="en-US" sz="2000" b="1" dirty="0"/>
              <a:t>GTS26]: FFE via Adaptor Signatures + </a:t>
            </a:r>
            <a:r>
              <a:rPr lang="en-US" sz="2000" b="1" u="sng" dirty="0"/>
              <a:t>Fully Homomorphic Encryption</a:t>
            </a:r>
          </a:p>
          <a:p>
            <a:endParaRPr lang="en-US" sz="2000" b="1" dirty="0"/>
          </a:p>
          <a:p>
            <a:r>
              <a:rPr lang="en-US" sz="1600" b="1" dirty="0"/>
              <a:t>	</a:t>
            </a:r>
            <a:r>
              <a:rPr lang="en" sz="1600" b="1" dirty="0">
                <a:solidFill>
                  <a:schemeClr val="accent1"/>
                </a:solidFill>
              </a:rPr>
              <a:t> ✅ </a:t>
            </a:r>
            <a:r>
              <a:rPr lang="en-US" sz="1600" b="1" dirty="0"/>
              <a:t>Supports </a:t>
            </a:r>
            <a:r>
              <a:rPr lang="en-US" sz="1600" b="1" u="sng" dirty="0"/>
              <a:t>arbitrary</a:t>
            </a:r>
            <a:r>
              <a:rPr lang="en-US" sz="1600" b="1" dirty="0"/>
              <a:t> functions</a:t>
            </a:r>
          </a:p>
        </p:txBody>
      </p:sp>
    </p:spTree>
    <p:extLst>
      <p:ext uri="{BB962C8B-B14F-4D97-AF65-F5344CB8AC3E}">
        <p14:creationId xmlns:p14="http://schemas.microsoft.com/office/powerpoint/2010/main" val="21138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B86AB-8B6E-9F7B-B4CE-02611B1AD7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7F349C-0C0D-5601-3EE8-2D5CDB1E606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13" name="TextBox 12">
            <a:extLst>
              <a:ext uri="{FF2B5EF4-FFF2-40B4-BE49-F238E27FC236}">
                <a16:creationId xmlns:a16="http://schemas.microsoft.com/office/drawing/2014/main" id="{26089B3A-5377-5142-1D0A-2DF737D60E14}"/>
              </a:ext>
            </a:extLst>
          </p:cNvPr>
          <p:cNvSpPr txBox="1"/>
          <p:nvPr/>
        </p:nvSpPr>
        <p:spPr>
          <a:xfrm>
            <a:off x="89042" y="156404"/>
            <a:ext cx="9105378" cy="2877711"/>
          </a:xfrm>
          <a:prstGeom prst="rect">
            <a:avLst/>
          </a:prstGeom>
          <a:noFill/>
        </p:spPr>
        <p:txBody>
          <a:bodyPr wrap="none" rtlCol="0">
            <a:spAutoFit/>
          </a:bodyPr>
          <a:lstStyle/>
          <a:p>
            <a:r>
              <a:rPr lang="en-US" sz="2700" b="1" dirty="0"/>
              <a:t>Our Contributions in detail</a:t>
            </a:r>
          </a:p>
          <a:p>
            <a:endParaRPr lang="en-US" b="1" dirty="0"/>
          </a:p>
          <a:p>
            <a:endParaRPr lang="en-US" sz="2000" b="1" dirty="0"/>
          </a:p>
          <a:p>
            <a:r>
              <a:rPr lang="en-US" sz="2000" b="1" dirty="0"/>
              <a:t>[</a:t>
            </a:r>
            <a:r>
              <a:rPr lang="en-US" sz="2000" b="1" dirty="0">
                <a:solidFill>
                  <a:srgbClr val="C00000"/>
                </a:solidFill>
              </a:rPr>
              <a:t>V</a:t>
            </a:r>
            <a:r>
              <a:rPr lang="en-US" sz="2000" b="1" dirty="0"/>
              <a:t>GTS26]: FFE via Adaptor Signatures + </a:t>
            </a:r>
            <a:r>
              <a:rPr lang="en-US" sz="2000" b="1" u="sng" dirty="0"/>
              <a:t>Fully Homomorphic Encryption</a:t>
            </a:r>
          </a:p>
          <a:p>
            <a:pPr marL="342900" indent="-342900">
              <a:buFont typeface="Arial" panose="020B0604020202020204" pitchFamily="34" charset="0"/>
              <a:buChar char="•"/>
            </a:pPr>
            <a:r>
              <a:rPr lang="en-US" sz="2000" b="1" dirty="0"/>
              <a:t>Formal definition of Functional Fair Exchange (FFE)</a:t>
            </a:r>
          </a:p>
          <a:p>
            <a:pPr marL="342900" indent="-342900">
              <a:buFont typeface="Arial" panose="020B0604020202020204" pitchFamily="34" charset="0"/>
              <a:buChar char="•"/>
            </a:pPr>
            <a:r>
              <a:rPr lang="en-US" sz="2000" b="1" dirty="0"/>
              <a:t>Constructions: </a:t>
            </a:r>
            <a:br>
              <a:rPr lang="en-US" sz="2000" b="1" dirty="0"/>
            </a:br>
            <a:r>
              <a:rPr lang="en-US" sz="2000" b="1" dirty="0"/>
              <a:t>	1. FFE from Functional Adaptor Signatures (FAS)</a:t>
            </a:r>
            <a:br>
              <a:rPr lang="en-US" sz="2000" b="1" dirty="0"/>
            </a:br>
            <a:r>
              <a:rPr lang="en-US" sz="2000" b="1" dirty="0"/>
              <a:t>	2. FAS from Adaptor Signatures + Fully Homomorphic Encryption</a:t>
            </a:r>
          </a:p>
          <a:p>
            <a:endParaRPr lang="en-US" sz="2000" b="1" dirty="0"/>
          </a:p>
        </p:txBody>
      </p:sp>
      <p:sp>
        <p:nvSpPr>
          <p:cNvPr id="3" name="Rectangle 2">
            <a:extLst>
              <a:ext uri="{FF2B5EF4-FFF2-40B4-BE49-F238E27FC236}">
                <a16:creationId xmlns:a16="http://schemas.microsoft.com/office/drawing/2014/main" id="{C53BD2CF-B308-9D9D-4B68-FB1FDC98D4AE}"/>
              </a:ext>
            </a:extLst>
          </p:cNvPr>
          <p:cNvSpPr/>
          <p:nvPr/>
        </p:nvSpPr>
        <p:spPr>
          <a:xfrm>
            <a:off x="408562" y="1757251"/>
            <a:ext cx="8667344" cy="1442211"/>
          </a:xfrm>
          <a:prstGeom prst="rect">
            <a:avLst/>
          </a:prstGeom>
          <a:no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C5B5DDF-852E-D4BD-CDD3-4D7DC619D884}"/>
              </a:ext>
            </a:extLst>
          </p:cNvPr>
          <p:cNvSpPr txBox="1"/>
          <p:nvPr/>
        </p:nvSpPr>
        <p:spPr>
          <a:xfrm>
            <a:off x="505839" y="2695830"/>
            <a:ext cx="5723042" cy="400110"/>
          </a:xfrm>
          <a:prstGeom prst="rect">
            <a:avLst/>
          </a:prstGeom>
          <a:solidFill>
            <a:schemeClr val="accent1"/>
          </a:solidFill>
        </p:spPr>
        <p:txBody>
          <a:bodyPr wrap="none" rtlCol="0">
            <a:spAutoFit/>
          </a:bodyPr>
          <a:lstStyle/>
          <a:p>
            <a:r>
              <a:rPr lang="en-US" sz="2000" b="1" dirty="0">
                <a:solidFill>
                  <a:schemeClr val="bg1"/>
                </a:solidFill>
              </a:rPr>
              <a:t>Today (without intermediate FAS abstraction)</a:t>
            </a:r>
          </a:p>
        </p:txBody>
      </p:sp>
    </p:spTree>
    <p:extLst>
      <p:ext uri="{BB962C8B-B14F-4D97-AF65-F5344CB8AC3E}">
        <p14:creationId xmlns:p14="http://schemas.microsoft.com/office/powerpoint/2010/main" val="284010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a:extLst>
            <a:ext uri="{FF2B5EF4-FFF2-40B4-BE49-F238E27FC236}">
              <a16:creationId xmlns:a16="http://schemas.microsoft.com/office/drawing/2014/main" id="{D60A7A9B-8B4E-A195-7F89-D6592CF38CEF}"/>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FD3B12B7-B4F9-B652-971F-9F0FC0E03E51}"/>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618" name="Google Shape;618;p25">
            <a:extLst>
              <a:ext uri="{FF2B5EF4-FFF2-40B4-BE49-F238E27FC236}">
                <a16:creationId xmlns:a16="http://schemas.microsoft.com/office/drawing/2014/main" id="{E7A3A276-2500-543D-D563-C8B1E498ED5D}"/>
              </a:ext>
            </a:extLst>
          </p:cNvPr>
          <p:cNvSpPr txBox="1">
            <a:spLocks noGrp="1"/>
          </p:cNvSpPr>
          <p:nvPr>
            <p:ph type="body" idx="1"/>
          </p:nvPr>
        </p:nvSpPr>
        <p:spPr>
          <a:xfrm>
            <a:off x="2340961" y="1391797"/>
            <a:ext cx="6156711" cy="61156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Clr>
                <a:schemeClr val="dk1"/>
              </a:buClr>
              <a:buSzPts val="1800"/>
              <a:buNone/>
            </a:pPr>
            <a:r>
              <a:rPr lang="en" sz="2200" b="1" dirty="0">
                <a:solidFill>
                  <a:srgbClr val="C00000"/>
                </a:solidFill>
              </a:rPr>
              <a:t>Construction Blueprint</a:t>
            </a:r>
          </a:p>
        </p:txBody>
      </p:sp>
      <p:pic>
        <p:nvPicPr>
          <p:cNvPr id="9" name="Picture 4">
            <a:extLst>
              <a:ext uri="{FF2B5EF4-FFF2-40B4-BE49-F238E27FC236}">
                <a16:creationId xmlns:a16="http://schemas.microsoft.com/office/drawing/2014/main" id="{1013D7CE-53C6-9C67-3CBA-01C74D9332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406" b="31672"/>
          <a:stretch/>
        </p:blipFill>
        <p:spPr bwMode="auto">
          <a:xfrm rot="5400000">
            <a:off x="-1890074" y="1647922"/>
            <a:ext cx="5382707" cy="184765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38CE0B26-8726-B839-4835-02604F607F5D}"/>
              </a:ext>
            </a:extLst>
          </p:cNvPr>
          <p:cNvGrpSpPr/>
          <p:nvPr/>
        </p:nvGrpSpPr>
        <p:grpSpPr>
          <a:xfrm>
            <a:off x="1301345" y="1363277"/>
            <a:ext cx="1064292" cy="640080"/>
            <a:chOff x="1555421" y="530304"/>
            <a:chExt cx="1064292" cy="640080"/>
          </a:xfrm>
        </p:grpSpPr>
        <p:sp>
          <p:nvSpPr>
            <p:cNvPr id="14" name="Oval 13">
              <a:extLst>
                <a:ext uri="{FF2B5EF4-FFF2-40B4-BE49-F238E27FC236}">
                  <a16:creationId xmlns:a16="http://schemas.microsoft.com/office/drawing/2014/main" id="{B60B006C-3F9F-0B62-176C-19F084C028BF}"/>
                </a:ext>
              </a:extLst>
            </p:cNvPr>
            <p:cNvSpPr/>
            <p:nvPr/>
          </p:nvSpPr>
          <p:spPr>
            <a:xfrm>
              <a:off x="1979633" y="530304"/>
              <a:ext cx="640080" cy="64008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2403E9A-4281-B760-162D-46B33334F2A7}"/>
                </a:ext>
              </a:extLst>
            </p:cNvPr>
            <p:cNvSpPr txBox="1"/>
            <p:nvPr/>
          </p:nvSpPr>
          <p:spPr>
            <a:xfrm>
              <a:off x="2121579" y="619511"/>
              <a:ext cx="356188" cy="461665"/>
            </a:xfrm>
            <a:prstGeom prst="rect">
              <a:avLst/>
            </a:prstGeom>
            <a:noFill/>
          </p:spPr>
          <p:txBody>
            <a:bodyPr wrap="none" rtlCol="0">
              <a:spAutoFit/>
            </a:bodyPr>
            <a:lstStyle/>
            <a:p>
              <a:r>
                <a:rPr lang="en-US" sz="2400" dirty="0">
                  <a:solidFill>
                    <a:srgbClr val="C00000"/>
                  </a:solidFill>
                </a:rPr>
                <a:t>1</a:t>
              </a:r>
            </a:p>
          </p:txBody>
        </p:sp>
        <p:sp>
          <p:nvSpPr>
            <p:cNvPr id="17" name="Triangle 16">
              <a:extLst>
                <a:ext uri="{FF2B5EF4-FFF2-40B4-BE49-F238E27FC236}">
                  <a16:creationId xmlns:a16="http://schemas.microsoft.com/office/drawing/2014/main" id="{44D56157-CDC4-287F-26F8-6943386F2E78}"/>
                </a:ext>
              </a:extLst>
            </p:cNvPr>
            <p:cNvSpPr>
              <a:spLocks noChangeAspect="1"/>
            </p:cNvSpPr>
            <p:nvPr/>
          </p:nvSpPr>
          <p:spPr>
            <a:xfrm rot="16200000">
              <a:off x="1526160" y="667463"/>
              <a:ext cx="424282" cy="365760"/>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28A0A56B-C15D-5758-32E5-0D2F52C3E8D6}"/>
              </a:ext>
            </a:extLst>
          </p:cNvPr>
          <p:cNvGrpSpPr/>
          <p:nvPr/>
        </p:nvGrpSpPr>
        <p:grpSpPr>
          <a:xfrm>
            <a:off x="1301345" y="3160400"/>
            <a:ext cx="1064292" cy="640080"/>
            <a:chOff x="1555421" y="530304"/>
            <a:chExt cx="1064292" cy="640080"/>
          </a:xfrm>
        </p:grpSpPr>
        <p:sp>
          <p:nvSpPr>
            <p:cNvPr id="20" name="Oval 19">
              <a:extLst>
                <a:ext uri="{FF2B5EF4-FFF2-40B4-BE49-F238E27FC236}">
                  <a16:creationId xmlns:a16="http://schemas.microsoft.com/office/drawing/2014/main" id="{9DA5F2E5-618A-AAC4-FAF1-8545F0D19280}"/>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1" name="TextBox 20">
              <a:extLst>
                <a:ext uri="{FF2B5EF4-FFF2-40B4-BE49-F238E27FC236}">
                  <a16:creationId xmlns:a16="http://schemas.microsoft.com/office/drawing/2014/main" id="{938F8699-22A0-FFF4-4761-DDA6C4DB20ED}"/>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2</a:t>
              </a:r>
            </a:p>
          </p:txBody>
        </p:sp>
        <p:sp>
          <p:nvSpPr>
            <p:cNvPr id="22" name="Triangle 21">
              <a:extLst>
                <a:ext uri="{FF2B5EF4-FFF2-40B4-BE49-F238E27FC236}">
                  <a16:creationId xmlns:a16="http://schemas.microsoft.com/office/drawing/2014/main" id="{CC0E6C22-0047-2FD8-98D9-5F8C2050F1A9}"/>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Google Shape;618;p25">
            <a:extLst>
              <a:ext uri="{FF2B5EF4-FFF2-40B4-BE49-F238E27FC236}">
                <a16:creationId xmlns:a16="http://schemas.microsoft.com/office/drawing/2014/main" id="{132D8B2D-2D7F-9A8B-764C-FE8C6EC928D7}"/>
              </a:ext>
            </a:extLst>
          </p:cNvPr>
          <p:cNvSpPr txBox="1">
            <a:spLocks/>
          </p:cNvSpPr>
          <p:nvPr/>
        </p:nvSpPr>
        <p:spPr>
          <a:xfrm>
            <a:off x="2350387" y="3123391"/>
            <a:ext cx="6475567" cy="6400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Implementation &amp; Performance</a:t>
            </a:r>
          </a:p>
        </p:txBody>
      </p:sp>
    </p:spTree>
    <p:extLst>
      <p:ext uri="{BB962C8B-B14F-4D97-AF65-F5344CB8AC3E}">
        <p14:creationId xmlns:p14="http://schemas.microsoft.com/office/powerpoint/2010/main" val="1014607714"/>
      </p:ext>
    </p:extLst>
  </p:cSld>
  <p:clrMapOvr>
    <a:masterClrMapping/>
  </p:clrMapOvr>
  <mc:AlternateContent xmlns:mc="http://schemas.openxmlformats.org/markup-compatibility/2006" xmlns:p14="http://schemas.microsoft.com/office/powerpoint/2010/main">
    <mc:Choice Requires="p14">
      <p:transition spd="slow" p14:dur="2000" advTm="47900"/>
    </mc:Choice>
    <mc:Fallback xmlns="">
      <p:transition spd="slow" advTm="479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D0584823-1877-2E0E-5984-C96B04576B8D}"/>
            </a:ext>
          </a:extLst>
        </p:cNvPr>
        <p:cNvGrpSpPr/>
        <p:nvPr/>
      </p:nvGrpSpPr>
      <p:grpSpPr>
        <a:xfrm>
          <a:off x="0" y="0"/>
          <a:ext cx="0" cy="0"/>
          <a:chOff x="0" y="0"/>
          <a:chExt cx="0" cy="0"/>
        </a:xfrm>
      </p:grpSpPr>
      <p:sp>
        <p:nvSpPr>
          <p:cNvPr id="289" name="Google Shape;289;p29">
            <a:extLst>
              <a:ext uri="{FF2B5EF4-FFF2-40B4-BE49-F238E27FC236}">
                <a16:creationId xmlns:a16="http://schemas.microsoft.com/office/drawing/2014/main" id="{C480688C-A888-D98F-D0E9-68B13C130EFE}"/>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DB78680A-244F-FE39-C3AB-8456C76A46AF}"/>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pic>
        <p:nvPicPr>
          <p:cNvPr id="305" name="Google Shape;305;p29">
            <a:extLst>
              <a:ext uri="{FF2B5EF4-FFF2-40B4-BE49-F238E27FC236}">
                <a16:creationId xmlns:a16="http://schemas.microsoft.com/office/drawing/2014/main" id="{2D16BCC4-C674-E19B-4E16-0E05C7982451}"/>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BE4843E0-CA73-4CD5-8CBC-571579C1791B}"/>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69A9E0D1-6F80-09F6-DFFD-2DB81EC92159}"/>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14</a:t>
            </a:fld>
            <a:endParaRPr/>
          </a:p>
        </p:txBody>
      </p:sp>
      <p:cxnSp>
        <p:nvCxnSpPr>
          <p:cNvPr id="2" name="Google Shape;294;p29">
            <a:extLst>
              <a:ext uri="{FF2B5EF4-FFF2-40B4-BE49-F238E27FC236}">
                <a16:creationId xmlns:a16="http://schemas.microsoft.com/office/drawing/2014/main" id="{8701EBF9-8150-0A2D-F143-E645F32184A3}"/>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678872FE-7AEA-4F0D-4900-DCB8C025837E}"/>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8C37B4D-C1EC-26BC-C98D-9E44A8188737}"/>
                  </a:ext>
                </a:extLst>
              </p:cNvPr>
              <p:cNvSpPr txBox="1"/>
              <p:nvPr/>
            </p:nvSpPr>
            <p:spPr>
              <a:xfrm>
                <a:off x="6848624" y="2588912"/>
                <a:ext cx="2310632"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rgbClr val="92D050"/>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D8C37B4D-C1EC-26BC-C98D-9E44A8188737}"/>
                  </a:ext>
                </a:extLst>
              </p:cNvPr>
              <p:cNvSpPr txBox="1">
                <a:spLocks noRot="1" noChangeAspect="1" noMove="1" noResize="1" noEditPoints="1" noAdjustHandles="1" noChangeArrowheads="1" noChangeShapeType="1" noTextEdit="1"/>
              </p:cNvSpPr>
              <p:nvPr/>
            </p:nvSpPr>
            <p:spPr>
              <a:xfrm>
                <a:off x="6848624" y="2588912"/>
                <a:ext cx="2310632" cy="307777"/>
              </a:xfrm>
              <a:prstGeom prst="rect">
                <a:avLst/>
              </a:prstGeom>
              <a:blipFill>
                <a:blip r:embed="rId5"/>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90E329AC-0C00-4BD2-DEFA-546485D4FDAC}"/>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3" name="Google Shape;291;p29">
            <a:extLst>
              <a:ext uri="{FF2B5EF4-FFF2-40B4-BE49-F238E27FC236}">
                <a16:creationId xmlns:a16="http://schemas.microsoft.com/office/drawing/2014/main" id="{687DCCC8-0419-9528-0F98-22A25E7D56EB}"/>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4" name="Google Shape;292;p29">
            <a:extLst>
              <a:ext uri="{FF2B5EF4-FFF2-40B4-BE49-F238E27FC236}">
                <a16:creationId xmlns:a16="http://schemas.microsoft.com/office/drawing/2014/main" id="{C8595D9B-A2D7-765B-26E8-EB5F4BB76F17}"/>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p:sp>
        <p:nvSpPr>
          <p:cNvPr id="18" name="Google Shape;297;p29">
            <a:extLst>
              <a:ext uri="{FF2B5EF4-FFF2-40B4-BE49-F238E27FC236}">
                <a16:creationId xmlns:a16="http://schemas.microsoft.com/office/drawing/2014/main" id="{4BEC1522-F220-3C06-EFD3-DB3EDFFC4BB4}"/>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FFE via</a:t>
            </a:r>
            <a:r>
              <a:rPr lang="en" sz="2400" b="1" dirty="0">
                <a:solidFill>
                  <a:srgbClr val="92D050"/>
                </a:solidFill>
              </a:rPr>
              <a:t> </a:t>
            </a:r>
            <a:r>
              <a:rPr lang="en" b="1" dirty="0">
                <a:solidFill>
                  <a:srgbClr val="92D050"/>
                </a:solidFill>
              </a:rPr>
              <a:t>Adaptor Signatures + </a:t>
            </a:r>
            <a:r>
              <a:rPr lang="en" b="1" u="sng" dirty="0">
                <a:solidFill>
                  <a:srgbClr val="92D050"/>
                </a:solidFill>
              </a:rPr>
              <a:t>FHE</a:t>
            </a:r>
            <a:endParaRPr lang="en-US" u="sng" dirty="0">
              <a:solidFill>
                <a:schemeClr val="tx1"/>
              </a:solidFill>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55CD992-072E-A798-D16A-F89D371E13D2}"/>
                  </a:ext>
                </a:extLst>
              </p:cNvPr>
              <p:cNvSpPr txBox="1"/>
              <p:nvPr/>
            </p:nvSpPr>
            <p:spPr>
              <a:xfrm>
                <a:off x="3476560" y="1807422"/>
                <a:ext cx="2815642" cy="325025"/>
              </a:xfrm>
              <a:prstGeom prst="rect">
                <a:avLst/>
              </a:prstGeom>
              <a:noFill/>
            </p:spPr>
            <p:txBody>
              <a:bodyPr wrap="square">
                <a:spAutoFit/>
              </a:bodyPr>
              <a:lstStyle/>
              <a:p>
                <a:pPr lvl="0"/>
                <a14:m>
                  <m:oMathPara xmlns:m="http://schemas.openxmlformats.org/officeDocument/2006/math">
                    <m:oMathParaPr>
                      <m:jc m:val="left"/>
                    </m:oMathParaPr>
                    <m:oMath xmlns:m="http://schemas.openxmlformats.org/officeDocument/2006/math">
                      <m:sSub>
                        <m:sSubPr>
                          <m:ctrlPr>
                            <a:rPr lang="en-US" i="1" dirty="0">
                              <a:solidFill>
                                <a:schemeClr val="dk1"/>
                              </a:solidFill>
                              <a:latin typeface="Cambria Math" panose="02040503050406030204" pitchFamily="18" charset="0"/>
                            </a:rPr>
                          </m:ctrlPr>
                        </m:sSubPr>
                        <m:e>
                          <m:r>
                            <a:rPr lang="en-US" i="1" dirty="0">
                              <a:solidFill>
                                <a:schemeClr val="dk1"/>
                              </a:solidFill>
                              <a:latin typeface="Cambria Math" panose="02040503050406030204" pitchFamily="18" charset="0"/>
                            </a:rPr>
                            <m:t>𝑐𝑡</m:t>
                          </m:r>
                        </m:e>
                        <m:sub>
                          <m:r>
                            <a:rPr lang="en-US" i="1" dirty="0">
                              <a:solidFill>
                                <a:schemeClr val="dk1"/>
                              </a:solidFill>
                              <a:latin typeface="Cambria Math" panose="02040503050406030204" pitchFamily="18" charset="0"/>
                            </a:rPr>
                            <m:t>𝑓</m:t>
                          </m:r>
                        </m:sub>
                      </m:sSub>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6" name="TextBox 15">
                <a:extLst>
                  <a:ext uri="{FF2B5EF4-FFF2-40B4-BE49-F238E27FC236}">
                    <a16:creationId xmlns:a16="http://schemas.microsoft.com/office/drawing/2014/main" id="{255CD992-072E-A798-D16A-F89D371E13D2}"/>
                  </a:ext>
                </a:extLst>
              </p:cNvPr>
              <p:cNvSpPr txBox="1">
                <a:spLocks noRot="1" noChangeAspect="1" noMove="1" noResize="1" noEditPoints="1" noAdjustHandles="1" noChangeArrowheads="1" noChangeShapeType="1" noTextEdit="1"/>
              </p:cNvSpPr>
              <p:nvPr/>
            </p:nvSpPr>
            <p:spPr>
              <a:xfrm>
                <a:off x="3476560" y="1807422"/>
                <a:ext cx="2815642" cy="325025"/>
              </a:xfrm>
              <a:prstGeom prst="rect">
                <a:avLst/>
              </a:prstGeom>
              <a:blipFill>
                <a:blip r:embed="rId6"/>
                <a:stretch>
                  <a:fillRect b="-3846"/>
                </a:stretch>
              </a:blipFill>
            </p:spPr>
            <p:txBody>
              <a:bodyPr/>
              <a:lstStyle/>
              <a:p>
                <a:r>
                  <a:rPr lang="en-US">
                    <a:noFill/>
                  </a:rPr>
                  <a:t> </a:t>
                </a:r>
              </a:p>
            </p:txBody>
          </p:sp>
        </mc:Fallback>
      </mc:AlternateContent>
      <p:sp>
        <p:nvSpPr>
          <p:cNvPr id="22" name="Google Shape;585;p42">
            <a:extLst>
              <a:ext uri="{FF2B5EF4-FFF2-40B4-BE49-F238E27FC236}">
                <a16:creationId xmlns:a16="http://schemas.microsoft.com/office/drawing/2014/main" id="{035DD041-E37F-95E0-7B43-DBA296F19062}"/>
              </a:ext>
            </a:extLst>
          </p:cNvPr>
          <p:cNvSpPr/>
          <p:nvPr/>
        </p:nvSpPr>
        <p:spPr>
          <a:xfrm>
            <a:off x="3195504" y="1843035"/>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cxnSp>
        <p:nvCxnSpPr>
          <p:cNvPr id="26" name="Google Shape;294;p29">
            <a:extLst>
              <a:ext uri="{FF2B5EF4-FFF2-40B4-BE49-F238E27FC236}">
                <a16:creationId xmlns:a16="http://schemas.microsoft.com/office/drawing/2014/main" id="{0132A352-04A6-B0A2-403E-968369BEA0AE}"/>
              </a:ext>
            </a:extLst>
          </p:cNvPr>
          <p:cNvCxnSpPr>
            <a:cxnSpLocks/>
          </p:cNvCxnSpPr>
          <p:nvPr/>
        </p:nvCxnSpPr>
        <p:spPr>
          <a:xfrm>
            <a:off x="3220463" y="2206875"/>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C9417F29-39EA-1CEF-61D5-E070AD741D07}"/>
                  </a:ext>
                </a:extLst>
              </p:cNvPr>
              <p:cNvSpPr txBox="1"/>
              <p:nvPr/>
            </p:nvSpPr>
            <p:spPr>
              <a:xfrm>
                <a:off x="6827982" y="3193321"/>
                <a:ext cx="2437365" cy="1455911"/>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smtClean="0">
                          <a:solidFill>
                            <a:schemeClr val="dk1"/>
                          </a:solidFill>
                          <a:latin typeface="Cambria Math" panose="02040503050406030204" pitchFamily="18" charset="0"/>
                        </a:rPr>
                        <m:t>𝑧</m:t>
                      </m:r>
                      <m:r>
                        <a:rPr lang="en-US" sz="1400" b="0" i="1" smtClean="0">
                          <a:solidFill>
                            <a:schemeClr val="dk1"/>
                          </a:solidFill>
                          <a:latin typeface="Cambria Math" panose="02040503050406030204" pitchFamily="18" charset="0"/>
                        </a:rPr>
                        <m:t>=</m:t>
                      </m:r>
                      <m:r>
                        <a:rPr lang="en-US" sz="1400" b="0" i="1" smtClean="0">
                          <a:solidFill>
                            <a:srgbClr val="92D050"/>
                          </a:solidFill>
                          <a:latin typeface="Cambria Math" panose="02040503050406030204" pitchFamily="18" charset="0"/>
                        </a:rPr>
                        <m:t>𝐹𝐻𝐸</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𝐷𝑒𝑐𝑟𝑦𝑝𝑡</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𝑑𝑘</m:t>
                          </m:r>
                          <m:r>
                            <a:rPr lang="en-US" sz="1400" b="0" i="1" smtClean="0">
                              <a:solidFill>
                                <a:schemeClr val="dk1"/>
                              </a:solidFill>
                              <a:latin typeface="Cambria Math" panose="02040503050406030204" pitchFamily="18" charset="0"/>
                            </a:rPr>
                            <m:t>, </m:t>
                          </m:r>
                          <m:sSub>
                            <m:sSubPr>
                              <m:ctrlPr>
                                <a:rPr lang="en-US" sz="1400" b="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e>
                            <m:sub>
                              <m:r>
                                <a:rPr lang="en-US" sz="1400" b="0" i="1" smtClean="0">
                                  <a:solidFill>
                                    <a:schemeClr val="dk1"/>
                                  </a:solidFill>
                                  <a:latin typeface="Cambria Math" panose="02040503050406030204" pitchFamily="18" charset="0"/>
                                </a:rPr>
                                <m:t>𝑓</m:t>
                              </m:r>
                            </m:sub>
                          </m:sSub>
                        </m:e>
                      </m:d>
                    </m:oMath>
                  </m:oMathPara>
                </a14:m>
                <a:endParaRPr lang="en-US" sz="1400" b="0" dirty="0">
                  <a:solidFill>
                    <a:schemeClr val="dk1"/>
                  </a:solidFill>
                </a:endParaRPr>
              </a:p>
              <a:p>
                <a:pPr lvl="0">
                  <a:buClr>
                    <a:schemeClr val="dk1"/>
                  </a:buClr>
                  <a:buSzPts val="1100"/>
                </a:pPr>
                <a:r>
                  <a:rPr lang="en-US" dirty="0">
                    <a:solidFill>
                      <a:schemeClr val="dk1"/>
                    </a:solidFill>
                  </a:rPr>
                  <a:t>If </a:t>
                </a:r>
                <a14:m>
                  <m:oMath xmlns:m="http://schemas.openxmlformats.org/officeDocument/2006/math">
                    <m:r>
                      <a:rPr lang="en-US" b="0" i="1" smtClean="0">
                        <a:solidFill>
                          <a:schemeClr val="dk1"/>
                        </a:solidFill>
                        <a:latin typeface="Cambria Math" panose="02040503050406030204" pitchFamily="18" charset="0"/>
                      </a:rPr>
                      <m:t>𝑧</m:t>
                    </m:r>
                    <m:r>
                      <a:rPr lang="en-US" b="0" i="1" smtClean="0">
                        <a:solidFill>
                          <a:schemeClr val="dk1"/>
                        </a:solidFill>
                        <a:latin typeface="Cambria Math" panose="02040503050406030204" pitchFamily="18" charset="0"/>
                        <a:ea typeface="Cambria Math" panose="02040503050406030204" pitchFamily="18" charset="0"/>
                      </a:rPr>
                      <m:t>≠</m:t>
                    </m:r>
                    <m:r>
                      <a:rPr lang="en-US" b="0" i="1" smtClean="0">
                        <a:solidFill>
                          <a:schemeClr val="dk1"/>
                        </a:solidFill>
                        <a:latin typeface="Cambria Math" panose="02040503050406030204" pitchFamily="18" charset="0"/>
                        <a:ea typeface="Cambria Math" panose="02040503050406030204" pitchFamily="18" charset="0"/>
                      </a:rPr>
                      <m:t>𝑓</m:t>
                    </m:r>
                    <m:r>
                      <a:rPr lang="en-US" b="0" i="1" smtClean="0">
                        <a:solidFill>
                          <a:schemeClr val="dk1"/>
                        </a:solidFill>
                        <a:latin typeface="Cambria Math" panose="02040503050406030204" pitchFamily="18" charset="0"/>
                        <a:ea typeface="Cambria Math" panose="02040503050406030204" pitchFamily="18" charset="0"/>
                      </a:rPr>
                      <m:t>(</m:t>
                    </m:r>
                    <m:r>
                      <a:rPr lang="en-US" b="0" i="1" smtClean="0">
                        <a:solidFill>
                          <a:schemeClr val="dk1"/>
                        </a:solidFill>
                        <a:latin typeface="Cambria Math" panose="02040503050406030204" pitchFamily="18" charset="0"/>
                        <a:ea typeface="Cambria Math" panose="02040503050406030204" pitchFamily="18" charset="0"/>
                      </a:rPr>
                      <m:t>𝑥</m:t>
                    </m:r>
                    <m:r>
                      <a:rPr lang="en-US" b="0" i="1" smtClean="0">
                        <a:solidFill>
                          <a:schemeClr val="dk1"/>
                        </a:solidFill>
                        <a:latin typeface="Cambria Math" panose="02040503050406030204" pitchFamily="18" charset="0"/>
                        <a:ea typeface="Cambria Math" panose="02040503050406030204" pitchFamily="18" charset="0"/>
                      </a:rPr>
                      <m:t>)</m:t>
                    </m:r>
                  </m:oMath>
                </a14:m>
                <a:r>
                  <a:rPr lang="en-US" sz="1400" b="0" dirty="0">
                    <a:solidFill>
                      <a:schemeClr val="dk1"/>
                    </a:solidFill>
                  </a:rPr>
                  <a:t>: abort</a:t>
                </a:r>
              </a:p>
              <a:p>
                <a:pPr>
                  <a:buClr>
                    <a:schemeClr val="dk1"/>
                  </a:buClr>
                  <a:buSzPts val="1100"/>
                </a:pPr>
                <a14:m>
                  <m:oMathPara xmlns:m="http://schemas.openxmlformats.org/officeDocument/2006/math">
                    <m:oMathParaPr>
                      <m:jc m:val="left"/>
                    </m:oMathParaPr>
                    <m:oMath xmlns:m="http://schemas.openxmlformats.org/officeDocument/2006/math">
                      <m:r>
                        <a:rPr lang="en-US" i="1" dirty="0">
                          <a:solidFill>
                            <a:schemeClr val="dk1"/>
                          </a:solidFill>
                          <a:latin typeface="Cambria Math" panose="02040503050406030204" pitchFamily="18" charset="0"/>
                        </a:rPr>
                        <m:t>(</m:t>
                      </m:r>
                      <m:r>
                        <a:rPr lang="en-US" i="1" dirty="0">
                          <a:solidFill>
                            <a:schemeClr val="dk1"/>
                          </a:solidFill>
                          <a:latin typeface="Cambria Math" panose="02040503050406030204" pitchFamily="18" charset="0"/>
                        </a:rPr>
                        <m:t>𝑘</m:t>
                      </m:r>
                      <m:r>
                        <a:rPr lang="en-US" i="1" dirty="0">
                          <a:solidFill>
                            <a:schemeClr val="dk1"/>
                          </a:solidFill>
                          <a:latin typeface="Cambria Math" panose="02040503050406030204" pitchFamily="18" charset="0"/>
                        </a:rPr>
                        <m:t>, </m:t>
                      </m:r>
                      <m:r>
                        <a:rPr lang="en-US" i="1" dirty="0">
                          <a:solidFill>
                            <a:schemeClr val="dk1"/>
                          </a:solidFill>
                          <a:latin typeface="Cambria Math" panose="02040503050406030204" pitchFamily="18" charset="0"/>
                        </a:rPr>
                        <m:t>𝐾</m:t>
                      </m:r>
                      <m:r>
                        <a:rPr lang="en-US" i="1" dirty="0">
                          <a:solidFill>
                            <a:schemeClr val="dk1"/>
                          </a:solidFill>
                          <a:latin typeface="Cambria Math" panose="02040503050406030204" pitchFamily="18" charset="0"/>
                        </a:rPr>
                        <m:t>=</m:t>
                      </m:r>
                      <m:sSup>
                        <m:sSupPr>
                          <m:ctrlPr>
                            <a:rPr lang="en-US" i="1" dirty="0">
                              <a:solidFill>
                                <a:schemeClr val="dk1"/>
                              </a:solidFill>
                              <a:latin typeface="Cambria Math" panose="02040503050406030204" pitchFamily="18" charset="0"/>
                            </a:rPr>
                          </m:ctrlPr>
                        </m:sSupPr>
                        <m:e>
                          <m:r>
                            <a:rPr lang="en-US" i="1" dirty="0">
                              <a:solidFill>
                                <a:schemeClr val="dk1"/>
                              </a:solidFill>
                              <a:latin typeface="Cambria Math" panose="02040503050406030204" pitchFamily="18" charset="0"/>
                            </a:rPr>
                            <m:t>𝑔</m:t>
                          </m:r>
                        </m:e>
                        <m:sup>
                          <m:r>
                            <a:rPr lang="en-US" i="1" dirty="0">
                              <a:solidFill>
                                <a:schemeClr val="dk1"/>
                              </a:solidFill>
                              <a:latin typeface="Cambria Math" panose="02040503050406030204" pitchFamily="18" charset="0"/>
                            </a:rPr>
                            <m:t>𝑘</m:t>
                          </m:r>
                        </m:sup>
                      </m:sSup>
                      <m:r>
                        <a:rPr lang="en-US" i="1" dirty="0">
                          <a:solidFill>
                            <a:schemeClr val="dk1"/>
                          </a:solidFill>
                          <a:latin typeface="Cambria Math" panose="02040503050406030204" pitchFamily="18" charset="0"/>
                        </a:rPr>
                        <m:t>) ←</m:t>
                      </m:r>
                      <m:r>
                        <a:rPr lang="en-US" i="1" dirty="0">
                          <a:solidFill>
                            <a:schemeClr val="dk1"/>
                          </a:solidFill>
                          <a:latin typeface="Cambria Math" panose="02040503050406030204" pitchFamily="18" charset="0"/>
                        </a:rPr>
                        <m:t>𝐸𝐺</m:t>
                      </m:r>
                      <m:r>
                        <a:rPr lang="en-US" i="1" dirty="0" err="1">
                          <a:solidFill>
                            <a:schemeClr val="dk1"/>
                          </a:solidFill>
                          <a:latin typeface="Cambria Math" panose="02040503050406030204" pitchFamily="18" charset="0"/>
                        </a:rPr>
                        <m:t>.</m:t>
                      </m:r>
                      <m:r>
                        <a:rPr lang="en-US" i="1" dirty="0" err="1">
                          <a:solidFill>
                            <a:schemeClr val="dk1"/>
                          </a:solidFill>
                          <a:latin typeface="Cambria Math" panose="02040503050406030204" pitchFamily="18" charset="0"/>
                        </a:rPr>
                        <m:t>𝑆𝑒𝑡𝑢𝑝</m:t>
                      </m:r>
                      <m:r>
                        <a:rPr lang="en-US" i="1" dirty="0">
                          <a:solidFill>
                            <a:schemeClr val="dk1"/>
                          </a:solidFill>
                          <a:latin typeface="Cambria Math" panose="02040503050406030204" pitchFamily="18" charset="0"/>
                        </a:rPr>
                        <m:t>(1</m:t>
                      </m:r>
                      <m:r>
                        <a:rPr lang="el-GR" i="1" baseline="30000" dirty="0">
                          <a:solidFill>
                            <a:schemeClr val="dk1"/>
                          </a:solidFill>
                          <a:latin typeface="Cambria Math" panose="02040503050406030204" pitchFamily="18" charset="0"/>
                        </a:rPr>
                        <m:t>𝜆</m:t>
                      </m:r>
                      <m:r>
                        <a:rPr lang="el-GR" i="1" dirty="0">
                          <a:solidFill>
                            <a:schemeClr val="dk1"/>
                          </a:solidFill>
                          <a:latin typeface="Cambria Math" panose="02040503050406030204" pitchFamily="18" charset="0"/>
                        </a:rPr>
                        <m:t>)</m:t>
                      </m:r>
                    </m:oMath>
                  </m:oMathPara>
                </a14:m>
                <a:endParaRPr lang="en-US" dirty="0">
                  <a:solidFill>
                    <a:schemeClr val="dk1"/>
                  </a:solidFill>
                </a:endParaRPr>
              </a:p>
              <a:p>
                <a:pPr lvl="0">
                  <a:buClr>
                    <a:schemeClr val="dk1"/>
                  </a:buClr>
                  <a:buSzPts val="1100"/>
                </a:pPr>
                <a14:m>
                  <m:oMathPara xmlns:m="http://schemas.openxmlformats.org/officeDocument/2006/math">
                    <m:oMathParaPr>
                      <m:jc m:val="left"/>
                    </m:oMathParaPr>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r>
                            <a:rPr lang="en-US" sz="1400" b="0" i="1" smtClean="0">
                              <a:solidFill>
                                <a:schemeClr val="dk1"/>
                              </a:solidFill>
                              <a:latin typeface="Cambria Math" panose="02040503050406030204" pitchFamily="18" charset="0"/>
                            </a:rPr>
                            <m:t>′</m:t>
                          </m:r>
                        </m:e>
                        <m:sub>
                          <m:r>
                            <a:rPr lang="en-US" sz="1400" b="0" i="1" smtClean="0">
                              <a:solidFill>
                                <a:schemeClr val="dk1"/>
                              </a:solidFill>
                              <a:latin typeface="Cambria Math" panose="02040503050406030204" pitchFamily="18" charset="0"/>
                            </a:rPr>
                            <m:t>𝑓</m:t>
                          </m:r>
                        </m:sub>
                      </m:sSub>
                      <m:r>
                        <a:rPr lang="en-US" sz="140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𝐸𝐺</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𝐸𝑛𝑐𝑟𝑦𝑝𝑡</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𝐾</m:t>
                      </m:r>
                      <m:r>
                        <a:rPr lang="en-US" sz="1400" b="0" i="1" smtClean="0">
                          <a:solidFill>
                            <a:schemeClr val="dk1"/>
                          </a:solidFill>
                          <a:latin typeface="Cambria Math" panose="02040503050406030204" pitchFamily="18" charset="0"/>
                          <a:ea typeface="Cambria Math" panose="02040503050406030204" pitchFamily="18" charset="0"/>
                        </a:rPr>
                        <m:t>, </m:t>
                      </m:r>
                      <m:r>
                        <a:rPr lang="en-US" sz="1400" b="0" i="1" smtClean="0">
                          <a:solidFill>
                            <a:schemeClr val="dk1"/>
                          </a:solidFill>
                          <a:latin typeface="Cambria Math" panose="02040503050406030204" pitchFamily="18" charset="0"/>
                          <a:ea typeface="Cambria Math" panose="02040503050406030204" pitchFamily="18" charset="0"/>
                        </a:rPr>
                        <m:t>𝑧</m:t>
                      </m:r>
                      <m:r>
                        <a:rPr lang="en-US" sz="1400" b="0" i="1" smtClean="0">
                          <a:solidFill>
                            <a:schemeClr val="dk1"/>
                          </a:solidFill>
                          <a:latin typeface="Cambria Math" panose="02040503050406030204" pitchFamily="18" charset="0"/>
                          <a:ea typeface="Cambria Math" panose="02040503050406030204" pitchFamily="18" charset="0"/>
                        </a:rPr>
                        <m:t>)</m:t>
                      </m:r>
                    </m:oMath>
                  </m:oMathPara>
                </a14:m>
                <a:endParaRPr lang="en-US" sz="1400" dirty="0">
                  <a:solidFill>
                    <a:schemeClr val="dk1"/>
                  </a:solidFill>
                </a:endParaRPr>
              </a:p>
              <a:p>
                <a:pPr lvl="0">
                  <a:buClr>
                    <a:schemeClr val="dk1"/>
                  </a:buClr>
                  <a:buSzPts val="1100"/>
                </a:pPr>
                <a14:m>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i="1" smtClean="0">
                            <a:solidFill>
                              <a:schemeClr val="dk1"/>
                            </a:solidFill>
                            <a:latin typeface="Cambria Math" panose="02040503050406030204" pitchFamily="18" charset="0"/>
                            <a:ea typeface="Cambria Math" panose="02040503050406030204" pitchFamily="18" charset="0"/>
                          </a:rPr>
                          <m:t>𝜋</m:t>
                        </m:r>
                      </m:e>
                      <m:sub>
                        <m:r>
                          <a:rPr lang="en-US" sz="1400" b="0" i="1" smtClean="0">
                            <a:solidFill>
                              <a:schemeClr val="dk1"/>
                            </a:solidFill>
                            <a:latin typeface="Cambria Math" panose="02040503050406030204" pitchFamily="18" charset="0"/>
                          </a:rPr>
                          <m:t>𝑒𝑞</m:t>
                        </m:r>
                      </m:sub>
                    </m:sSub>
                    <m:r>
                      <a:rPr lang="en-US" sz="1400" b="0" i="1" smtClean="0">
                        <a:solidFill>
                          <a:schemeClr val="dk1"/>
                        </a:solidFill>
                        <a:latin typeface="Cambria Math" panose="02040503050406030204" pitchFamily="18" charset="0"/>
                      </a:rPr>
                      <m:t>:</m:t>
                    </m:r>
                  </m:oMath>
                </a14:m>
                <a:r>
                  <a:rPr lang="en-US" sz="1400" dirty="0">
                    <a:solidFill>
                      <a:schemeClr val="dk1"/>
                    </a:solidFill>
                  </a:rPr>
                  <a:t> proof that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e>
                      <m:sub>
                        <m:r>
                          <a:rPr lang="en-US" i="1">
                            <a:solidFill>
                              <a:schemeClr val="dk1"/>
                            </a:solidFill>
                            <a:latin typeface="Cambria Math" panose="02040503050406030204" pitchFamily="18" charset="0"/>
                          </a:rPr>
                          <m:t>𝑓</m:t>
                        </m:r>
                      </m:sub>
                    </m:sSub>
                  </m:oMath>
                </a14:m>
                <a:r>
                  <a:rPr lang="en-US" sz="1400" dirty="0">
                    <a:solidFill>
                      <a:schemeClr val="dk1"/>
                    </a:solidFill>
                  </a:rPr>
                  <a:t> and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r>
                          <a:rPr lang="en-US" i="1">
                            <a:solidFill>
                              <a:schemeClr val="dk1"/>
                            </a:solidFill>
                            <a:latin typeface="Cambria Math" panose="02040503050406030204" pitchFamily="18" charset="0"/>
                          </a:rPr>
                          <m:t>′</m:t>
                        </m:r>
                      </m:e>
                      <m:sub>
                        <m:r>
                          <a:rPr lang="en-US" i="1">
                            <a:solidFill>
                              <a:schemeClr val="dk1"/>
                            </a:solidFill>
                            <a:latin typeface="Cambria Math" panose="02040503050406030204" pitchFamily="18" charset="0"/>
                          </a:rPr>
                          <m:t>𝑓</m:t>
                        </m:r>
                      </m:sub>
                    </m:sSub>
                  </m:oMath>
                </a14:m>
                <a:r>
                  <a:rPr lang="en-US" sz="1400" dirty="0">
                    <a:solidFill>
                      <a:schemeClr val="dk1"/>
                    </a:solidFill>
                  </a:rPr>
                  <a:t> </a:t>
                </a:r>
              </a:p>
              <a:p>
                <a:pPr lvl="0">
                  <a:buClr>
                    <a:schemeClr val="dk1"/>
                  </a:buClr>
                  <a:buSzPts val="1100"/>
                </a:pPr>
                <a:r>
                  <a:rPr lang="en-US" dirty="0">
                    <a:solidFill>
                      <a:schemeClr val="dk1"/>
                    </a:solidFill>
                  </a:rPr>
                  <a:t>       encrypt same value</a:t>
                </a:r>
                <a:endParaRPr lang="en-US" sz="1400" dirty="0">
                  <a:solidFill>
                    <a:schemeClr val="dk1"/>
                  </a:solidFill>
                </a:endParaRPr>
              </a:p>
            </p:txBody>
          </p:sp>
        </mc:Choice>
        <mc:Fallback xmlns="">
          <p:sp>
            <p:nvSpPr>
              <p:cNvPr id="27" name="TextBox 26">
                <a:extLst>
                  <a:ext uri="{FF2B5EF4-FFF2-40B4-BE49-F238E27FC236}">
                    <a16:creationId xmlns:a16="http://schemas.microsoft.com/office/drawing/2014/main" id="{C9417F29-39EA-1CEF-61D5-E070AD741D07}"/>
                  </a:ext>
                </a:extLst>
              </p:cNvPr>
              <p:cNvSpPr txBox="1">
                <a:spLocks noRot="1" noChangeAspect="1" noMove="1" noResize="1" noEditPoints="1" noAdjustHandles="1" noChangeArrowheads="1" noChangeShapeType="1" noTextEdit="1"/>
              </p:cNvSpPr>
              <p:nvPr/>
            </p:nvSpPr>
            <p:spPr>
              <a:xfrm>
                <a:off x="6827982" y="3193321"/>
                <a:ext cx="2437365" cy="1455911"/>
              </a:xfrm>
              <a:prstGeom prst="rect">
                <a:avLst/>
              </a:prstGeom>
              <a:blipFill>
                <a:blip r:embed="rId7"/>
                <a:stretch>
                  <a:fillRect l="-518" b="-2586"/>
                </a:stretch>
              </a:blipFill>
            </p:spPr>
            <p:txBody>
              <a:bodyPr/>
              <a:lstStyle/>
              <a:p>
                <a:r>
                  <a:rPr lang="en-US">
                    <a:noFill/>
                  </a:rPr>
                  <a:t> </a:t>
                </a:r>
              </a:p>
            </p:txBody>
          </p:sp>
        </mc:Fallback>
      </mc:AlternateContent>
      <p:cxnSp>
        <p:nvCxnSpPr>
          <p:cNvPr id="28" name="Google Shape;294;p29">
            <a:extLst>
              <a:ext uri="{FF2B5EF4-FFF2-40B4-BE49-F238E27FC236}">
                <a16:creationId xmlns:a16="http://schemas.microsoft.com/office/drawing/2014/main" id="{1221D8C1-1E17-FDC2-4C0A-FD3ADA5D8CA7}"/>
              </a:ext>
            </a:extLst>
          </p:cNvPr>
          <p:cNvCxnSpPr/>
          <p:nvPr/>
        </p:nvCxnSpPr>
        <p:spPr>
          <a:xfrm rot="10800000">
            <a:off x="3223418" y="2873486"/>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1ACE7460-8D58-3AA0-B46C-AC2751804303}"/>
                  </a:ext>
                </a:extLst>
              </p:cNvPr>
              <p:cNvSpPr txBox="1"/>
              <p:nvPr/>
            </p:nvSpPr>
            <p:spPr>
              <a:xfrm>
                <a:off x="3479516" y="2462510"/>
                <a:ext cx="2566012" cy="325025"/>
              </a:xfrm>
              <a:prstGeom prst="rect">
                <a:avLst/>
              </a:prstGeom>
              <a:noFill/>
            </p:spPr>
            <p:txBody>
              <a:bodyPr wrap="square">
                <a:spAutoFit/>
              </a:bodyPr>
              <a:lstStyle/>
              <a:p>
                <a:pPr lvl="0"/>
                <a14:m>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𝐾</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𝑐𝑡</m:t>
                        </m:r>
                        <m:r>
                          <a:rPr lang="en-US" sz="1400" b="0" i="1" smtClean="0">
                            <a:solidFill>
                              <a:schemeClr val="dk1"/>
                            </a:solidFill>
                            <a:latin typeface="Cambria Math" panose="02040503050406030204" pitchFamily="18" charset="0"/>
                          </a:rPr>
                          <m:t>′</m:t>
                        </m:r>
                      </m:e>
                      <m:sub>
                        <m:r>
                          <a:rPr lang="en-US" sz="1400" b="0" i="1" smtClean="0">
                            <a:solidFill>
                              <a:schemeClr val="dk1"/>
                            </a:solidFill>
                            <a:latin typeface="Cambria Math" panose="02040503050406030204" pitchFamily="18" charset="0"/>
                          </a:rPr>
                          <m:t>𝑓</m:t>
                        </m:r>
                      </m:sub>
                    </m:sSub>
                  </m:oMath>
                </a14:m>
                <a:r>
                  <a:rPr lang="en-US" sz="1400" dirty="0">
                    <a:solidFill>
                      <a:schemeClr val="dk1"/>
                    </a:solidFill>
                  </a:rPr>
                  <a:t>,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ea typeface="Cambria Math" panose="02040503050406030204" pitchFamily="18" charset="0"/>
                          </a:rPr>
                          <m:t>𝜋</m:t>
                        </m:r>
                      </m:e>
                      <m:sub>
                        <m:r>
                          <a:rPr lang="en-US" i="1">
                            <a:solidFill>
                              <a:schemeClr val="dk1"/>
                            </a:solidFill>
                            <a:latin typeface="Cambria Math" panose="02040503050406030204" pitchFamily="18" charset="0"/>
                          </a:rPr>
                          <m:t>𝑒𝑞</m:t>
                        </m:r>
                      </m:sub>
                    </m:sSub>
                    <m:r>
                      <a:rPr lang="en-US" b="0" i="1" smtClean="0">
                        <a:solidFill>
                          <a:schemeClr val="dk1"/>
                        </a:solidFill>
                        <a:latin typeface="Cambria Math" panose="02040503050406030204" pitchFamily="18" charset="0"/>
                      </a:rPr>
                      <m:t> </m:t>
                    </m:r>
                  </m:oMath>
                </a14:m>
                <a:endParaRPr lang="en-US" sz="1400" dirty="0">
                  <a:solidFill>
                    <a:schemeClr val="dk1"/>
                  </a:solidFill>
                </a:endParaRPr>
              </a:p>
            </p:txBody>
          </p:sp>
        </mc:Choice>
        <mc:Fallback xmlns="">
          <p:sp>
            <p:nvSpPr>
              <p:cNvPr id="29" name="TextBox 28">
                <a:extLst>
                  <a:ext uri="{FF2B5EF4-FFF2-40B4-BE49-F238E27FC236}">
                    <a16:creationId xmlns:a16="http://schemas.microsoft.com/office/drawing/2014/main" id="{1ACE7460-8D58-3AA0-B46C-AC2751804303}"/>
                  </a:ext>
                </a:extLst>
              </p:cNvPr>
              <p:cNvSpPr txBox="1">
                <a:spLocks noRot="1" noChangeAspect="1" noMove="1" noResize="1" noEditPoints="1" noAdjustHandles="1" noChangeArrowheads="1" noChangeShapeType="1" noTextEdit="1"/>
              </p:cNvSpPr>
              <p:nvPr/>
            </p:nvSpPr>
            <p:spPr>
              <a:xfrm>
                <a:off x="3479516" y="2462510"/>
                <a:ext cx="2566012" cy="325025"/>
              </a:xfrm>
              <a:prstGeom prst="rect">
                <a:avLst/>
              </a:prstGeom>
              <a:blipFill>
                <a:blip r:embed="rId8"/>
                <a:stretch>
                  <a:fillRect t="-3704" b="-11111"/>
                </a:stretch>
              </a:blipFill>
            </p:spPr>
            <p:txBody>
              <a:bodyPr/>
              <a:lstStyle/>
              <a:p>
                <a:r>
                  <a:rPr lang="en-US">
                    <a:noFill/>
                  </a:rPr>
                  <a:t> </a:t>
                </a:r>
              </a:p>
            </p:txBody>
          </p:sp>
        </mc:Fallback>
      </mc:AlternateContent>
      <p:sp>
        <p:nvSpPr>
          <p:cNvPr id="30" name="Google Shape;585;p42">
            <a:extLst>
              <a:ext uri="{FF2B5EF4-FFF2-40B4-BE49-F238E27FC236}">
                <a16:creationId xmlns:a16="http://schemas.microsoft.com/office/drawing/2014/main" id="{309BAC7D-1BBF-0C38-FBFB-0B62E91DB30C}"/>
              </a:ext>
            </a:extLst>
          </p:cNvPr>
          <p:cNvSpPr/>
          <p:nvPr/>
        </p:nvSpPr>
        <p:spPr>
          <a:xfrm>
            <a:off x="3201587" y="2489498"/>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33" name="Google Shape;585;p42">
            <a:extLst>
              <a:ext uri="{FF2B5EF4-FFF2-40B4-BE49-F238E27FC236}">
                <a16:creationId xmlns:a16="http://schemas.microsoft.com/office/drawing/2014/main" id="{82C4417D-EE7A-3342-F1CB-A320BEC6F170}"/>
              </a:ext>
            </a:extLst>
          </p:cNvPr>
          <p:cNvSpPr/>
          <p:nvPr/>
        </p:nvSpPr>
        <p:spPr>
          <a:xfrm>
            <a:off x="6575503" y="324174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34" name="Google Shape;585;p42">
            <a:extLst>
              <a:ext uri="{FF2B5EF4-FFF2-40B4-BE49-F238E27FC236}">
                <a16:creationId xmlns:a16="http://schemas.microsoft.com/office/drawing/2014/main" id="{91897561-19C2-615B-2C71-9BD46D947D14}"/>
              </a:ext>
            </a:extLst>
          </p:cNvPr>
          <p:cNvSpPr/>
          <p:nvPr/>
        </p:nvSpPr>
        <p:spPr>
          <a:xfrm>
            <a:off x="6585824" y="261968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F88386DA-F6D3-7BF3-D7A7-6AF14828B235}"/>
                  </a:ext>
                </a:extLst>
              </p:cNvPr>
              <p:cNvSpPr txBox="1"/>
              <p:nvPr/>
            </p:nvSpPr>
            <p:spPr>
              <a:xfrm>
                <a:off x="6848623" y="2859223"/>
                <a:ext cx="2223691"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rgbClr val="92D050"/>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5" name="TextBox 34">
                <a:extLst>
                  <a:ext uri="{FF2B5EF4-FFF2-40B4-BE49-F238E27FC236}">
                    <a16:creationId xmlns:a16="http://schemas.microsoft.com/office/drawing/2014/main" id="{F88386DA-F6D3-7BF3-D7A7-6AF14828B235}"/>
                  </a:ext>
                </a:extLst>
              </p:cNvPr>
              <p:cNvSpPr txBox="1">
                <a:spLocks noRot="1" noChangeAspect="1" noMove="1" noResize="1" noEditPoints="1" noAdjustHandles="1" noChangeArrowheads="1" noChangeShapeType="1" noTextEdit="1"/>
              </p:cNvSpPr>
              <p:nvPr/>
            </p:nvSpPr>
            <p:spPr>
              <a:xfrm>
                <a:off x="6848623" y="2859223"/>
                <a:ext cx="2223691" cy="307777"/>
              </a:xfrm>
              <a:prstGeom prst="rect">
                <a:avLst/>
              </a:prstGeom>
              <a:blipFill>
                <a:blip r:embed="rId9"/>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CE6D114E-F384-B8E5-15FE-98DAE824C688}"/>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6" name="TextBox 35">
                <a:extLst>
                  <a:ext uri="{FF2B5EF4-FFF2-40B4-BE49-F238E27FC236}">
                    <a16:creationId xmlns:a16="http://schemas.microsoft.com/office/drawing/2014/main" id="{CE6D114E-F384-B8E5-15FE-98DAE824C688}"/>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10"/>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E88538AD-2E7B-3B58-16A3-51BAA9F0BE5A}"/>
                  </a:ext>
                </a:extLst>
              </p:cNvPr>
              <p:cNvSpPr txBox="1"/>
              <p:nvPr/>
            </p:nvSpPr>
            <p:spPr>
              <a:xfrm>
                <a:off x="759002" y="2616398"/>
                <a:ext cx="2223692" cy="3250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400" i="1" dirty="0" smtClean="0">
                              <a:solidFill>
                                <a:schemeClr val="dk1"/>
                              </a:solidFill>
                              <a:latin typeface="Cambria Math" panose="02040503050406030204" pitchFamily="18" charset="0"/>
                            </a:rPr>
                          </m:ctrlPr>
                        </m:sSubPr>
                        <m:e>
                          <m:r>
                            <a:rPr lang="en-US" sz="1400" b="0" i="1" dirty="0" smtClean="0">
                              <a:solidFill>
                                <a:schemeClr val="dk1"/>
                              </a:solidFill>
                              <a:latin typeface="Cambria Math" panose="02040503050406030204" pitchFamily="18" charset="0"/>
                            </a:rPr>
                            <m:t>𝑐𝑡</m:t>
                          </m:r>
                        </m:e>
                        <m:sub>
                          <m:r>
                            <a:rPr lang="en-US" sz="1400" b="0" i="1" dirty="0" smtClean="0">
                              <a:solidFill>
                                <a:schemeClr val="dk1"/>
                              </a:solidFill>
                              <a:latin typeface="Cambria Math" panose="02040503050406030204" pitchFamily="18" charset="0"/>
                            </a:rPr>
                            <m:t>𝑓</m:t>
                          </m:r>
                        </m:sub>
                      </m:sSub>
                      <m:r>
                        <a:rPr lang="en-US" sz="1400" i="1" dirty="0">
                          <a:solidFill>
                            <a:schemeClr val="dk1"/>
                          </a:solidFill>
                          <a:latin typeface="Cambria Math" panose="02040503050406030204" pitchFamily="18" charset="0"/>
                        </a:rPr>
                        <m:t> ←</m:t>
                      </m:r>
                      <m:r>
                        <a:rPr lang="en-US" sz="1400" b="0" i="1" dirty="0" smtClean="0">
                          <a:solidFill>
                            <a:srgbClr val="92D050"/>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𝐸𝑣𝑎𝑙</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𝑓</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e>
                      </m:d>
                    </m:oMath>
                  </m:oMathPara>
                </a14:m>
                <a:endParaRPr lang="en-US" dirty="0"/>
              </a:p>
            </p:txBody>
          </p:sp>
        </mc:Choice>
        <mc:Fallback xmlns="">
          <p:sp>
            <p:nvSpPr>
              <p:cNvPr id="38" name="TextBox 37">
                <a:extLst>
                  <a:ext uri="{FF2B5EF4-FFF2-40B4-BE49-F238E27FC236}">
                    <a16:creationId xmlns:a16="http://schemas.microsoft.com/office/drawing/2014/main" id="{E88538AD-2E7B-3B58-16A3-51BAA9F0BE5A}"/>
                  </a:ext>
                </a:extLst>
              </p:cNvPr>
              <p:cNvSpPr txBox="1">
                <a:spLocks noRot="1" noChangeAspect="1" noMove="1" noResize="1" noEditPoints="1" noAdjustHandles="1" noChangeArrowheads="1" noChangeShapeType="1" noTextEdit="1"/>
              </p:cNvSpPr>
              <p:nvPr/>
            </p:nvSpPr>
            <p:spPr>
              <a:xfrm>
                <a:off x="759002" y="2616398"/>
                <a:ext cx="2223692" cy="325025"/>
              </a:xfrm>
              <a:prstGeom prst="rect">
                <a:avLst/>
              </a:prstGeom>
              <a:blipFill>
                <a:blip r:embed="rId11"/>
                <a:stretch>
                  <a:fillRect b="-3704"/>
                </a:stretch>
              </a:blipFill>
            </p:spPr>
            <p:txBody>
              <a:bodyPr/>
              <a:lstStyle/>
              <a:p>
                <a:r>
                  <a:rPr lang="en-US">
                    <a:noFill/>
                  </a:rPr>
                  <a:t> </a:t>
                </a:r>
              </a:p>
            </p:txBody>
          </p:sp>
        </mc:Fallback>
      </mc:AlternateContent>
      <p:sp>
        <p:nvSpPr>
          <p:cNvPr id="39" name="Google Shape;585;p42">
            <a:extLst>
              <a:ext uri="{FF2B5EF4-FFF2-40B4-BE49-F238E27FC236}">
                <a16:creationId xmlns:a16="http://schemas.microsoft.com/office/drawing/2014/main" id="{822158D8-F28F-9599-9502-766127CEC827}"/>
              </a:ext>
            </a:extLst>
          </p:cNvPr>
          <p:cNvSpPr/>
          <p:nvPr/>
        </p:nvSpPr>
        <p:spPr>
          <a:xfrm>
            <a:off x="521270" y="2652010"/>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F2A87085-8699-0F08-8B05-6EB1EDCD903F}"/>
                  </a:ext>
                </a:extLst>
              </p:cNvPr>
              <p:cNvSpPr txBox="1"/>
              <p:nvPr/>
            </p:nvSpPr>
            <p:spPr>
              <a:xfrm>
                <a:off x="1111171" y="4681130"/>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𝐸𝐺</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𝑘</m:t>
                      </m:r>
                      <m:r>
                        <a:rPr lang="en-US" sz="1400" b="0" i="1" dirty="0" smtClean="0">
                          <a:solidFill>
                            <a:schemeClr val="accent1"/>
                          </a:solidFill>
                          <a:latin typeface="Cambria Math" panose="02040503050406030204" pitchFamily="18" charset="0"/>
                        </a:rPr>
                        <m:t>, </m:t>
                      </m:r>
                      <m:sSub>
                        <m:sSubPr>
                          <m:ctrlPr>
                            <a:rPr lang="en-US" sz="1400" b="0" i="1" dirty="0" smtClean="0">
                              <a:solidFill>
                                <a:schemeClr val="accent1"/>
                              </a:solidFill>
                              <a:latin typeface="Cambria Math" panose="02040503050406030204" pitchFamily="18" charset="0"/>
                            </a:rPr>
                          </m:ctrlPr>
                        </m:sSubPr>
                        <m:e>
                          <m:r>
                            <a:rPr lang="en-US" sz="1400" b="0" i="1" dirty="0" smtClean="0">
                              <a:solidFill>
                                <a:schemeClr val="accent1"/>
                              </a:solidFill>
                              <a:latin typeface="Cambria Math" panose="02040503050406030204" pitchFamily="18" charset="0"/>
                            </a:rPr>
                            <m:t>𝑐𝑡</m:t>
                          </m:r>
                          <m:r>
                            <a:rPr lang="en-US" sz="1400" b="0" i="1" dirty="0" smtClean="0">
                              <a:solidFill>
                                <a:schemeClr val="accent1"/>
                              </a:solidFill>
                              <a:latin typeface="Cambria Math" panose="02040503050406030204" pitchFamily="18" charset="0"/>
                            </a:rPr>
                            <m:t>′</m:t>
                          </m:r>
                        </m:e>
                        <m:sub>
                          <m:r>
                            <a:rPr lang="en-US" sz="1400" b="0" i="1" dirty="0" smtClean="0">
                              <a:solidFill>
                                <a:schemeClr val="accent1"/>
                              </a:solidFill>
                              <a:latin typeface="Cambria Math" panose="02040503050406030204" pitchFamily="18" charset="0"/>
                            </a:rPr>
                            <m:t>𝑓</m:t>
                          </m:r>
                        </m:sub>
                      </m:sSub>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40" name="TextBox 39">
                <a:extLst>
                  <a:ext uri="{FF2B5EF4-FFF2-40B4-BE49-F238E27FC236}">
                    <a16:creationId xmlns:a16="http://schemas.microsoft.com/office/drawing/2014/main" id="{F2A87085-8699-0F08-8B05-6EB1EDCD903F}"/>
                  </a:ext>
                </a:extLst>
              </p:cNvPr>
              <p:cNvSpPr txBox="1">
                <a:spLocks noRot="1" noChangeAspect="1" noMove="1" noResize="1" noEditPoints="1" noAdjustHandles="1" noChangeArrowheads="1" noChangeShapeType="1" noTextEdit="1"/>
              </p:cNvSpPr>
              <p:nvPr/>
            </p:nvSpPr>
            <p:spPr>
              <a:xfrm>
                <a:off x="1111171" y="4681130"/>
                <a:ext cx="2492274" cy="325025"/>
              </a:xfrm>
              <a:prstGeom prst="rect">
                <a:avLst/>
              </a:prstGeom>
              <a:blipFill>
                <a:blip r:embed="rId12"/>
                <a:stretch>
                  <a:fillRect b="-3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ounded Rectangle 40">
                <a:extLst>
                  <a:ext uri="{FF2B5EF4-FFF2-40B4-BE49-F238E27FC236}">
                    <a16:creationId xmlns:a16="http://schemas.microsoft.com/office/drawing/2014/main" id="{560C0737-7F47-5903-E993-20176016C08F}"/>
                  </a:ext>
                </a:extLst>
              </p:cNvPr>
              <p:cNvSpPr/>
              <p:nvPr/>
            </p:nvSpPr>
            <p:spPr>
              <a:xfrm>
                <a:off x="2520857" y="3112765"/>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r>
                      <a:rPr lang="en-US" sz="3000" b="0" i="1" smtClean="0">
                        <a:latin typeface="Cambria Math" panose="02040503050406030204" pitchFamily="18" charset="0"/>
                        <a:sym typeface="Wingdings" pitchFamily="2" charset="2"/>
                      </a:rPr>
                      <m:t>𝑘</m:t>
                    </m:r>
                  </m:oMath>
                </a14:m>
                <a:endParaRPr lang="en-US" sz="3000" dirty="0">
                  <a:sym typeface="Wingdings" pitchFamily="2" charset="2"/>
                </a:endParaRPr>
              </a:p>
              <a:p>
                <a:pPr algn="ctr"/>
                <a:r>
                  <a:rPr lang="en-US" sz="3000" dirty="0">
                    <a:sym typeface="Wingdings" pitchFamily="2" charset="2"/>
                  </a:rPr>
                  <a:t>via Adaptor Signature</a:t>
                </a:r>
                <a:endParaRPr lang="en-US" sz="3000" dirty="0"/>
              </a:p>
            </p:txBody>
          </p:sp>
        </mc:Choice>
        <mc:Fallback xmlns="">
          <p:sp>
            <p:nvSpPr>
              <p:cNvPr id="41" name="Rounded Rectangle 40">
                <a:extLst>
                  <a:ext uri="{FF2B5EF4-FFF2-40B4-BE49-F238E27FC236}">
                    <a16:creationId xmlns:a16="http://schemas.microsoft.com/office/drawing/2014/main" id="{560C0737-7F47-5903-E993-20176016C08F}"/>
                  </a:ext>
                </a:extLst>
              </p:cNvPr>
              <p:cNvSpPr>
                <a:spLocks noRot="1" noChangeAspect="1" noMove="1" noResize="1" noEditPoints="1" noAdjustHandles="1" noChangeArrowheads="1" noChangeShapeType="1" noTextEdit="1"/>
              </p:cNvSpPr>
              <p:nvPr/>
            </p:nvSpPr>
            <p:spPr>
              <a:xfrm>
                <a:off x="2520857" y="3112765"/>
                <a:ext cx="4030242" cy="1506857"/>
              </a:xfrm>
              <a:prstGeom prst="roundRect">
                <a:avLst/>
              </a:prstGeom>
              <a:blipFill>
                <a:blip r:embed="rId13"/>
                <a:stretch>
                  <a:fillRect l="-1258" t="-4202" r="-1258" b="-10924"/>
                </a:stretch>
              </a:blipFill>
              <a:ln>
                <a:noFill/>
              </a:ln>
            </p:spPr>
            <p:txBody>
              <a:bodyPr/>
              <a:lstStyle/>
              <a:p>
                <a:r>
                  <a:rPr lang="en-US">
                    <a:noFill/>
                  </a:rPr>
                  <a:t> </a:t>
                </a:r>
              </a:p>
            </p:txBody>
          </p:sp>
        </mc:Fallback>
      </mc:AlternateContent>
      <p:sp>
        <p:nvSpPr>
          <p:cNvPr id="42" name="Cloud Callout 41">
            <a:extLst>
              <a:ext uri="{FF2B5EF4-FFF2-40B4-BE49-F238E27FC236}">
                <a16:creationId xmlns:a16="http://schemas.microsoft.com/office/drawing/2014/main" id="{5B917B6B-A37F-FDE2-EA74-27ED8CA22A84}"/>
              </a:ext>
            </a:extLst>
          </p:cNvPr>
          <p:cNvSpPr/>
          <p:nvPr/>
        </p:nvSpPr>
        <p:spPr>
          <a:xfrm>
            <a:off x="51971" y="2970253"/>
            <a:ext cx="2657940" cy="1699279"/>
          </a:xfrm>
          <a:prstGeom prst="cloudCallout">
            <a:avLst>
              <a:gd name="adj1" fmla="val 48828"/>
              <a:gd name="adj2" fmla="val 3850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Only single signature posted to blockchain</a:t>
            </a:r>
          </a:p>
        </p:txBody>
      </p:sp>
      <p:sp>
        <p:nvSpPr>
          <p:cNvPr id="6" name="Process 5">
            <a:extLst>
              <a:ext uri="{FF2B5EF4-FFF2-40B4-BE49-F238E27FC236}">
                <a16:creationId xmlns:a16="http://schemas.microsoft.com/office/drawing/2014/main" id="{97AC9046-C32A-746C-F405-33C57B32AD25}"/>
              </a:ext>
            </a:extLst>
          </p:cNvPr>
          <p:cNvSpPr/>
          <p:nvPr/>
        </p:nvSpPr>
        <p:spPr>
          <a:xfrm>
            <a:off x="6867009" y="4164625"/>
            <a:ext cx="2197478" cy="941832"/>
          </a:xfrm>
          <a:prstGeom prst="flowChartProcess">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2A794E6-B771-9997-9F07-8FD316B480FF}"/>
              </a:ext>
            </a:extLst>
          </p:cNvPr>
          <p:cNvSpPr txBox="1"/>
          <p:nvPr/>
        </p:nvSpPr>
        <p:spPr>
          <a:xfrm>
            <a:off x="6961585" y="4604209"/>
            <a:ext cx="1997766" cy="461665"/>
          </a:xfrm>
          <a:prstGeom prst="rect">
            <a:avLst/>
          </a:prstGeom>
          <a:solidFill>
            <a:schemeClr val="accent1"/>
          </a:solidFill>
          <a:ln>
            <a:solidFill>
              <a:schemeClr val="accent1"/>
            </a:solidFill>
          </a:ln>
        </p:spPr>
        <p:txBody>
          <a:bodyPr wrap="square" rtlCol="0">
            <a:spAutoFit/>
          </a:bodyPr>
          <a:lstStyle/>
          <a:p>
            <a:pPr algn="ctr"/>
            <a:r>
              <a:rPr lang="en-US" sz="2400" dirty="0">
                <a:solidFill>
                  <a:schemeClr val="bg1"/>
                </a:solidFill>
              </a:rPr>
              <a:t>Novelty</a:t>
            </a:r>
          </a:p>
        </p:txBody>
      </p:sp>
    </p:spTree>
    <p:extLst>
      <p:ext uri="{BB962C8B-B14F-4D97-AF65-F5344CB8AC3E}">
        <p14:creationId xmlns:p14="http://schemas.microsoft.com/office/powerpoint/2010/main" val="274825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6" grpId="0"/>
      <p:bldP spid="22" grpId="0" animBg="1"/>
      <p:bldP spid="27" grpId="1"/>
      <p:bldP spid="29" grpId="0"/>
      <p:bldP spid="30" grpId="0" animBg="1"/>
      <p:bldP spid="33" grpId="0" animBg="1"/>
      <p:bldP spid="34" grpId="0" animBg="1"/>
      <p:bldP spid="35" grpId="0"/>
      <p:bldP spid="36" grpId="0"/>
      <p:bldP spid="38" grpId="0"/>
      <p:bldP spid="39" grpId="0" animBg="1"/>
      <p:bldP spid="40" grpId="0"/>
      <p:bldP spid="41" grpId="0" animBg="1"/>
      <p:bldP spid="42" grpId="0" animBg="1"/>
      <p:bldP spid="6"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1E1B7E-7B1F-34F7-F039-66869A25159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mc:AlternateContent xmlns:mc="http://schemas.openxmlformats.org/markup-compatibility/2006" xmlns:a14="http://schemas.microsoft.com/office/drawing/2010/main">
        <mc:Choice Requires="a14">
          <p:sp>
            <p:nvSpPr>
              <p:cNvPr id="6" name="Google Shape;297;p29">
                <a:extLst>
                  <a:ext uri="{FF2B5EF4-FFF2-40B4-BE49-F238E27FC236}">
                    <a16:creationId xmlns:a16="http://schemas.microsoft.com/office/drawing/2014/main" id="{24A8F60B-6829-E89D-87F6-E3E84D334622}"/>
                  </a:ext>
                </a:extLst>
              </p:cNvPr>
              <p:cNvSpPr txBox="1">
                <a:spLocks/>
              </p:cNvSpPr>
              <p:nvPr/>
            </p:nvSpPr>
            <p:spPr>
              <a:xfrm>
                <a:off x="87893" y="134058"/>
                <a:ext cx="9225073" cy="1035959"/>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lvl="0">
                  <a:buClr>
                    <a:schemeClr val="dk1"/>
                  </a:buClr>
                  <a:buSzPts val="1100"/>
                </a:pPr>
                <a14:m>
                  <m:oMath xmlns:m="http://schemas.openxmlformats.org/officeDocument/2006/math">
                    <m:sSub>
                      <m:sSubPr>
                        <m:ctrlPr>
                          <a:rPr lang="en-US" sz="2800" b="1" i="1" smtClean="0">
                            <a:solidFill>
                              <a:schemeClr val="dk1"/>
                            </a:solidFill>
                            <a:latin typeface="Cambria Math" panose="02040503050406030204" pitchFamily="18" charset="0"/>
                          </a:rPr>
                        </m:ctrlPr>
                      </m:sSubPr>
                      <m:e>
                        <m:r>
                          <a:rPr lang="en-US" sz="2800" b="1" i="1" smtClean="0">
                            <a:solidFill>
                              <a:schemeClr val="dk1"/>
                            </a:solidFill>
                            <a:latin typeface="Cambria Math" panose="02040503050406030204" pitchFamily="18" charset="0"/>
                            <a:ea typeface="Cambria Math" panose="02040503050406030204" pitchFamily="18" charset="0"/>
                          </a:rPr>
                          <m:t>𝝅</m:t>
                        </m:r>
                      </m:e>
                      <m:sub>
                        <m:r>
                          <a:rPr lang="en-US" sz="2800" b="1" i="1" smtClean="0">
                            <a:solidFill>
                              <a:schemeClr val="dk1"/>
                            </a:solidFill>
                            <a:latin typeface="Cambria Math" panose="02040503050406030204" pitchFamily="18" charset="0"/>
                          </a:rPr>
                          <m:t>𝒆𝒒</m:t>
                        </m:r>
                      </m:sub>
                    </m:sSub>
                    <m:r>
                      <a:rPr lang="en-US" sz="2800" b="1" i="1" smtClean="0">
                        <a:solidFill>
                          <a:schemeClr val="dk1"/>
                        </a:solidFill>
                        <a:latin typeface="Cambria Math" panose="02040503050406030204" pitchFamily="18" charset="0"/>
                      </a:rPr>
                      <m:t>:</m:t>
                    </m:r>
                  </m:oMath>
                </a14:m>
                <a:r>
                  <a:rPr lang="en-US" sz="2800" b="1" dirty="0">
                    <a:solidFill>
                      <a:schemeClr val="dk1"/>
                    </a:solidFill>
                  </a:rPr>
                  <a:t> New </a:t>
                </a:r>
                <a:r>
                  <a:rPr lang="en-US" sz="2800" b="1" u="sng" dirty="0">
                    <a:solidFill>
                      <a:schemeClr val="dk1"/>
                    </a:solidFill>
                  </a:rPr>
                  <a:t>Cut-and-Choose</a:t>
                </a:r>
                <a:r>
                  <a:rPr lang="en-US" sz="2800" b="1" dirty="0">
                    <a:solidFill>
                      <a:schemeClr val="dk1"/>
                    </a:solidFill>
                  </a:rPr>
                  <a:t> </a:t>
                </a:r>
                <a14:m>
                  <m:oMath xmlns:m="http://schemas.openxmlformats.org/officeDocument/2006/math">
                    <m:r>
                      <a:rPr lang="el-GR" sz="2800" b="1" i="1" smtClean="0">
                        <a:solidFill>
                          <a:schemeClr val="dk1"/>
                        </a:solidFill>
                        <a:latin typeface="Cambria Math" panose="02040503050406030204" pitchFamily="18" charset="0"/>
                        <a:ea typeface="Cambria Math" panose="02040503050406030204" pitchFamily="18" charset="0"/>
                      </a:rPr>
                      <m:t>𝜮</m:t>
                    </m:r>
                  </m:oMath>
                </a14:m>
                <a:r>
                  <a:rPr lang="en-US" sz="2800" b="1" dirty="0">
                    <a:solidFill>
                      <a:schemeClr val="dk1"/>
                    </a:solidFill>
                  </a:rPr>
                  <a:t>-protocol</a:t>
                </a:r>
              </a:p>
              <a:p>
                <a:pPr lvl="0">
                  <a:buClr>
                    <a:schemeClr val="dk1"/>
                  </a:buClr>
                  <a:buSzPts val="1100"/>
                </a:pPr>
                <a:r>
                  <a:rPr lang="en-US" sz="2000" b="1" dirty="0">
                    <a:solidFill>
                      <a:srgbClr val="92D050"/>
                    </a:solidFill>
                  </a:rPr>
                  <a:t>for plaintext equality across FHE and El Gamal ciphertexts </a:t>
                </a:r>
                <a14:m>
                  <m:oMath xmlns:m="http://schemas.openxmlformats.org/officeDocument/2006/math">
                    <m:r>
                      <a:rPr lang="en-US" sz="2000" b="1" i="1" dirty="0" smtClean="0">
                        <a:solidFill>
                          <a:srgbClr val="92D050"/>
                        </a:solidFill>
                        <a:latin typeface="Cambria Math" panose="02040503050406030204" pitchFamily="18" charset="0"/>
                      </a:rPr>
                      <m:t>𝒄</m:t>
                    </m:r>
                    <m:sSub>
                      <m:sSubPr>
                        <m:ctrlPr>
                          <a:rPr lang="en-US" sz="2000" b="1" i="1" dirty="0" smtClean="0">
                            <a:solidFill>
                              <a:srgbClr val="92D050"/>
                            </a:solidFill>
                            <a:latin typeface="Cambria Math" panose="02040503050406030204" pitchFamily="18" charset="0"/>
                          </a:rPr>
                        </m:ctrlPr>
                      </m:sSubPr>
                      <m:e>
                        <m:r>
                          <a:rPr lang="en-US" sz="2000" b="1" i="1" dirty="0" smtClean="0">
                            <a:solidFill>
                              <a:srgbClr val="92D050"/>
                            </a:solidFill>
                            <a:latin typeface="Cambria Math" panose="02040503050406030204" pitchFamily="18" charset="0"/>
                          </a:rPr>
                          <m:t>𝒕</m:t>
                        </m:r>
                      </m:e>
                      <m:sub>
                        <m:r>
                          <a:rPr lang="en-US" sz="2000" b="1" i="1" dirty="0" smtClean="0">
                            <a:solidFill>
                              <a:srgbClr val="92D050"/>
                            </a:solidFill>
                            <a:latin typeface="Cambria Math" panose="02040503050406030204" pitchFamily="18" charset="0"/>
                          </a:rPr>
                          <m:t>𝒇</m:t>
                        </m:r>
                      </m:sub>
                    </m:sSub>
                  </m:oMath>
                </a14:m>
                <a:r>
                  <a:rPr lang="en-US" sz="2000" b="1" dirty="0">
                    <a:solidFill>
                      <a:srgbClr val="92D050"/>
                    </a:solidFill>
                  </a:rPr>
                  <a:t> and </a:t>
                </a:r>
                <a14:m>
                  <m:oMath xmlns:m="http://schemas.openxmlformats.org/officeDocument/2006/math">
                    <m:r>
                      <a:rPr lang="en-US" sz="2000" b="1" i="1" dirty="0" smtClean="0">
                        <a:solidFill>
                          <a:srgbClr val="92D050"/>
                        </a:solidFill>
                        <a:latin typeface="Cambria Math" panose="02040503050406030204" pitchFamily="18" charset="0"/>
                      </a:rPr>
                      <m:t>𝒄</m:t>
                    </m:r>
                    <m:sSubSup>
                      <m:sSubSupPr>
                        <m:ctrlPr>
                          <a:rPr lang="en-US" sz="2000" b="1" i="1" dirty="0" smtClean="0">
                            <a:solidFill>
                              <a:srgbClr val="92D050"/>
                            </a:solidFill>
                            <a:latin typeface="Cambria Math" panose="02040503050406030204" pitchFamily="18" charset="0"/>
                          </a:rPr>
                        </m:ctrlPr>
                      </m:sSubSupPr>
                      <m:e>
                        <m:r>
                          <a:rPr lang="en-US" sz="2000" b="1" i="1" dirty="0" smtClean="0">
                            <a:solidFill>
                              <a:srgbClr val="92D050"/>
                            </a:solidFill>
                            <a:latin typeface="Cambria Math" panose="02040503050406030204" pitchFamily="18" charset="0"/>
                          </a:rPr>
                          <m:t>𝒕</m:t>
                        </m:r>
                      </m:e>
                      <m:sub>
                        <m:r>
                          <a:rPr lang="en-US" sz="2000" b="1" i="1" dirty="0" smtClean="0">
                            <a:solidFill>
                              <a:srgbClr val="92D050"/>
                            </a:solidFill>
                            <a:latin typeface="Cambria Math" panose="02040503050406030204" pitchFamily="18" charset="0"/>
                          </a:rPr>
                          <m:t>𝒇</m:t>
                        </m:r>
                      </m:sub>
                      <m:sup>
                        <m:r>
                          <a:rPr lang="en-US" sz="2000" b="1" i="1" dirty="0" smtClean="0">
                            <a:solidFill>
                              <a:srgbClr val="92D050"/>
                            </a:solidFill>
                            <a:latin typeface="Cambria Math" panose="02040503050406030204" pitchFamily="18" charset="0"/>
                          </a:rPr>
                          <m:t>′</m:t>
                        </m:r>
                      </m:sup>
                    </m:sSubSup>
                  </m:oMath>
                </a14:m>
                <a:endParaRPr lang="en-US" sz="2000" b="1" dirty="0">
                  <a:solidFill>
                    <a:srgbClr val="92D050"/>
                  </a:solidFill>
                </a:endParaRPr>
              </a:p>
            </p:txBody>
          </p:sp>
        </mc:Choice>
        <mc:Fallback xmlns="">
          <p:sp>
            <p:nvSpPr>
              <p:cNvPr id="6" name="Google Shape;297;p29">
                <a:extLst>
                  <a:ext uri="{FF2B5EF4-FFF2-40B4-BE49-F238E27FC236}">
                    <a16:creationId xmlns:a16="http://schemas.microsoft.com/office/drawing/2014/main" id="{24A8F60B-6829-E89D-87F6-E3E84D334622}"/>
                  </a:ext>
                </a:extLst>
              </p:cNvPr>
              <p:cNvSpPr txBox="1">
                <a:spLocks noRot="1" noChangeAspect="1" noMove="1" noResize="1" noEditPoints="1" noAdjustHandles="1" noChangeArrowheads="1" noChangeShapeType="1" noTextEdit="1"/>
              </p:cNvSpPr>
              <p:nvPr/>
            </p:nvSpPr>
            <p:spPr>
              <a:xfrm>
                <a:off x="87893" y="134058"/>
                <a:ext cx="9225073" cy="1035959"/>
              </a:xfrm>
              <a:prstGeom prst="rect">
                <a:avLst/>
              </a:prstGeom>
              <a:blipFill>
                <a:blip r:embed="rId3"/>
                <a:stretch>
                  <a:fillRect b="-6024"/>
                </a:stretch>
              </a:blipFill>
              <a:ln>
                <a:noFill/>
              </a:ln>
            </p:spPr>
            <p:txBody>
              <a:bodyPr/>
              <a:lstStyle/>
              <a:p>
                <a:r>
                  <a:rPr lang="en-US">
                    <a:noFill/>
                  </a:rPr>
                  <a:t> </a:t>
                </a:r>
              </a:p>
            </p:txBody>
          </p:sp>
        </mc:Fallback>
      </mc:AlternateContent>
      <p:sp>
        <p:nvSpPr>
          <p:cNvPr id="7" name="TextBox 6">
            <a:extLst>
              <a:ext uri="{FF2B5EF4-FFF2-40B4-BE49-F238E27FC236}">
                <a16:creationId xmlns:a16="http://schemas.microsoft.com/office/drawing/2014/main" id="{8F5EFB04-8D9B-ADB4-AE88-49912BCDB073}"/>
              </a:ext>
            </a:extLst>
          </p:cNvPr>
          <p:cNvSpPr txBox="1"/>
          <p:nvPr/>
        </p:nvSpPr>
        <p:spPr>
          <a:xfrm>
            <a:off x="256152" y="1800466"/>
            <a:ext cx="712054" cy="307777"/>
          </a:xfrm>
          <a:prstGeom prst="rect">
            <a:avLst/>
          </a:prstGeom>
          <a:noFill/>
        </p:spPr>
        <p:txBody>
          <a:bodyPr wrap="none" rtlCol="0">
            <a:spAutoFit/>
          </a:bodyPr>
          <a:lstStyle/>
          <a:p>
            <a:r>
              <a:rPr lang="en-US" u="sng" dirty="0"/>
              <a:t>Prover</a:t>
            </a:r>
          </a:p>
        </p:txBody>
      </p:sp>
      <p:sp>
        <p:nvSpPr>
          <p:cNvPr id="8" name="TextBox 7">
            <a:extLst>
              <a:ext uri="{FF2B5EF4-FFF2-40B4-BE49-F238E27FC236}">
                <a16:creationId xmlns:a16="http://schemas.microsoft.com/office/drawing/2014/main" id="{85895AE3-33A1-D13A-8817-402B83E47F55}"/>
              </a:ext>
            </a:extLst>
          </p:cNvPr>
          <p:cNvSpPr txBox="1"/>
          <p:nvPr/>
        </p:nvSpPr>
        <p:spPr>
          <a:xfrm>
            <a:off x="6281528" y="1800466"/>
            <a:ext cx="752129" cy="307777"/>
          </a:xfrm>
          <a:prstGeom prst="rect">
            <a:avLst/>
          </a:prstGeom>
          <a:noFill/>
        </p:spPr>
        <p:txBody>
          <a:bodyPr wrap="none" rtlCol="0">
            <a:spAutoFit/>
          </a:bodyPr>
          <a:lstStyle/>
          <a:p>
            <a:r>
              <a:rPr lang="en-US" u="sng" dirty="0"/>
              <a:t>Verifier</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7762CAE-485B-839C-89C3-6FB61A9D8A64}"/>
                  </a:ext>
                </a:extLst>
              </p:cNvPr>
              <p:cNvSpPr txBox="1"/>
              <p:nvPr/>
            </p:nvSpPr>
            <p:spPr>
              <a:xfrm>
                <a:off x="1877962" y="1253926"/>
                <a:ext cx="4779632" cy="523220"/>
              </a:xfrm>
              <a:prstGeom prst="rect">
                <a:avLst/>
              </a:prstGeom>
              <a:noFill/>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𝑠</m:t>
                      </m:r>
                      <m:r>
                        <a:rPr lang="en-US" i="1" dirty="0" err="1" smtClean="0">
                          <a:latin typeface="Cambria Math" panose="02040503050406030204" pitchFamily="18" charset="0"/>
                        </a:rPr>
                        <m:t>𝑡𝑚𝑡</m:t>
                      </m:r>
                      <m:r>
                        <a:rPr lang="en-US" i="1" dirty="0" smtClean="0">
                          <a:latin typeface="Cambria Math" panose="02040503050406030204" pitchFamily="18" charset="0"/>
                        </a:rPr>
                        <m:t>=</m:t>
                      </m:r>
                      <m:d>
                        <m:dPr>
                          <m:ctrlPr>
                            <a:rPr lang="en-US" i="1" dirty="0" smtClean="0">
                              <a:latin typeface="Cambria Math" panose="02040503050406030204" pitchFamily="18" charset="0"/>
                            </a:rPr>
                          </m:ctrlPr>
                        </m:dPr>
                        <m:e>
                          <m:r>
                            <a:rPr lang="en-US" b="0" i="1" dirty="0" smtClean="0">
                              <a:latin typeface="Cambria Math" panose="02040503050406030204" pitchFamily="18" charset="0"/>
                            </a:rPr>
                            <m:t>𝑒𝑘</m:t>
                          </m:r>
                          <m:r>
                            <a:rPr lang="en-US" b="0" i="1" dirty="0" smtClean="0">
                              <a:latin typeface="Cambria Math" panose="02040503050406030204" pitchFamily="18" charset="0"/>
                            </a:rPr>
                            <m:t>, </m:t>
                          </m:r>
                          <m:r>
                            <a:rPr lang="en-US" b="0" i="1" dirty="0" smtClean="0">
                              <a:latin typeface="Cambria Math" panose="02040503050406030204" pitchFamily="18" charset="0"/>
                            </a:rPr>
                            <m:t>𝑒</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𝑘</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 </m:t>
                          </m:r>
                          <m:r>
                            <a:rPr lang="en-US" i="1" dirty="0" err="1" smtClean="0">
                              <a:latin typeface="Cambria Math" panose="02040503050406030204" pitchFamily="18" charset="0"/>
                            </a:rPr>
                            <m:t>𝑐𝑡</m:t>
                          </m:r>
                          <m:r>
                            <a:rPr lang="en-US" i="1" dirty="0" smtClean="0">
                              <a:latin typeface="Cambria Math" panose="02040503050406030204" pitchFamily="18" charset="0"/>
                            </a:rPr>
                            <m:t>,</m:t>
                          </m:r>
                          <m:r>
                            <a:rPr lang="en-US" i="1" dirty="0">
                              <a:latin typeface="Cambria Math" panose="02040503050406030204" pitchFamily="18" charset="0"/>
                            </a:rPr>
                            <m:t> </m:t>
                          </m:r>
                          <m:r>
                            <a:rPr lang="en-US" i="1" dirty="0" err="1" smtClean="0">
                              <a:latin typeface="Cambria Math" panose="02040503050406030204" pitchFamily="18" charset="0"/>
                            </a:rPr>
                            <m:t>𝑐</m:t>
                          </m:r>
                          <m:sSup>
                            <m:sSupPr>
                              <m:ctrlPr>
                                <a:rPr lang="en-US" b="0" i="1" dirty="0" smtClean="0">
                                  <a:latin typeface="Cambria Math" panose="02040503050406030204" pitchFamily="18" charset="0"/>
                                </a:rPr>
                              </m:ctrlPr>
                            </m:sSupPr>
                            <m:e>
                              <m:r>
                                <a:rPr lang="en-US" i="1" dirty="0" err="1" smtClean="0">
                                  <a:latin typeface="Cambria Math" panose="02040503050406030204" pitchFamily="18" charset="0"/>
                                </a:rPr>
                                <m:t>𝑡</m:t>
                              </m:r>
                            </m:e>
                            <m:sup>
                              <m:r>
                                <a:rPr lang="en-US" b="0" i="1" dirty="0" smtClean="0">
                                  <a:latin typeface="Cambria Math" panose="02040503050406030204" pitchFamily="18" charset="0"/>
                                </a:rPr>
                                <m:t>′</m:t>
                              </m:r>
                            </m:sup>
                          </m:sSup>
                        </m:e>
                      </m:d>
                      <m:r>
                        <a:rPr lang="en-US" b="0" i="1" dirty="0" smtClean="0">
                          <a:latin typeface="Cambria Math" panose="02040503050406030204" pitchFamily="18" charset="0"/>
                        </a:rPr>
                        <m:t>, </m:t>
                      </m:r>
                      <m:r>
                        <a:rPr lang="en-US" b="0" i="1" dirty="0" smtClean="0">
                          <a:latin typeface="Cambria Math" panose="02040503050406030204" pitchFamily="18" charset="0"/>
                        </a:rPr>
                        <m:t>𝑤𝑖𝑡</m:t>
                      </m:r>
                      <m:r>
                        <a:rPr lang="en-US" b="0" i="1" dirty="0" smtClean="0">
                          <a:latin typeface="Cambria Math" panose="02040503050406030204" pitchFamily="18" charset="0"/>
                        </a:rPr>
                        <m:t>=</m:t>
                      </m:r>
                      <m:d>
                        <m:dPr>
                          <m:ctrlPr>
                            <a:rPr lang="en-US" b="0" i="1" dirty="0" smtClean="0">
                              <a:latin typeface="Cambria Math" panose="02040503050406030204" pitchFamily="18" charset="0"/>
                            </a:rPr>
                          </m:ctrlPr>
                        </m:dPr>
                        <m:e>
                          <m:r>
                            <a:rPr lang="en-US" b="0" i="1" dirty="0" smtClean="0">
                              <a:solidFill>
                                <a:srgbClr val="92D050"/>
                              </a:solidFill>
                              <a:latin typeface="Cambria Math" panose="02040503050406030204" pitchFamily="18" charset="0"/>
                            </a:rPr>
                            <m:t>𝑧</m:t>
                          </m:r>
                          <m:r>
                            <a:rPr lang="en-US" b="0" i="1" dirty="0" smtClean="0">
                              <a:latin typeface="Cambria Math" panose="02040503050406030204" pitchFamily="18" charset="0"/>
                            </a:rPr>
                            <m:t>, </m:t>
                          </m:r>
                          <m:sSub>
                            <m:sSubPr>
                              <m:ctrlPr>
                                <a:rPr lang="en-US" b="0" i="1" dirty="0" smtClean="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𝑟</m:t>
                              </m:r>
                            </m:e>
                            <m:sub>
                              <m:r>
                                <a:rPr lang="en-US" b="0" i="1" dirty="0" smtClean="0">
                                  <a:solidFill>
                                    <a:schemeClr val="accent1"/>
                                  </a:solidFill>
                                  <a:latin typeface="Cambria Math" panose="02040503050406030204" pitchFamily="18" charset="0"/>
                                </a:rPr>
                                <m:t>𝑧</m:t>
                              </m:r>
                            </m:sub>
                          </m:sSub>
                          <m:r>
                            <a:rPr lang="en-US" b="0" i="1" dirty="0" smtClean="0">
                              <a:latin typeface="Cambria Math" panose="02040503050406030204" pitchFamily="18" charset="0"/>
                            </a:rPr>
                            <m:t>, </m:t>
                          </m:r>
                          <m:sSup>
                            <m:sSupPr>
                              <m:ctrlPr>
                                <a:rPr lang="en-US" b="0" i="1" dirty="0" smtClean="0">
                                  <a:solidFill>
                                    <a:schemeClr val="accent4"/>
                                  </a:solidFill>
                                  <a:latin typeface="Cambria Math" panose="02040503050406030204" pitchFamily="18" charset="0"/>
                                </a:rPr>
                              </m:ctrlPr>
                            </m:sSupPr>
                            <m:e>
                              <m:r>
                                <a:rPr lang="en-US" b="0" i="1" dirty="0" smtClean="0">
                                  <a:solidFill>
                                    <a:schemeClr val="accent4"/>
                                  </a:solidFill>
                                  <a:latin typeface="Cambria Math" panose="02040503050406030204" pitchFamily="18" charset="0"/>
                                </a:rPr>
                                <m:t>𝑟</m:t>
                              </m:r>
                            </m:e>
                            <m:sup>
                              <m:r>
                                <a:rPr lang="en-US" b="0" i="1" dirty="0" smtClean="0">
                                  <a:solidFill>
                                    <a:schemeClr val="accent4"/>
                                  </a:solidFill>
                                  <a:latin typeface="Cambria Math" panose="02040503050406030204" pitchFamily="18" charset="0"/>
                                </a:rPr>
                                <m:t>′</m:t>
                              </m:r>
                            </m:sup>
                          </m:sSup>
                        </m:e>
                      </m:d>
                      <m:r>
                        <a:rPr lang="en-US" b="0" i="1" dirty="0" smtClean="0">
                          <a:latin typeface="Cambria Math" panose="02040503050406030204" pitchFamily="18" charset="0"/>
                        </a:rPr>
                        <m:t> </m:t>
                      </m:r>
                      <m:r>
                        <a:rPr lang="en-US" b="0" i="1" dirty="0" smtClean="0">
                          <a:latin typeface="Cambria Math" panose="02040503050406030204" pitchFamily="18" charset="0"/>
                        </a:rPr>
                        <m:t>𝑠</m:t>
                      </m:r>
                      <m:r>
                        <a:rPr lang="en-US" b="0" i="1" dirty="0" smtClean="0">
                          <a:latin typeface="Cambria Math" panose="02040503050406030204" pitchFamily="18" charset="0"/>
                        </a:rPr>
                        <m:t>.</m:t>
                      </m:r>
                      <m:r>
                        <a:rPr lang="en-US" b="0" i="1" dirty="0" smtClean="0">
                          <a:latin typeface="Cambria Math" panose="02040503050406030204" pitchFamily="18" charset="0"/>
                        </a:rPr>
                        <m:t>𝑡</m:t>
                      </m:r>
                      <m:r>
                        <a:rPr lang="en-US" b="0" i="1" dirty="0" smtClean="0">
                          <a:latin typeface="Cambria Math" panose="02040503050406030204" pitchFamily="18" charset="0"/>
                        </a:rPr>
                        <m:t>. </m:t>
                      </m:r>
                    </m:oMath>
                  </m:oMathPara>
                </a14:m>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𝑐𝑡</m:t>
                      </m:r>
                      <m:r>
                        <a:rPr lang="en-US" b="0" i="1" dirty="0" smtClean="0">
                          <a:latin typeface="Cambria Math" panose="02040503050406030204" pitchFamily="18" charset="0"/>
                        </a:rPr>
                        <m:t>=</m:t>
                      </m:r>
                      <m:r>
                        <a:rPr lang="en-US" b="0" i="1" dirty="0" smtClean="0">
                          <a:latin typeface="Cambria Math" panose="02040503050406030204" pitchFamily="18" charset="0"/>
                        </a:rPr>
                        <m:t>𝐹𝐻𝐸</m:t>
                      </m:r>
                      <m:r>
                        <a:rPr lang="en-US" b="0" i="1" dirty="0" smtClean="0">
                          <a:latin typeface="Cambria Math" panose="02040503050406030204" pitchFamily="18" charset="0"/>
                        </a:rPr>
                        <m:t>.</m:t>
                      </m:r>
                      <m:r>
                        <a:rPr lang="en-US" b="0" i="1" dirty="0" smtClean="0">
                          <a:latin typeface="Cambria Math" panose="02040503050406030204" pitchFamily="18" charset="0"/>
                        </a:rPr>
                        <m:t>𝐸𝑛𝑐𝑟𝑦𝑝𝑡</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𝑒𝑘</m:t>
                          </m:r>
                          <m:r>
                            <a:rPr lang="en-US" b="0" i="1" dirty="0" smtClean="0">
                              <a:latin typeface="Cambria Math" panose="02040503050406030204" pitchFamily="18" charset="0"/>
                            </a:rPr>
                            <m:t>, </m:t>
                          </m:r>
                          <m:r>
                            <a:rPr lang="en-US" b="0" i="1" dirty="0" smtClean="0">
                              <a:solidFill>
                                <a:srgbClr val="92D050"/>
                              </a:solidFill>
                              <a:latin typeface="Cambria Math" panose="02040503050406030204" pitchFamily="18" charset="0"/>
                            </a:rPr>
                            <m:t>𝑧</m:t>
                          </m:r>
                          <m:r>
                            <a:rPr lang="en-US" b="0" i="1" dirty="0" smtClean="0">
                              <a:latin typeface="Cambria Math" panose="02040503050406030204" pitchFamily="18" charset="0"/>
                            </a:rPr>
                            <m:t>;</m:t>
                          </m:r>
                          <m:r>
                            <a:rPr lang="en-US" b="0" i="1" dirty="0" smtClean="0">
                              <a:solidFill>
                                <a:srgbClr val="92D050"/>
                              </a:solidFill>
                              <a:latin typeface="Cambria Math" panose="02040503050406030204" pitchFamily="18" charset="0"/>
                            </a:rPr>
                            <m:t> </m:t>
                          </m:r>
                          <m:sSub>
                            <m:sSubPr>
                              <m:ctrlPr>
                                <a:rPr lang="en-US" b="0" i="1" dirty="0" smtClean="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𝑟</m:t>
                              </m:r>
                            </m:e>
                            <m:sub>
                              <m:r>
                                <a:rPr lang="en-US" b="0" i="1" dirty="0" smtClean="0">
                                  <a:solidFill>
                                    <a:schemeClr val="accent1"/>
                                  </a:solidFill>
                                  <a:latin typeface="Cambria Math" panose="02040503050406030204" pitchFamily="18" charset="0"/>
                                </a:rPr>
                                <m:t>𝑧</m:t>
                              </m:r>
                            </m:sub>
                          </m:sSub>
                        </m:e>
                      </m:d>
                      <m:r>
                        <a:rPr lang="en-US" b="0" i="1" dirty="0" smtClean="0">
                          <a:latin typeface="Cambria Math" panose="02040503050406030204" pitchFamily="18" charset="0"/>
                        </a:rPr>
                        <m:t>, </m:t>
                      </m:r>
                      <m:r>
                        <a:rPr lang="en-US" b="0" i="1" dirty="0" smtClean="0">
                          <a:latin typeface="Cambria Math" panose="02040503050406030204" pitchFamily="18" charset="0"/>
                        </a:rPr>
                        <m:t>𝑐</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𝑡</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m:t>
                      </m:r>
                      <m:r>
                        <a:rPr lang="en-US" b="0" i="1" dirty="0" smtClean="0">
                          <a:latin typeface="Cambria Math" panose="02040503050406030204" pitchFamily="18" charset="0"/>
                        </a:rPr>
                        <m:t>𝐸𝐺</m:t>
                      </m:r>
                      <m:r>
                        <a:rPr lang="en-US" b="0" i="1" dirty="0" smtClean="0">
                          <a:latin typeface="Cambria Math" panose="02040503050406030204" pitchFamily="18" charset="0"/>
                        </a:rPr>
                        <m:t>.</m:t>
                      </m:r>
                      <m:r>
                        <a:rPr lang="en-US" b="0" i="1" dirty="0" smtClean="0">
                          <a:latin typeface="Cambria Math" panose="02040503050406030204" pitchFamily="18" charset="0"/>
                        </a:rPr>
                        <m:t>𝐸𝑛𝑐𝑟𝑦𝑝𝑡</m:t>
                      </m:r>
                      <m:r>
                        <a:rPr lang="en-US" b="0" i="1" dirty="0" smtClean="0">
                          <a:latin typeface="Cambria Math" panose="02040503050406030204" pitchFamily="18" charset="0"/>
                        </a:rPr>
                        <m:t>(</m:t>
                      </m:r>
                      <m:r>
                        <a:rPr lang="en-US" b="0" i="1" dirty="0" smtClean="0">
                          <a:latin typeface="Cambria Math" panose="02040503050406030204" pitchFamily="18" charset="0"/>
                        </a:rPr>
                        <m:t>𝑒</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𝑘</m:t>
                          </m:r>
                        </m:e>
                        <m:sup>
                          <m:r>
                            <a:rPr lang="en-US" b="0" i="1" dirty="0" smtClean="0">
                              <a:latin typeface="Cambria Math" panose="02040503050406030204" pitchFamily="18" charset="0"/>
                            </a:rPr>
                            <m:t>′</m:t>
                          </m:r>
                        </m:sup>
                      </m:sSup>
                      <m:r>
                        <a:rPr lang="en-US" b="0" i="1" dirty="0" smtClean="0">
                          <a:latin typeface="Cambria Math" panose="02040503050406030204" pitchFamily="18" charset="0"/>
                        </a:rPr>
                        <m:t>, </m:t>
                      </m:r>
                      <m:r>
                        <a:rPr lang="en-US" b="0" i="1" dirty="0" smtClean="0">
                          <a:solidFill>
                            <a:srgbClr val="92D050"/>
                          </a:solidFill>
                          <a:latin typeface="Cambria Math" panose="02040503050406030204" pitchFamily="18" charset="0"/>
                        </a:rPr>
                        <m:t>𝑧</m:t>
                      </m:r>
                      <m:r>
                        <a:rPr lang="en-US" b="0" i="1" dirty="0" smtClean="0">
                          <a:latin typeface="Cambria Math" panose="02040503050406030204" pitchFamily="18" charset="0"/>
                        </a:rPr>
                        <m:t>;</m:t>
                      </m:r>
                      <m:sSup>
                        <m:sSupPr>
                          <m:ctrlPr>
                            <a:rPr lang="en-US" b="0" i="1" dirty="0" smtClean="0">
                              <a:solidFill>
                                <a:schemeClr val="accent4"/>
                              </a:solidFill>
                              <a:latin typeface="Cambria Math" panose="02040503050406030204" pitchFamily="18" charset="0"/>
                            </a:rPr>
                          </m:ctrlPr>
                        </m:sSupPr>
                        <m:e>
                          <m:r>
                            <a:rPr lang="en-US" b="0" i="1" dirty="0" smtClean="0">
                              <a:solidFill>
                                <a:schemeClr val="accent4"/>
                              </a:solidFill>
                              <a:latin typeface="Cambria Math" panose="02040503050406030204" pitchFamily="18" charset="0"/>
                            </a:rPr>
                            <m:t>𝑟</m:t>
                          </m:r>
                        </m:e>
                        <m:sup>
                          <m:r>
                            <a:rPr lang="en-US" b="0" i="1" dirty="0" smtClean="0">
                              <a:solidFill>
                                <a:schemeClr val="accent4"/>
                              </a:solidFill>
                              <a:latin typeface="Cambria Math" panose="02040503050406030204" pitchFamily="18" charset="0"/>
                            </a:rPr>
                            <m:t>′</m:t>
                          </m:r>
                        </m:sup>
                      </m:sSup>
                      <m:r>
                        <a:rPr lang="en-US" b="0" i="1" dirty="0" smtClean="0">
                          <a:latin typeface="Cambria Math" panose="02040503050406030204" pitchFamily="18" charset="0"/>
                        </a:rPr>
                        <m:t>)</m:t>
                      </m:r>
                    </m:oMath>
                  </m:oMathPara>
                </a14:m>
                <a:endParaRPr lang="en-US" dirty="0"/>
              </a:p>
            </p:txBody>
          </p:sp>
        </mc:Choice>
        <mc:Fallback xmlns="">
          <p:sp>
            <p:nvSpPr>
              <p:cNvPr id="10" name="TextBox 9">
                <a:extLst>
                  <a:ext uri="{FF2B5EF4-FFF2-40B4-BE49-F238E27FC236}">
                    <a16:creationId xmlns:a16="http://schemas.microsoft.com/office/drawing/2014/main" id="{37762CAE-485B-839C-89C3-6FB61A9D8A64}"/>
                  </a:ext>
                </a:extLst>
              </p:cNvPr>
              <p:cNvSpPr txBox="1">
                <a:spLocks noRot="1" noChangeAspect="1" noMove="1" noResize="1" noEditPoints="1" noAdjustHandles="1" noChangeArrowheads="1" noChangeShapeType="1" noTextEdit="1"/>
              </p:cNvSpPr>
              <p:nvPr/>
            </p:nvSpPr>
            <p:spPr>
              <a:xfrm>
                <a:off x="1877962" y="1253926"/>
                <a:ext cx="4779632" cy="523220"/>
              </a:xfrm>
              <a:prstGeom prst="rect">
                <a:avLst/>
              </a:prstGeom>
              <a:blipFill>
                <a:blip r:embed="rId4"/>
                <a:stretch>
                  <a:fillRect b="-4651"/>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E26E7AB-F893-6561-EED8-C9907A538BFE}"/>
                  </a:ext>
                </a:extLst>
              </p:cNvPr>
              <p:cNvSpPr txBox="1"/>
              <p:nvPr/>
            </p:nvSpPr>
            <p:spPr>
              <a:xfrm>
                <a:off x="256152" y="2108242"/>
                <a:ext cx="2701765" cy="954492"/>
              </a:xfrm>
              <a:prstGeom prst="rect">
                <a:avLst/>
              </a:prstGeom>
              <a:noFill/>
            </p:spPr>
            <p:txBody>
              <a:bodyPr wrap="none" rtlCol="0">
                <a:spAutoFit/>
              </a:bodyPr>
              <a:lstStyle/>
              <a:p>
                <a:r>
                  <a:rPr lang="en-US" dirty="0"/>
                  <a:t>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 ∈[2</m:t>
                    </m:r>
                    <m:r>
                      <a:rPr lang="en-US" b="0"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m:t>
                    </m:r>
                  </m:oMath>
                </a14:m>
                <a:r>
                  <a:rPr lang="en-US" dirty="0"/>
                  <a:t>: </a:t>
                </a:r>
              </a:p>
              <a:p>
                <a:r>
                  <a:rPr lang="en-US" dirty="0"/>
                  <a:t>    Sample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oMath>
                </a14:m>
                <a:endParaRPr lang="en-US" dirty="0"/>
              </a:p>
              <a:p>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𝐹𝐻𝐸</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d>
                      <m:dPr>
                        <m:ctrlPr>
                          <a:rPr lang="en-US" b="0" i="1" smtClean="0">
                            <a:latin typeface="Cambria Math" panose="02040503050406030204" pitchFamily="18" charset="0"/>
                          </a:rPr>
                        </m:ctrlPr>
                      </m:dPr>
                      <m:e>
                        <m:r>
                          <a:rPr lang="en-US" b="0" i="1" smtClean="0">
                            <a:latin typeface="Cambria Math" panose="02040503050406030204" pitchFamily="18" charset="0"/>
                          </a:rPr>
                          <m:t>𝑒𝑘</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e>
                    </m:d>
                  </m:oMath>
                </a14:m>
                <a:endParaRPr lang="en-US" b="0" dirty="0"/>
              </a:p>
              <a:p>
                <a:r>
                  <a:rPr lang="en-US" dirty="0"/>
                  <a:t>    </a:t>
                </a:r>
                <a14:m>
                  <m:oMath xmlns:m="http://schemas.openxmlformats.org/officeDocument/2006/math">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r>
                      <a:rPr lang="en-US" b="0" i="1" smtClean="0">
                        <a:latin typeface="Cambria Math" panose="02040503050406030204" pitchFamily="18" charset="0"/>
                      </a:rPr>
                      <m:t>𝐸𝐺</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𝑒𝑘</m:t>
                        </m:r>
                      </m:e>
                      <m:sup>
                        <m:r>
                          <a:rPr lang="en-US" b="0" i="1" smtClean="0">
                            <a:latin typeface="Cambria Math" panose="02040503050406030204" pitchFamily="18" charset="0"/>
                          </a:rPr>
                          <m:t>′</m:t>
                        </m:r>
                      </m:sup>
                    </m:sSup>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oMath>
                </a14:m>
                <a:r>
                  <a:rPr lang="en-US" dirty="0"/>
                  <a:t> </a:t>
                </a:r>
              </a:p>
            </p:txBody>
          </p:sp>
        </mc:Choice>
        <mc:Fallback xmlns="">
          <p:sp>
            <p:nvSpPr>
              <p:cNvPr id="11" name="TextBox 10">
                <a:extLst>
                  <a:ext uri="{FF2B5EF4-FFF2-40B4-BE49-F238E27FC236}">
                    <a16:creationId xmlns:a16="http://schemas.microsoft.com/office/drawing/2014/main" id="{7E26E7AB-F893-6561-EED8-C9907A538BFE}"/>
                  </a:ext>
                </a:extLst>
              </p:cNvPr>
              <p:cNvSpPr txBox="1">
                <a:spLocks noRot="1" noChangeAspect="1" noMove="1" noResize="1" noEditPoints="1" noAdjustHandles="1" noChangeArrowheads="1" noChangeShapeType="1" noTextEdit="1"/>
              </p:cNvSpPr>
              <p:nvPr/>
            </p:nvSpPr>
            <p:spPr>
              <a:xfrm>
                <a:off x="256152" y="2108242"/>
                <a:ext cx="2701765" cy="954492"/>
              </a:xfrm>
              <a:prstGeom prst="rect">
                <a:avLst/>
              </a:prstGeom>
              <a:blipFill>
                <a:blip r:embed="rId5"/>
                <a:stretch>
                  <a:fillRect l="-939" t="-1333" b="-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CAB2FA9-DC62-A22D-C938-C916CF7CC6E8}"/>
                  </a:ext>
                </a:extLst>
              </p:cNvPr>
              <p:cNvSpPr txBox="1"/>
              <p:nvPr/>
            </p:nvSpPr>
            <p:spPr>
              <a:xfrm>
                <a:off x="3142969" y="2091372"/>
                <a:ext cx="1283107" cy="32887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r>
                            <a:rPr lang="en-US" b="0" i="1" smtClean="0">
                              <a:latin typeface="Cambria Math" panose="02040503050406030204" pitchFamily="18" charset="0"/>
                            </a:rPr>
                            <m:t> ∈[2</m:t>
                          </m:r>
                          <m:r>
                            <a:rPr lang="en-US" b="0"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m:t>
                          </m:r>
                        </m:sub>
                      </m:sSub>
                    </m:oMath>
                  </m:oMathPara>
                </a14:m>
                <a:endParaRPr lang="en-US" dirty="0"/>
              </a:p>
            </p:txBody>
          </p:sp>
        </mc:Choice>
        <mc:Fallback xmlns="">
          <p:sp>
            <p:nvSpPr>
              <p:cNvPr id="12" name="TextBox 11">
                <a:extLst>
                  <a:ext uri="{FF2B5EF4-FFF2-40B4-BE49-F238E27FC236}">
                    <a16:creationId xmlns:a16="http://schemas.microsoft.com/office/drawing/2014/main" id="{FCAB2FA9-DC62-A22D-C938-C916CF7CC6E8}"/>
                  </a:ext>
                </a:extLst>
              </p:cNvPr>
              <p:cNvSpPr txBox="1">
                <a:spLocks noRot="1" noChangeAspect="1" noMove="1" noResize="1" noEditPoints="1" noAdjustHandles="1" noChangeArrowheads="1" noChangeShapeType="1" noTextEdit="1"/>
              </p:cNvSpPr>
              <p:nvPr/>
            </p:nvSpPr>
            <p:spPr>
              <a:xfrm>
                <a:off x="3142969" y="2091372"/>
                <a:ext cx="1283107" cy="328873"/>
              </a:xfrm>
              <a:prstGeom prst="rect">
                <a:avLst/>
              </a:prstGeom>
              <a:blipFill>
                <a:blip r:embed="rId6"/>
                <a:stretch>
                  <a:fillRect b="-3704"/>
                </a:stretch>
              </a:blipFill>
            </p:spPr>
            <p:txBody>
              <a:bodyPr/>
              <a:lstStyle/>
              <a:p>
                <a:r>
                  <a:rPr lang="en-US">
                    <a:noFill/>
                  </a:rPr>
                  <a:t> </a:t>
                </a:r>
              </a:p>
            </p:txBody>
          </p:sp>
        </mc:Fallback>
      </mc:AlternateContent>
      <p:cxnSp>
        <p:nvCxnSpPr>
          <p:cNvPr id="13" name="Google Shape;294;p29">
            <a:extLst>
              <a:ext uri="{FF2B5EF4-FFF2-40B4-BE49-F238E27FC236}">
                <a16:creationId xmlns:a16="http://schemas.microsoft.com/office/drawing/2014/main" id="{B4EF05D6-CEE7-A47E-5955-AC7F657ED25E}"/>
              </a:ext>
            </a:extLst>
          </p:cNvPr>
          <p:cNvCxnSpPr>
            <a:cxnSpLocks/>
          </p:cNvCxnSpPr>
          <p:nvPr/>
        </p:nvCxnSpPr>
        <p:spPr>
          <a:xfrm>
            <a:off x="2887890" y="2451287"/>
            <a:ext cx="18288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F619534-CBFF-4054-8EDB-D6D819BD0AE2}"/>
                  </a:ext>
                </a:extLst>
              </p:cNvPr>
              <p:cNvSpPr txBox="1"/>
              <p:nvPr/>
            </p:nvSpPr>
            <p:spPr>
              <a:xfrm>
                <a:off x="4912371" y="2532274"/>
                <a:ext cx="2581925" cy="307777"/>
              </a:xfrm>
              <a:prstGeom prst="rect">
                <a:avLst/>
              </a:prstGeom>
              <a:noFill/>
            </p:spPr>
            <p:txBody>
              <a:bodyPr wrap="none" rtlCol="0">
                <a:spAutoFit/>
              </a:bodyPr>
              <a:lstStyle/>
              <a:p>
                <a:r>
                  <a:rPr lang="en-US" dirty="0"/>
                  <a:t>Choose random set </a:t>
                </a:r>
                <a14:m>
                  <m:oMath xmlns:m="http://schemas.openxmlformats.org/officeDocument/2006/math">
                    <m:r>
                      <a:rPr lang="en-US" b="0" i="1" smtClean="0">
                        <a:latin typeface="Cambria Math" panose="02040503050406030204" pitchFamily="18" charset="0"/>
                      </a:rPr>
                      <m:t>𝐼</m:t>
                    </m:r>
                  </m:oMath>
                </a14:m>
                <a:r>
                  <a:rPr lang="en-US" dirty="0"/>
                  <a:t> of size </a:t>
                </a:r>
                <a14:m>
                  <m:oMath xmlns:m="http://schemas.openxmlformats.org/officeDocument/2006/math">
                    <m:r>
                      <a:rPr lang="en-US" i="1" smtClean="0">
                        <a:latin typeface="Cambria Math" panose="02040503050406030204" pitchFamily="18" charset="0"/>
                        <a:ea typeface="Cambria Math" panose="02040503050406030204" pitchFamily="18" charset="0"/>
                      </a:rPr>
                      <m:t>𝜆</m:t>
                    </m:r>
                  </m:oMath>
                </a14:m>
                <a:endParaRPr lang="en-US" dirty="0"/>
              </a:p>
            </p:txBody>
          </p:sp>
        </mc:Choice>
        <mc:Fallback xmlns="">
          <p:sp>
            <p:nvSpPr>
              <p:cNvPr id="14" name="TextBox 13">
                <a:extLst>
                  <a:ext uri="{FF2B5EF4-FFF2-40B4-BE49-F238E27FC236}">
                    <a16:creationId xmlns:a16="http://schemas.microsoft.com/office/drawing/2014/main" id="{DF619534-CBFF-4054-8EDB-D6D819BD0AE2}"/>
                  </a:ext>
                </a:extLst>
              </p:cNvPr>
              <p:cNvSpPr txBox="1">
                <a:spLocks noRot="1" noChangeAspect="1" noMove="1" noResize="1" noEditPoints="1" noAdjustHandles="1" noChangeArrowheads="1" noChangeShapeType="1" noTextEdit="1"/>
              </p:cNvSpPr>
              <p:nvPr/>
            </p:nvSpPr>
            <p:spPr>
              <a:xfrm>
                <a:off x="4912371" y="2532274"/>
                <a:ext cx="2581925" cy="307777"/>
              </a:xfrm>
              <a:prstGeom prst="rect">
                <a:avLst/>
              </a:prstGeom>
              <a:blipFill>
                <a:blip r:embed="rId7"/>
                <a:stretch>
                  <a:fillRect l="-490" t="-4000" b="-20000"/>
                </a:stretch>
              </a:blipFill>
            </p:spPr>
            <p:txBody>
              <a:bodyPr/>
              <a:lstStyle/>
              <a:p>
                <a:r>
                  <a:rPr lang="en-US">
                    <a:noFill/>
                  </a:rPr>
                  <a:t> </a:t>
                </a:r>
              </a:p>
            </p:txBody>
          </p:sp>
        </mc:Fallback>
      </mc:AlternateContent>
      <p:cxnSp>
        <p:nvCxnSpPr>
          <p:cNvPr id="15" name="Google Shape;294;p29">
            <a:extLst>
              <a:ext uri="{FF2B5EF4-FFF2-40B4-BE49-F238E27FC236}">
                <a16:creationId xmlns:a16="http://schemas.microsoft.com/office/drawing/2014/main" id="{B9597DD8-A675-EE99-ABB6-66BEDA0F0AB4}"/>
              </a:ext>
            </a:extLst>
          </p:cNvPr>
          <p:cNvCxnSpPr>
            <a:cxnSpLocks/>
          </p:cNvCxnSpPr>
          <p:nvPr/>
        </p:nvCxnSpPr>
        <p:spPr>
          <a:xfrm rot="10800000">
            <a:off x="2871629" y="2822050"/>
            <a:ext cx="18288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FFF0A7D-0C22-CD22-29EE-9837BF078D36}"/>
                  </a:ext>
                </a:extLst>
              </p:cNvPr>
              <p:cNvSpPr txBox="1"/>
              <p:nvPr/>
            </p:nvSpPr>
            <p:spPr>
              <a:xfrm>
                <a:off x="3630826" y="2523273"/>
                <a:ext cx="307392"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𝐼</m:t>
                      </m:r>
                    </m:oMath>
                  </m:oMathPara>
                </a14:m>
                <a:endParaRPr lang="en-US" dirty="0"/>
              </a:p>
            </p:txBody>
          </p:sp>
        </mc:Choice>
        <mc:Fallback xmlns="">
          <p:sp>
            <p:nvSpPr>
              <p:cNvPr id="16" name="TextBox 15">
                <a:extLst>
                  <a:ext uri="{FF2B5EF4-FFF2-40B4-BE49-F238E27FC236}">
                    <a16:creationId xmlns:a16="http://schemas.microsoft.com/office/drawing/2014/main" id="{FFFF0A7D-0C22-CD22-29EE-9837BF078D36}"/>
                  </a:ext>
                </a:extLst>
              </p:cNvPr>
              <p:cNvSpPr txBox="1">
                <a:spLocks noRot="1" noChangeAspect="1" noMove="1" noResize="1" noEditPoints="1" noAdjustHandles="1" noChangeArrowheads="1" noChangeShapeType="1" noTextEdit="1"/>
              </p:cNvSpPr>
              <p:nvPr/>
            </p:nvSpPr>
            <p:spPr>
              <a:xfrm>
                <a:off x="3630826" y="2523273"/>
                <a:ext cx="307392" cy="30777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6D5E412-0CC9-E459-5976-77453E635130}"/>
                  </a:ext>
                </a:extLst>
              </p:cNvPr>
              <p:cNvSpPr txBox="1"/>
              <p:nvPr/>
            </p:nvSpPr>
            <p:spPr>
              <a:xfrm>
                <a:off x="2742221" y="2902135"/>
                <a:ext cx="2155590" cy="5264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𝐼</m:t>
                          </m:r>
                        </m:sub>
                      </m:sSub>
                      <m:r>
                        <a:rPr lang="en-US" b="0" i="1" smtClean="0">
                          <a:latin typeface="Cambria Math" panose="02040503050406030204" pitchFamily="18" charset="0"/>
                        </a:rPr>
                        <m:t>,</m:t>
                      </m:r>
                    </m:oMath>
                  </m:oMathPara>
                </a14:m>
                <a:endParaRPr lang="en-US"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𝑧</m:t>
                          </m:r>
                          <m:r>
                            <a:rPr lang="en-US" b="0" i="1" smtClean="0">
                              <a:latin typeface="Cambria Math" panose="02040503050406030204" pitchFamily="18" charset="0"/>
                            </a:rPr>
                            <m:t>+</m:t>
                          </m:r>
                          <m:r>
                            <a:rPr lang="en-US" i="1">
                              <a:latin typeface="Cambria Math" panose="02040503050406030204" pitchFamily="18" charset="0"/>
                            </a:rPr>
                            <m:t>𝑠</m:t>
                          </m:r>
                        </m:e>
                        <m:sub>
                          <m:r>
                            <a:rPr lang="en-US" i="1">
                              <a:latin typeface="Cambria Math" panose="02040503050406030204" pitchFamily="18" charset="0"/>
                            </a:rPr>
                            <m:t>𝑖</m:t>
                          </m:r>
                        </m:sub>
                      </m:sSub>
                      <m:r>
                        <a:rPr lang="en-US" i="1">
                          <a:latin typeface="Cambria Math" panose="02040503050406030204" pitchFamily="18" charset="0"/>
                        </a:rPr>
                        <m:t>, </m:t>
                      </m:r>
                      <m:sSub>
                        <m:sSubPr>
                          <m:ctrlPr>
                            <a:rPr lang="en-US" i="1">
                              <a:latin typeface="Cambria Math" panose="02040503050406030204" pitchFamily="18" charset="0"/>
                            </a:rPr>
                          </m:ctrlPr>
                        </m:sSubPr>
                        <m:e>
                          <m:sSub>
                            <m:sSubPr>
                              <m:ctrlPr>
                                <a:rPr lang="en-US"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𝑧</m:t>
                              </m:r>
                            </m:sub>
                          </m:sSub>
                          <m:r>
                            <a:rPr lang="en-US" b="0" i="1" smtClean="0">
                              <a:latin typeface="Cambria Math" panose="02040503050406030204" pitchFamily="18" charset="0"/>
                            </a:rPr>
                            <m:t>+</m:t>
                          </m:r>
                          <m:r>
                            <a:rPr lang="en-US" i="1">
                              <a:latin typeface="Cambria Math" panose="02040503050406030204" pitchFamily="18" charset="0"/>
                            </a:rPr>
                            <m:t>𝑟</m:t>
                          </m:r>
                        </m:e>
                        <m:sub>
                          <m:r>
                            <a:rPr lang="en-US" i="1">
                              <a:latin typeface="Cambria Math" panose="02040503050406030204" pitchFamily="18" charset="0"/>
                            </a:rPr>
                            <m:t>𝑖</m:t>
                          </m:r>
                        </m:sub>
                      </m:sSub>
                      <m:r>
                        <a:rPr lang="en-US" i="1">
                          <a:latin typeface="Cambria Math" panose="02040503050406030204" pitchFamily="18" charset="0"/>
                        </a:rPr>
                        <m:t>, </m:t>
                      </m:r>
                      <m:sSup>
                        <m:sSupPr>
                          <m:ctrlPr>
                            <a:rPr lang="en-US"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m:t>
                          </m:r>
                        </m:sup>
                      </m:s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𝑟</m:t>
                          </m:r>
                        </m:e>
                        <m:sub>
                          <m:r>
                            <a:rPr lang="en-US" i="1">
                              <a:latin typeface="Cambria Math" panose="02040503050406030204" pitchFamily="18" charset="0"/>
                            </a:rPr>
                            <m:t>𝑖</m:t>
                          </m:r>
                        </m:sub>
                        <m:sup>
                          <m:r>
                            <a:rPr lang="en-US" i="1">
                              <a:latin typeface="Cambria Math" panose="02040503050406030204" pitchFamily="18" charset="0"/>
                            </a:rPr>
                            <m:t>′</m:t>
                          </m:r>
                        </m:sup>
                      </m:sSubSup>
                      <m:sSub>
                        <m:sSubPr>
                          <m:ctrlPr>
                            <a:rPr lang="en-US" i="1">
                              <a:latin typeface="Cambria Math" panose="02040503050406030204" pitchFamily="18" charset="0"/>
                            </a:rPr>
                          </m:ctrlPr>
                        </m:sSubPr>
                        <m:e>
                          <m:r>
                            <a:rPr lang="en-US" i="1">
                              <a:latin typeface="Cambria Math" panose="02040503050406030204" pitchFamily="18" charset="0"/>
                            </a:rPr>
                            <m:t>}</m:t>
                          </m:r>
                        </m:e>
                        <m:sub>
                          <m:r>
                            <a:rPr lang="en-US" i="1">
                              <a:latin typeface="Cambria Math" panose="02040503050406030204" pitchFamily="18" charset="0"/>
                            </a:rPr>
                            <m:t>𝑖</m:t>
                          </m:r>
                          <m:r>
                            <a:rPr lang="en-US" i="1">
                              <a:latin typeface="Cambria Math" panose="02040503050406030204" pitchFamily="18" charset="0"/>
                            </a:rPr>
                            <m:t> ∉</m:t>
                          </m:r>
                          <m:r>
                            <a:rPr lang="en-US" i="1">
                              <a:latin typeface="Cambria Math" panose="02040503050406030204" pitchFamily="18" charset="0"/>
                              <a:ea typeface="Cambria Math" panose="02040503050406030204" pitchFamily="18" charset="0"/>
                            </a:rPr>
                            <m:t>𝐼</m:t>
                          </m:r>
                        </m:sub>
                      </m:sSub>
                    </m:oMath>
                  </m:oMathPara>
                </a14:m>
                <a:endParaRPr lang="en-US" dirty="0"/>
              </a:p>
            </p:txBody>
          </p:sp>
        </mc:Choice>
        <mc:Fallback xmlns="">
          <p:sp>
            <p:nvSpPr>
              <p:cNvPr id="17" name="TextBox 16">
                <a:extLst>
                  <a:ext uri="{FF2B5EF4-FFF2-40B4-BE49-F238E27FC236}">
                    <a16:creationId xmlns:a16="http://schemas.microsoft.com/office/drawing/2014/main" id="{E6D5E412-0CC9-E459-5976-77453E635130}"/>
                  </a:ext>
                </a:extLst>
              </p:cNvPr>
              <p:cNvSpPr txBox="1">
                <a:spLocks noRot="1" noChangeAspect="1" noMove="1" noResize="1" noEditPoints="1" noAdjustHandles="1" noChangeArrowheads="1" noChangeShapeType="1" noTextEdit="1"/>
              </p:cNvSpPr>
              <p:nvPr/>
            </p:nvSpPr>
            <p:spPr>
              <a:xfrm>
                <a:off x="2742221" y="2902135"/>
                <a:ext cx="2155590" cy="526491"/>
              </a:xfrm>
              <a:prstGeom prst="rect">
                <a:avLst/>
              </a:prstGeom>
              <a:blipFill>
                <a:blip r:embed="rId9"/>
                <a:stretch>
                  <a:fillRect b="-7143"/>
                </a:stretch>
              </a:blipFill>
            </p:spPr>
            <p:txBody>
              <a:bodyPr/>
              <a:lstStyle/>
              <a:p>
                <a:r>
                  <a:rPr lang="en-US">
                    <a:noFill/>
                  </a:rPr>
                  <a:t> </a:t>
                </a:r>
              </a:p>
            </p:txBody>
          </p:sp>
        </mc:Fallback>
      </mc:AlternateContent>
      <p:cxnSp>
        <p:nvCxnSpPr>
          <p:cNvPr id="18" name="Google Shape;294;p29">
            <a:extLst>
              <a:ext uri="{FF2B5EF4-FFF2-40B4-BE49-F238E27FC236}">
                <a16:creationId xmlns:a16="http://schemas.microsoft.com/office/drawing/2014/main" id="{8C6CA676-AA7D-94A8-F2C3-38A73CAB8B0F}"/>
              </a:ext>
            </a:extLst>
          </p:cNvPr>
          <p:cNvCxnSpPr>
            <a:cxnSpLocks/>
          </p:cNvCxnSpPr>
          <p:nvPr/>
        </p:nvCxnSpPr>
        <p:spPr>
          <a:xfrm>
            <a:off x="2885099" y="3445397"/>
            <a:ext cx="18288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A710B2B-C2EB-FE3E-F494-D7B5DFDE36EE}"/>
                  </a:ext>
                </a:extLst>
              </p:cNvPr>
              <p:cNvSpPr txBox="1"/>
              <p:nvPr/>
            </p:nvSpPr>
            <p:spPr>
              <a:xfrm>
                <a:off x="4904516" y="3348114"/>
                <a:ext cx="3776162" cy="1816266"/>
              </a:xfrm>
              <a:prstGeom prst="rect">
                <a:avLst/>
              </a:prstGeom>
              <a:noFill/>
            </p:spPr>
            <p:txBody>
              <a:bodyPr wrap="none" rtlCol="0">
                <a:spAutoFit/>
              </a:bodyPr>
              <a:lstStyle/>
              <a:p>
                <a:r>
                  <a:rPr lang="en-US" dirty="0"/>
                  <a:t>Accept </a:t>
                </a:r>
                <a:r>
                  <a:rPr lang="en-US" dirty="0" err="1"/>
                  <a:t>iff</a:t>
                </a:r>
                <a:endParaRPr lang="en-US" dirty="0"/>
              </a:p>
              <a:p>
                <a:r>
                  <a:rPr lang="en-US" dirty="0"/>
                  <a:t>1. 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rPr>
                      <m:t>𝐼</m:t>
                    </m:r>
                  </m:oMath>
                </a14:m>
                <a:r>
                  <a:rPr lang="en-US" dirty="0"/>
                  <a:t>: </a:t>
                </a:r>
              </a:p>
              <a:p>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𝐹𝐻𝐸</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d>
                      <m:dPr>
                        <m:ctrlPr>
                          <a:rPr lang="en-US" b="0" i="1" smtClean="0">
                            <a:latin typeface="Cambria Math" panose="02040503050406030204" pitchFamily="18" charset="0"/>
                          </a:rPr>
                        </m:ctrlPr>
                      </m:dPr>
                      <m:e>
                        <m:r>
                          <a:rPr lang="en-US" b="0" i="1" smtClean="0">
                            <a:latin typeface="Cambria Math" panose="02040503050406030204" pitchFamily="18" charset="0"/>
                          </a:rPr>
                          <m:t>𝑒𝑘</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e>
                    </m:d>
                  </m:oMath>
                </a14:m>
                <a:endParaRPr lang="en-US" b="0" dirty="0"/>
              </a:p>
              <a:p>
                <a:r>
                  <a:rPr lang="en-US" dirty="0"/>
                  <a:t>    </a:t>
                </a:r>
                <a14:m>
                  <m:oMath xmlns:m="http://schemas.openxmlformats.org/officeDocument/2006/math">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r>
                      <a:rPr lang="en-US" b="0" i="1" smtClean="0">
                        <a:latin typeface="Cambria Math" panose="02040503050406030204" pitchFamily="18" charset="0"/>
                      </a:rPr>
                      <m:t>𝐸𝐺</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𝑒𝑘</m:t>
                            </m:r>
                          </m:e>
                          <m:sup>
                            <m:r>
                              <a:rPr lang="en-US" b="0" i="1" smtClean="0">
                                <a:latin typeface="Cambria Math" panose="02040503050406030204" pitchFamily="18" charset="0"/>
                              </a:rPr>
                              <m:t>′</m:t>
                            </m:r>
                          </m:sup>
                        </m:sSup>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e>
                    </m:d>
                  </m:oMath>
                </a14:m>
                <a:endParaRPr lang="en-US" b="0" dirty="0"/>
              </a:p>
              <a:p>
                <a:r>
                  <a:rPr lang="en-US" dirty="0"/>
                  <a:t>2. 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rPr>
                      <m:t>𝐼</m:t>
                    </m:r>
                  </m:oMath>
                </a14:m>
                <a:r>
                  <a:rPr lang="en-US" dirty="0"/>
                  <a:t>:</a:t>
                </a:r>
              </a:p>
              <a:p>
                <a:r>
                  <a:rPr lang="en-US" dirty="0"/>
                  <a:t>    </a:t>
                </a:r>
                <a14:m>
                  <m:oMath xmlns:m="http://schemas.openxmlformats.org/officeDocument/2006/math">
                    <m:r>
                      <a:rPr lang="en-US" b="0" i="1" smtClean="0">
                        <a:latin typeface="Cambria Math" panose="02040503050406030204" pitchFamily="18" charset="0"/>
                      </a:rPr>
                      <m:t>𝑐𝑡</m:t>
                    </m:r>
                    <m:r>
                      <a:rPr lang="en-US" b="0" i="0" smtClean="0">
                        <a:latin typeface="Cambria Math" panose="02040503050406030204" pitchFamily="18" charset="0"/>
                      </a:rPr>
                      <m:t>+</m:t>
                    </m:r>
                    <m:sSub>
                      <m:sSubPr>
                        <m:ctrlPr>
                          <a:rPr lang="en-US" i="1" smtClean="0">
                            <a:latin typeface="Cambria Math" panose="02040503050406030204" pitchFamily="18" charset="0"/>
                          </a:rPr>
                        </m:ctrlPr>
                      </m:sSub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𝐹𝐻𝐸</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d>
                      <m:dPr>
                        <m:ctrlPr>
                          <a:rPr lang="en-US" b="0" i="1" smtClean="0">
                            <a:latin typeface="Cambria Math" panose="02040503050406030204" pitchFamily="18" charset="0"/>
                          </a:rPr>
                        </m:ctrlPr>
                      </m:dPr>
                      <m:e>
                        <m:r>
                          <a:rPr lang="en-US" b="0" i="1" smtClean="0">
                            <a:latin typeface="Cambria Math" panose="02040503050406030204" pitchFamily="18" charset="0"/>
                          </a:rPr>
                          <m:t>𝑒𝑘</m:t>
                        </m:r>
                        <m:r>
                          <a:rPr lang="en-US" b="0" i="1" smtClean="0">
                            <a:latin typeface="Cambria Math" panose="02040503050406030204" pitchFamily="18" charset="0"/>
                          </a:rPr>
                          <m:t>, </m:t>
                        </m:r>
                        <m:r>
                          <a:rPr lang="en-US" b="0" i="1" smtClean="0">
                            <a:latin typeface="Cambria Math" panose="02040503050406030204" pitchFamily="18" charset="0"/>
                          </a:rPr>
                          <m:t>𝑧</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𝑟</m:t>
                            </m:r>
                          </m:e>
                          <m:sub>
                            <m:r>
                              <a:rPr lang="en-US" i="1">
                                <a:latin typeface="Cambria Math" panose="02040503050406030204" pitchFamily="18" charset="0"/>
                              </a:rPr>
                              <m:t>𝑧</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e>
                    </m:d>
                  </m:oMath>
                </a14:m>
                <a:endParaRPr lang="en-US" b="0" i="1" dirty="0">
                  <a:latin typeface="Cambria Math" panose="02040503050406030204" pitchFamily="18" charset="0"/>
                </a:endParaRPr>
              </a:p>
              <a:p>
                <a:r>
                  <a:rPr lang="en-US" dirty="0"/>
                  <a:t>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𝑐𝑡</m:t>
                        </m:r>
                      </m:e>
                      <m:sup>
                        <m:r>
                          <a:rPr lang="en-US" b="0" i="1" smtClean="0">
                            <a:latin typeface="Cambria Math" panose="02040503050406030204" pitchFamily="18" charset="0"/>
                          </a:rPr>
                          <m:t>′</m:t>
                        </m:r>
                      </m:sup>
                    </m:sSup>
                    <m:r>
                      <a:rPr lang="en-US" i="1" smtClean="0">
                        <a:latin typeface="Cambria Math" panose="02040503050406030204" pitchFamily="18" charset="0"/>
                        <a:ea typeface="Cambria Math" panose="02040503050406030204" pitchFamily="18" charset="0"/>
                      </a:rPr>
                      <m:t>∙</m:t>
                    </m:r>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𝑐𝑡</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r>
                      <a:rPr lang="en-US" b="0" i="1" smtClean="0">
                        <a:latin typeface="Cambria Math" panose="02040503050406030204" pitchFamily="18" charset="0"/>
                      </a:rPr>
                      <m:t>𝐸𝐺</m:t>
                    </m:r>
                    <m:r>
                      <a:rPr lang="en-US" b="0" i="1" smtClean="0">
                        <a:latin typeface="Cambria Math" panose="02040503050406030204" pitchFamily="18" charset="0"/>
                      </a:rPr>
                      <m:t>.</m:t>
                    </m:r>
                    <m:r>
                      <a:rPr lang="en-US" b="0" i="1" smtClean="0">
                        <a:latin typeface="Cambria Math" panose="02040503050406030204" pitchFamily="18" charset="0"/>
                      </a:rPr>
                      <m:t>𝐸𝑛𝑐𝑟𝑦𝑝𝑡</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𝑒𝑘</m:t>
                        </m:r>
                      </m:e>
                      <m:sup>
                        <m:r>
                          <a:rPr lang="en-US" b="0" i="1" smtClean="0">
                            <a:latin typeface="Cambria Math" panose="02040503050406030204" pitchFamily="18" charset="0"/>
                          </a:rPr>
                          <m:t>′</m:t>
                        </m:r>
                      </m:sup>
                    </m:sSup>
                    <m:r>
                      <a:rPr lang="en-US" b="0" i="1" smtClean="0">
                        <a:latin typeface="Cambria Math" panose="02040503050406030204" pitchFamily="18" charset="0"/>
                      </a:rPr>
                      <m:t>, </m:t>
                    </m:r>
                    <m:r>
                      <a:rPr lang="en-US" b="0" i="1" smtClean="0">
                        <a:latin typeface="Cambria Math" panose="02040503050406030204" pitchFamily="18" charset="0"/>
                      </a:rPr>
                      <m:t>𝑧</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m:t>
                        </m:r>
                      </m:sup>
                    </m:s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𝑟</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b="0" i="1" smtClean="0">
                        <a:latin typeface="Cambria Math" panose="02040503050406030204" pitchFamily="18" charset="0"/>
                      </a:rPr>
                      <m:t>)</m:t>
                    </m:r>
                  </m:oMath>
                </a14:m>
                <a:endParaRPr lang="en-US" dirty="0"/>
              </a:p>
              <a:p>
                <a:endParaRPr lang="en-US" dirty="0"/>
              </a:p>
            </p:txBody>
          </p:sp>
        </mc:Choice>
        <mc:Fallback xmlns="">
          <p:sp>
            <p:nvSpPr>
              <p:cNvPr id="19" name="TextBox 18">
                <a:extLst>
                  <a:ext uri="{FF2B5EF4-FFF2-40B4-BE49-F238E27FC236}">
                    <a16:creationId xmlns:a16="http://schemas.microsoft.com/office/drawing/2014/main" id="{2A710B2B-C2EB-FE3E-F494-D7B5DFDE36EE}"/>
                  </a:ext>
                </a:extLst>
              </p:cNvPr>
              <p:cNvSpPr txBox="1">
                <a:spLocks noRot="1" noChangeAspect="1" noMove="1" noResize="1" noEditPoints="1" noAdjustHandles="1" noChangeArrowheads="1" noChangeShapeType="1" noTextEdit="1"/>
              </p:cNvSpPr>
              <p:nvPr/>
            </p:nvSpPr>
            <p:spPr>
              <a:xfrm>
                <a:off x="4904516" y="3348114"/>
                <a:ext cx="3776162" cy="1816266"/>
              </a:xfrm>
              <a:prstGeom prst="rect">
                <a:avLst/>
              </a:prstGeom>
              <a:blipFill>
                <a:blip r:embed="rId10"/>
                <a:stretch>
                  <a:fillRect l="-671" t="-694"/>
                </a:stretch>
              </a:blipFill>
            </p:spPr>
            <p:txBody>
              <a:bodyPr/>
              <a:lstStyle/>
              <a:p>
                <a:r>
                  <a:rPr lang="en-US">
                    <a:noFill/>
                  </a:rPr>
                  <a:t> </a:t>
                </a:r>
              </a:p>
            </p:txBody>
          </p:sp>
        </mc:Fallback>
      </mc:AlternateContent>
    </p:spTree>
    <p:extLst>
      <p:ext uri="{BB962C8B-B14F-4D97-AF65-F5344CB8AC3E}">
        <p14:creationId xmlns:p14="http://schemas.microsoft.com/office/powerpoint/2010/main" val="4152782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12" grpId="0"/>
      <p:bldP spid="14" grpId="0"/>
      <p:bldP spid="16" grpId="0"/>
      <p:bldP spid="17"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9B6375-11B2-02DE-7F80-31BDBEF78F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
        <p:nvSpPr>
          <p:cNvPr id="6" name="Google Shape;297;p29">
            <a:extLst>
              <a:ext uri="{FF2B5EF4-FFF2-40B4-BE49-F238E27FC236}">
                <a16:creationId xmlns:a16="http://schemas.microsoft.com/office/drawing/2014/main" id="{09474058-2634-E7D4-A80F-1700E72C2BE9}"/>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FFE via</a:t>
            </a:r>
            <a:r>
              <a:rPr lang="en" sz="2400" b="1" dirty="0">
                <a:solidFill>
                  <a:srgbClr val="92D050"/>
                </a:solidFill>
              </a:rPr>
              <a:t> </a:t>
            </a:r>
            <a:r>
              <a:rPr lang="en" b="1" dirty="0">
                <a:solidFill>
                  <a:srgbClr val="92D050"/>
                </a:solidFill>
              </a:rPr>
              <a:t>Adaptor Signatures + </a:t>
            </a:r>
            <a:r>
              <a:rPr lang="en" b="1" u="sng" dirty="0">
                <a:solidFill>
                  <a:srgbClr val="92D050"/>
                </a:solidFill>
              </a:rPr>
              <a:t>FHE</a:t>
            </a:r>
            <a:endParaRPr lang="en-US" u="sng" dirty="0">
              <a:solidFill>
                <a:schemeClr val="tx1"/>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CC5A627-35AF-5EE7-2627-49BDB2C1D2FE}"/>
                  </a:ext>
                </a:extLst>
              </p:cNvPr>
              <p:cNvSpPr txBox="1"/>
              <p:nvPr/>
            </p:nvSpPr>
            <p:spPr>
              <a:xfrm>
                <a:off x="6837053" y="1426321"/>
                <a:ext cx="243736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𝑟</m:t>
                          </m:r>
                        </m:e>
                      </m:d>
                    </m:oMath>
                  </m:oMathPara>
                </a14:m>
                <a:endParaRPr lang="en-US" dirty="0"/>
              </a:p>
            </p:txBody>
          </p:sp>
        </mc:Choice>
        <mc:Fallback xmlns="">
          <p:sp>
            <p:nvSpPr>
              <p:cNvPr id="7" name="TextBox 6">
                <a:extLst>
                  <a:ext uri="{FF2B5EF4-FFF2-40B4-BE49-F238E27FC236}">
                    <a16:creationId xmlns:a16="http://schemas.microsoft.com/office/drawing/2014/main" id="{5CC5A627-35AF-5EE7-2627-49BDB2C1D2FE}"/>
                  </a:ext>
                </a:extLst>
              </p:cNvPr>
              <p:cNvSpPr txBox="1">
                <a:spLocks noRot="1" noChangeAspect="1" noMove="1" noResize="1" noEditPoints="1" noAdjustHandles="1" noChangeArrowheads="1" noChangeShapeType="1" noTextEdit="1"/>
              </p:cNvSpPr>
              <p:nvPr/>
            </p:nvSpPr>
            <p:spPr>
              <a:xfrm>
                <a:off x="6837053" y="1426321"/>
                <a:ext cx="2437365" cy="307777"/>
              </a:xfrm>
              <a:prstGeom prst="rect">
                <a:avLst/>
              </a:prstGeom>
              <a:blipFill>
                <a:blip r:embed="rId3"/>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7B66D6A-8627-4B30-3B37-8F70BEACDC93}"/>
                  </a:ext>
                </a:extLst>
              </p:cNvPr>
              <p:cNvSpPr txBox="1"/>
              <p:nvPr/>
            </p:nvSpPr>
            <p:spPr>
              <a:xfrm>
                <a:off x="759002" y="1771446"/>
                <a:ext cx="2223692" cy="3250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400" i="1" dirty="0" smtClean="0">
                              <a:solidFill>
                                <a:schemeClr val="dk1"/>
                              </a:solidFill>
                              <a:latin typeface="Cambria Math" panose="02040503050406030204" pitchFamily="18" charset="0"/>
                            </a:rPr>
                          </m:ctrlPr>
                        </m:sSubPr>
                        <m:e>
                          <m:r>
                            <a:rPr lang="en-US" sz="1400" b="0" i="1" dirty="0" smtClean="0">
                              <a:solidFill>
                                <a:schemeClr val="dk1"/>
                              </a:solidFill>
                              <a:latin typeface="Cambria Math" panose="02040503050406030204" pitchFamily="18" charset="0"/>
                            </a:rPr>
                            <m:t>𝑐𝑡</m:t>
                          </m:r>
                        </m:e>
                        <m:sub>
                          <m:r>
                            <a:rPr lang="en-US" sz="1400" b="0" i="1" dirty="0" smtClean="0">
                              <a:solidFill>
                                <a:schemeClr val="dk1"/>
                              </a:solidFill>
                              <a:latin typeface="Cambria Math" panose="02040503050406030204" pitchFamily="18" charset="0"/>
                            </a:rPr>
                            <m:t>𝑓</m:t>
                          </m:r>
                        </m:sub>
                      </m:sSub>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𝐹𝐻𝐸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𝐸𝑣𝑎𝑙</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𝑓</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e>
                      </m:d>
                    </m:oMath>
                  </m:oMathPara>
                </a14:m>
                <a:endParaRPr lang="en-US" dirty="0"/>
              </a:p>
            </p:txBody>
          </p:sp>
        </mc:Choice>
        <mc:Fallback xmlns="">
          <p:sp>
            <p:nvSpPr>
              <p:cNvPr id="8" name="TextBox 7">
                <a:extLst>
                  <a:ext uri="{FF2B5EF4-FFF2-40B4-BE49-F238E27FC236}">
                    <a16:creationId xmlns:a16="http://schemas.microsoft.com/office/drawing/2014/main" id="{E7B66D6A-8627-4B30-3B37-8F70BEACDC93}"/>
                  </a:ext>
                </a:extLst>
              </p:cNvPr>
              <p:cNvSpPr txBox="1">
                <a:spLocks noRot="1" noChangeAspect="1" noMove="1" noResize="1" noEditPoints="1" noAdjustHandles="1" noChangeArrowheads="1" noChangeShapeType="1" noTextEdit="1"/>
              </p:cNvSpPr>
              <p:nvPr/>
            </p:nvSpPr>
            <p:spPr>
              <a:xfrm>
                <a:off x="759002" y="1771446"/>
                <a:ext cx="2223692" cy="325025"/>
              </a:xfrm>
              <a:prstGeom prst="rect">
                <a:avLst/>
              </a:prstGeom>
              <a:blipFill>
                <a:blip r:embed="rId4"/>
                <a:stretch>
                  <a:fillRect b="-3704"/>
                </a:stretch>
              </a:blipFill>
            </p:spPr>
            <p:txBody>
              <a:bodyPr/>
              <a:lstStyle/>
              <a:p>
                <a:r>
                  <a:rPr lang="en-US">
                    <a:noFill/>
                  </a:rPr>
                  <a:t> </a:t>
                </a:r>
              </a:p>
            </p:txBody>
          </p:sp>
        </mc:Fallback>
      </mc:AlternateContent>
      <p:sp>
        <p:nvSpPr>
          <p:cNvPr id="10" name="Google Shape;720;p47">
            <a:extLst>
              <a:ext uri="{FF2B5EF4-FFF2-40B4-BE49-F238E27FC236}">
                <a16:creationId xmlns:a16="http://schemas.microsoft.com/office/drawing/2014/main" id="{204784FA-A0CC-6761-B3DA-97C955B28E44}"/>
              </a:ext>
            </a:extLst>
          </p:cNvPr>
          <p:cNvSpPr txBox="1"/>
          <p:nvPr/>
        </p:nvSpPr>
        <p:spPr>
          <a:xfrm>
            <a:off x="6853357"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US" sz="1800" b="1" dirty="0">
                <a:solidFill>
                  <a:srgbClr val="BB0000"/>
                </a:solidFill>
              </a:rPr>
              <a:t> ( x )</a:t>
            </a:r>
            <a:endParaRPr sz="1800" b="1" u="sng" dirty="0">
              <a:solidFill>
                <a:srgbClr val="BB0000"/>
              </a:solidFill>
            </a:endParaRPr>
          </a:p>
        </p:txBody>
      </p:sp>
      <p:sp>
        <p:nvSpPr>
          <p:cNvPr id="11" name="Google Shape;721;p47">
            <a:extLst>
              <a:ext uri="{FF2B5EF4-FFF2-40B4-BE49-F238E27FC236}">
                <a16:creationId xmlns:a16="http://schemas.microsoft.com/office/drawing/2014/main" id="{F89A2F85-E43C-FF3A-FAE5-3A1F08662C0F}"/>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12" name="Google Shape;722;p47">
            <a:extLst>
              <a:ext uri="{FF2B5EF4-FFF2-40B4-BE49-F238E27FC236}">
                <a16:creationId xmlns:a16="http://schemas.microsoft.com/office/drawing/2014/main" id="{104BCC8C-68CE-657C-89E6-090FFF4D7B19}"/>
              </a:ext>
            </a:extLst>
          </p:cNvPr>
          <p:cNvPicPr preferRelativeResize="0"/>
          <p:nvPr/>
        </p:nvPicPr>
        <p:blipFill rotWithShape="1">
          <a:blip r:embed="rId5">
            <a:alphaModFix/>
          </a:blip>
          <a:srcRect r="16408"/>
          <a:stretch/>
        </p:blipFill>
        <p:spPr>
          <a:xfrm>
            <a:off x="6561257" y="694950"/>
            <a:ext cx="305752" cy="365760"/>
          </a:xfrm>
          <a:prstGeom prst="rect">
            <a:avLst/>
          </a:prstGeom>
          <a:noFill/>
          <a:ln>
            <a:noFill/>
          </a:ln>
        </p:spPr>
      </p:pic>
      <p:pic>
        <p:nvPicPr>
          <p:cNvPr id="13" name="Google Shape;723;p47">
            <a:extLst>
              <a:ext uri="{FF2B5EF4-FFF2-40B4-BE49-F238E27FC236}">
                <a16:creationId xmlns:a16="http://schemas.microsoft.com/office/drawing/2014/main" id="{D3C64CD3-798E-B8DD-D652-C4B8F72DDE75}"/>
              </a:ext>
            </a:extLst>
          </p:cNvPr>
          <p:cNvPicPr preferRelativeResize="0"/>
          <p:nvPr/>
        </p:nvPicPr>
        <p:blipFill rotWithShape="1">
          <a:blip r:embed="rId6">
            <a:alphaModFix/>
          </a:blip>
          <a:srcRect r="16408"/>
          <a:stretch/>
        </p:blipFill>
        <p:spPr>
          <a:xfrm>
            <a:off x="711113" y="694950"/>
            <a:ext cx="305752" cy="365760"/>
          </a:xfrm>
          <a:prstGeom prst="rect">
            <a:avLst/>
          </a:prstGeom>
          <a:noFill/>
          <a:ln>
            <a:noFill/>
          </a:ln>
        </p:spPr>
      </p:pic>
      <p:pic>
        <p:nvPicPr>
          <p:cNvPr id="14" name="Google Shape;399;p34">
            <a:extLst>
              <a:ext uri="{FF2B5EF4-FFF2-40B4-BE49-F238E27FC236}">
                <a16:creationId xmlns:a16="http://schemas.microsoft.com/office/drawing/2014/main" id="{F8C8F125-0D9B-3EE1-0F82-DFFA074692CD}"/>
              </a:ext>
            </a:extLst>
          </p:cNvPr>
          <p:cNvPicPr preferRelativeResize="0"/>
          <p:nvPr/>
        </p:nvPicPr>
        <p:blipFill>
          <a:blip r:embed="rId7">
            <a:alphaModFix/>
          </a:blip>
          <a:stretch>
            <a:fillRect/>
          </a:stretch>
        </p:blipFill>
        <p:spPr>
          <a:xfrm>
            <a:off x="2134346" y="722375"/>
            <a:ext cx="420625" cy="420625"/>
          </a:xfrm>
          <a:prstGeom prst="rect">
            <a:avLst/>
          </a:prstGeom>
          <a:noFill/>
          <a:ln>
            <a:noFill/>
          </a:ln>
        </p:spPr>
      </p:pic>
      <p:sp>
        <p:nvSpPr>
          <p:cNvPr id="15" name="Rectangular Callout 14">
            <a:extLst>
              <a:ext uri="{FF2B5EF4-FFF2-40B4-BE49-F238E27FC236}">
                <a16:creationId xmlns:a16="http://schemas.microsoft.com/office/drawing/2014/main" id="{DB0084DC-BBB3-2151-0EA2-5C07C6EB5771}"/>
              </a:ext>
            </a:extLst>
          </p:cNvPr>
          <p:cNvSpPr/>
          <p:nvPr/>
        </p:nvSpPr>
        <p:spPr>
          <a:xfrm>
            <a:off x="150439" y="3667940"/>
            <a:ext cx="8106711" cy="1319155"/>
          </a:xfrm>
          <a:prstGeom prst="wedgeRectCallout">
            <a:avLst>
              <a:gd name="adj1" fmla="val 34971"/>
              <a:gd name="adj2" fmla="val -66348"/>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908B858-614B-0107-F4F0-C999CC73C06B}"/>
                  </a:ext>
                </a:extLst>
              </p:cNvPr>
              <p:cNvSpPr txBox="1"/>
              <p:nvPr/>
            </p:nvSpPr>
            <p:spPr>
              <a:xfrm>
                <a:off x="174129" y="4334004"/>
                <a:ext cx="8468713" cy="646331"/>
              </a:xfrm>
              <a:prstGeom prst="rect">
                <a:avLst/>
              </a:prstGeom>
              <a:noFill/>
            </p:spPr>
            <p:txBody>
              <a:bodyPr wrap="square" rtlCol="0">
                <a:spAutoFit/>
              </a:bodyPr>
              <a:lstStyle/>
              <a:p>
                <a:r>
                  <a:rPr lang="en-US" sz="1800" dirty="0"/>
                  <a:t>Witness: </a:t>
                </a:r>
                <a14:m>
                  <m:oMath xmlns:m="http://schemas.openxmlformats.org/officeDocument/2006/math">
                    <m:r>
                      <a:rPr lang="en-US" sz="1800" i="1" dirty="0" smtClean="0">
                        <a:solidFill>
                          <a:srgbClr val="92D050"/>
                        </a:solidFill>
                        <a:latin typeface="Cambria Math" panose="02040503050406030204" pitchFamily="18" charset="0"/>
                      </a:rPr>
                      <m:t>𝑧</m:t>
                    </m:r>
                    <m:r>
                      <a:rPr lang="en-US" sz="1800" i="1" dirty="0" smtClean="0">
                        <a:latin typeface="Cambria Math" panose="02040503050406030204" pitchFamily="18" charset="0"/>
                      </a:rPr>
                      <m:t>,</m:t>
                    </m:r>
                    <m:sSub>
                      <m:sSubPr>
                        <m:ctrlPr>
                          <a:rPr lang="en-US" sz="1800" i="1" dirty="0" smtClean="0">
                            <a:solidFill>
                              <a:schemeClr val="accent1"/>
                            </a:solidFill>
                            <a:latin typeface="Cambria Math" panose="02040503050406030204" pitchFamily="18" charset="0"/>
                          </a:rPr>
                        </m:ctrlPr>
                      </m:sSubPr>
                      <m:e>
                        <m:r>
                          <a:rPr lang="en-US" sz="1800" i="1" dirty="0">
                            <a:solidFill>
                              <a:schemeClr val="accent1"/>
                            </a:solidFill>
                            <a:latin typeface="Cambria Math" panose="02040503050406030204" pitchFamily="18" charset="0"/>
                          </a:rPr>
                          <m:t>𝑟</m:t>
                        </m:r>
                      </m:e>
                      <m:sub>
                        <m:r>
                          <a:rPr lang="en-US" sz="1800" i="1" dirty="0">
                            <a:solidFill>
                              <a:schemeClr val="accent1"/>
                            </a:solidFill>
                            <a:latin typeface="Cambria Math" panose="02040503050406030204" pitchFamily="18" charset="0"/>
                          </a:rPr>
                          <m:t>𝑧</m:t>
                        </m:r>
                      </m:sub>
                    </m:sSub>
                    <m:r>
                      <m:rPr>
                        <m:nor/>
                      </m:rPr>
                      <a:rPr lang="en-US" sz="1800" dirty="0">
                        <a:solidFill>
                          <a:schemeClr val="tx1"/>
                        </a:solidFill>
                      </a:rPr>
                      <m:t>,</m:t>
                    </m:r>
                    <m:r>
                      <a:rPr lang="en-US" sz="1800" i="1" dirty="0" smtClean="0">
                        <a:solidFill>
                          <a:schemeClr val="accent4"/>
                        </a:solidFill>
                        <a:latin typeface="Cambria Math" panose="02040503050406030204" pitchFamily="18" charset="0"/>
                      </a:rPr>
                      <m:t>𝑟</m:t>
                    </m:r>
                    <m:r>
                      <a:rPr lang="en-US" sz="1800" i="1" dirty="0" smtClean="0">
                        <a:solidFill>
                          <a:schemeClr val="accent4"/>
                        </a:solidFill>
                        <a:latin typeface="Cambria Math" panose="02040503050406030204" pitchFamily="18" charset="0"/>
                      </a:rPr>
                      <m:t>’, </m:t>
                    </m:r>
                  </m:oMath>
                </a14:m>
                <a:r>
                  <a:rPr lang="en-US" sz="1800" dirty="0">
                    <a:solidFill>
                      <a:schemeClr val="tx1"/>
                    </a:solidFill>
                  </a:rPr>
                  <a:t>where </a:t>
                </a:r>
                <a14:m>
                  <m:oMath xmlns:m="http://schemas.openxmlformats.org/officeDocument/2006/math">
                    <m:r>
                      <a:rPr lang="en-US" sz="1800" i="1" dirty="0" smtClean="0">
                        <a:solidFill>
                          <a:schemeClr val="accent1"/>
                        </a:solidFill>
                        <a:latin typeface="Cambria Math" panose="02040503050406030204" pitchFamily="18" charset="0"/>
                      </a:rPr>
                      <m:t>𝑟</m:t>
                    </m:r>
                    <m:r>
                      <a:rPr lang="en" sz="1800" i="1" baseline="-25000" dirty="0">
                        <a:solidFill>
                          <a:schemeClr val="accent1"/>
                        </a:solidFill>
                        <a:latin typeface="Cambria Math" panose="02040503050406030204" pitchFamily="18" charset="0"/>
                      </a:rPr>
                      <m:t>𝑧</m:t>
                    </m:r>
                    <m:r>
                      <a:rPr lang="en-US" sz="1800" i="1" dirty="0">
                        <a:solidFill>
                          <a:schemeClr val="accent1"/>
                        </a:solidFill>
                        <a:latin typeface="Cambria Math" panose="02040503050406030204" pitchFamily="18" charset="0"/>
                      </a:rPr>
                      <m:t> = </m:t>
                    </m:r>
                    <m:r>
                      <a:rPr lang="en-US" sz="1800" i="1" dirty="0" err="1">
                        <a:solidFill>
                          <a:schemeClr val="accent1"/>
                        </a:solidFill>
                        <a:latin typeface="Cambria Math" panose="02040503050406030204" pitchFamily="18" charset="0"/>
                      </a:rPr>
                      <m:t>𝐹𝐻𝐸</m:t>
                    </m:r>
                    <m:r>
                      <a:rPr lang="en-US" sz="1800" i="1" dirty="0" err="1">
                        <a:solidFill>
                          <a:schemeClr val="accent1"/>
                        </a:solidFill>
                        <a:latin typeface="Cambria Math" panose="02040503050406030204" pitchFamily="18" charset="0"/>
                      </a:rPr>
                      <m:t>.</m:t>
                    </m:r>
                    <m:r>
                      <a:rPr lang="en-US" sz="1800" i="1" dirty="0" err="1">
                        <a:solidFill>
                          <a:schemeClr val="accent1"/>
                        </a:solidFill>
                        <a:latin typeface="Cambria Math" panose="02040503050406030204" pitchFamily="18" charset="0"/>
                      </a:rPr>
                      <m:t>𝑅𝐸𝑣𝑎𝑙</m:t>
                    </m:r>
                    <m:r>
                      <a:rPr lang="en-US" sz="1800" i="1" dirty="0">
                        <a:solidFill>
                          <a:schemeClr val="accent1"/>
                        </a:solidFill>
                        <a:latin typeface="Cambria Math" panose="02040503050406030204" pitchFamily="18" charset="0"/>
                      </a:rPr>
                      <m:t>(</m:t>
                    </m:r>
                    <m:sSub>
                      <m:sSubPr>
                        <m:ctrlPr>
                          <a:rPr lang="en-US" sz="1800" i="1" dirty="0" smtClean="0">
                            <a:solidFill>
                              <a:schemeClr val="accent1"/>
                            </a:solidFill>
                            <a:latin typeface="Cambria Math" panose="02040503050406030204" pitchFamily="18" charset="0"/>
                          </a:rPr>
                        </m:ctrlPr>
                      </m:sSubPr>
                      <m:e>
                        <m:r>
                          <a:rPr lang="en-US" sz="1800" b="0" i="1" dirty="0" smtClean="0">
                            <a:solidFill>
                              <a:schemeClr val="accent1"/>
                            </a:solidFill>
                            <a:latin typeface="Cambria Math" panose="02040503050406030204" pitchFamily="18" charset="0"/>
                          </a:rPr>
                          <m:t>𝑟</m:t>
                        </m:r>
                      </m:e>
                      <m:sub>
                        <m:r>
                          <a:rPr lang="en-US" sz="1800" b="0" i="1" dirty="0" smtClean="0">
                            <a:solidFill>
                              <a:schemeClr val="accent1"/>
                            </a:solidFill>
                            <a:latin typeface="Cambria Math" panose="02040503050406030204" pitchFamily="18" charset="0"/>
                          </a:rPr>
                          <m:t>𝑘𝑠𝑘</m:t>
                        </m:r>
                      </m:sub>
                    </m:sSub>
                    <m:r>
                      <a:rPr lang="en-US" sz="1800" i="1" dirty="0">
                        <a:solidFill>
                          <a:schemeClr val="accent1"/>
                        </a:solidFill>
                        <a:latin typeface="Cambria Math" panose="02040503050406030204" pitchFamily="18" charset="0"/>
                      </a:rPr>
                      <m:t>, </m:t>
                    </m:r>
                    <m:r>
                      <a:rPr lang="en-US" sz="1800" i="1" dirty="0" err="1">
                        <a:solidFill>
                          <a:schemeClr val="accent1"/>
                        </a:solidFill>
                        <a:latin typeface="Cambria Math" panose="02040503050406030204" pitchFamily="18" charset="0"/>
                      </a:rPr>
                      <m:t>𝑐𝑡</m:t>
                    </m:r>
                    <m:r>
                      <a:rPr lang="en-US" sz="1800" i="1" baseline="-25000" dirty="0" err="1">
                        <a:solidFill>
                          <a:schemeClr val="accent1"/>
                        </a:solidFill>
                        <a:latin typeface="Cambria Math" panose="02040503050406030204" pitchFamily="18" charset="0"/>
                      </a:rPr>
                      <m:t>𝑓</m:t>
                    </m:r>
                    <m:r>
                      <a:rPr lang="en-US" sz="1800" i="1" dirty="0">
                        <a:solidFill>
                          <a:schemeClr val="accent1"/>
                        </a:solidFill>
                        <a:latin typeface="Cambria Math" panose="02040503050406030204" pitchFamily="18" charset="0"/>
                      </a:rPr>
                      <m:t>) = </m:t>
                    </m:r>
                    <m:d>
                      <m:dPr>
                        <m:begChr m:val="⟨"/>
                        <m:endChr m:val="⟩"/>
                        <m:ctrlPr>
                          <a:rPr lang="en-US" sz="1800" i="1" dirty="0" smtClean="0">
                            <a:solidFill>
                              <a:schemeClr val="accent1"/>
                            </a:solidFill>
                            <a:latin typeface="Cambria Math" panose="02040503050406030204" pitchFamily="18" charset="0"/>
                          </a:rPr>
                        </m:ctrlPr>
                      </m:dPr>
                      <m:e>
                        <m:r>
                          <a:rPr lang="en-US" sz="1800" i="1" dirty="0">
                            <a:solidFill>
                              <a:schemeClr val="accent1"/>
                            </a:solidFill>
                            <a:latin typeface="Cambria Math" panose="02040503050406030204" pitchFamily="18" charset="0"/>
                          </a:rPr>
                          <m:t>𝑟</m:t>
                        </m:r>
                        <m:r>
                          <a:rPr lang="en" sz="1800" i="1" baseline="-25000" dirty="0" err="1">
                            <a:solidFill>
                              <a:schemeClr val="accent1"/>
                            </a:solidFill>
                            <a:latin typeface="Cambria Math" panose="02040503050406030204" pitchFamily="18" charset="0"/>
                          </a:rPr>
                          <m:t>𝑘𝑠𝑘</m:t>
                        </m:r>
                        <m:r>
                          <a:rPr lang="en-US" sz="1800" i="1" dirty="0">
                            <a:solidFill>
                              <a:schemeClr val="accent1"/>
                            </a:solidFill>
                            <a:latin typeface="Cambria Math" panose="02040503050406030204" pitchFamily="18" charset="0"/>
                          </a:rPr>
                          <m:t>, </m:t>
                        </m:r>
                        <m:r>
                          <a:rPr lang="en-US" sz="1800" i="1" dirty="0" err="1">
                            <a:solidFill>
                              <a:schemeClr val="accent1"/>
                            </a:solidFill>
                            <a:latin typeface="Cambria Math" panose="02040503050406030204" pitchFamily="18" charset="0"/>
                          </a:rPr>
                          <m:t>𝑐𝑡</m:t>
                        </m:r>
                        <m:r>
                          <a:rPr lang="en-US" sz="1800" i="1" baseline="-25000" dirty="0" err="1">
                            <a:solidFill>
                              <a:schemeClr val="accent1"/>
                            </a:solidFill>
                            <a:latin typeface="Cambria Math" panose="02040503050406030204" pitchFamily="18" charset="0"/>
                          </a:rPr>
                          <m:t>𝑓</m:t>
                        </m:r>
                      </m:e>
                    </m:d>
                    <m:r>
                      <a:rPr lang="en-US" sz="1800" i="1" dirty="0">
                        <a:solidFill>
                          <a:schemeClr val="accent1"/>
                        </a:solidFill>
                        <a:latin typeface="Cambria Math" panose="02040503050406030204" pitchFamily="18" charset="0"/>
                      </a:rPr>
                      <m:t> </m:t>
                    </m:r>
                  </m:oMath>
                </a14:m>
                <a:r>
                  <a:rPr lang="en-US" sz="1800" dirty="0">
                    <a:solidFill>
                      <a:schemeClr val="tx1"/>
                    </a:solidFill>
                  </a:rPr>
                  <a:t>s</a:t>
                </a:r>
                <a:r>
                  <a:rPr lang="en-US" sz="1800" dirty="0" err="1">
                    <a:solidFill>
                      <a:schemeClr val="tx1"/>
                    </a:solidFill>
                  </a:rPr>
                  <a:t>.t.</a:t>
                </a:r>
                <a:r>
                  <a:rPr lang="en-US" sz="1800" dirty="0">
                    <a:solidFill>
                      <a:schemeClr val="tx1"/>
                    </a:solidFill>
                  </a:rPr>
                  <a:t> </a:t>
                </a:r>
              </a:p>
              <a:p>
                <a:pPr algn="ctr"/>
                <a:r>
                  <a:rPr lang="en-US" sz="1800" dirty="0">
                    <a:solidFill>
                      <a:schemeClr val="tx1"/>
                    </a:solidFill>
                  </a:rPr>
                  <a:t>		</a:t>
                </a:r>
                <a14:m>
                  <m:oMath xmlns:m="http://schemas.openxmlformats.org/officeDocument/2006/math">
                    <m:r>
                      <a:rPr lang="en-US" sz="1800" i="1" dirty="0" smtClean="0">
                        <a:solidFill>
                          <a:schemeClr val="tx1"/>
                        </a:solidFill>
                        <a:latin typeface="Cambria Math" panose="02040503050406030204" pitchFamily="18" charset="0"/>
                      </a:rPr>
                      <m:t>𝐹𝐻𝐸</m:t>
                    </m:r>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rPr>
                      <m:t>𝐾𝑒𝑦𝑆𝑤𝑖𝑡𝑐h</m:t>
                    </m:r>
                    <m:r>
                      <a:rPr lang="en-US" sz="1800" i="1" dirty="0">
                        <a:solidFill>
                          <a:schemeClr val="tx1"/>
                        </a:solidFill>
                        <a:latin typeface="Cambria Math" panose="02040503050406030204" pitchFamily="18" charset="0"/>
                      </a:rPr>
                      <m:t>(</m:t>
                    </m:r>
                    <m:r>
                      <a:rPr lang="en-US" sz="1800" i="1" dirty="0" err="1">
                        <a:solidFill>
                          <a:schemeClr val="tx1"/>
                        </a:solidFill>
                        <a:latin typeface="Cambria Math" panose="02040503050406030204" pitchFamily="18" charset="0"/>
                      </a:rPr>
                      <m:t>𝑘𝑠𝑘</m:t>
                    </m:r>
                    <m:r>
                      <a:rPr lang="en-US" sz="1800" i="1" dirty="0">
                        <a:solidFill>
                          <a:schemeClr val="tx1"/>
                        </a:solidFill>
                        <a:latin typeface="Cambria Math" panose="02040503050406030204" pitchFamily="18" charset="0"/>
                      </a:rPr>
                      <m:t>, </m:t>
                    </m:r>
                    <m:r>
                      <a:rPr lang="en-US" sz="1800" i="1" dirty="0" err="1">
                        <a:solidFill>
                          <a:schemeClr val="tx1"/>
                        </a:solidFill>
                        <a:latin typeface="Cambria Math" panose="02040503050406030204" pitchFamily="18" charset="0"/>
                      </a:rPr>
                      <m:t>𝑐𝑡</m:t>
                    </m:r>
                    <m:r>
                      <a:rPr lang="en-US" sz="1800" i="1" baseline="-25000" dirty="0" err="1">
                        <a:solidFill>
                          <a:schemeClr val="tx1"/>
                        </a:solidFill>
                        <a:latin typeface="Cambria Math" panose="02040503050406030204" pitchFamily="18" charset="0"/>
                      </a:rPr>
                      <m:t>𝑓</m:t>
                    </m:r>
                    <m:r>
                      <a:rPr lang="en-US" sz="1800" i="1" dirty="0">
                        <a:solidFill>
                          <a:schemeClr val="tx1"/>
                        </a:solidFill>
                        <a:latin typeface="Cambria Math" panose="02040503050406030204" pitchFamily="18" charset="0"/>
                      </a:rPr>
                      <m:t>) = </m:t>
                    </m:r>
                    <m:r>
                      <a:rPr lang="en-US" sz="1800" i="1" dirty="0" err="1">
                        <a:solidFill>
                          <a:schemeClr val="tx1"/>
                        </a:solidFill>
                        <a:latin typeface="Cambria Math" panose="02040503050406030204" pitchFamily="18" charset="0"/>
                      </a:rPr>
                      <m:t>𝐹𝐻𝐸</m:t>
                    </m:r>
                    <m:r>
                      <a:rPr lang="en-US" sz="1800" i="1" dirty="0" err="1">
                        <a:solidFill>
                          <a:schemeClr val="tx1"/>
                        </a:solidFill>
                        <a:latin typeface="Cambria Math" panose="02040503050406030204" pitchFamily="18" charset="0"/>
                      </a:rPr>
                      <m:t>.</m:t>
                    </m:r>
                    <m:r>
                      <a:rPr lang="en-US" sz="1800" i="1" dirty="0" err="1">
                        <a:solidFill>
                          <a:schemeClr val="tx1"/>
                        </a:solidFill>
                        <a:latin typeface="Cambria Math" panose="02040503050406030204" pitchFamily="18" charset="0"/>
                      </a:rPr>
                      <m:t>𝐸𝑛𝑐𝑟𝑦𝑝𝑡</m:t>
                    </m:r>
                    <m:r>
                      <a:rPr lang="en-US" sz="1800" i="1" dirty="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𝑒</m:t>
                    </m:r>
                    <m:r>
                      <a:rPr lang="en-US" sz="1800" i="1" dirty="0" err="1">
                        <a:solidFill>
                          <a:schemeClr val="tx1"/>
                        </a:solidFill>
                        <a:latin typeface="Cambria Math" panose="02040503050406030204" pitchFamily="18" charset="0"/>
                      </a:rPr>
                      <m:t>𝑘</m:t>
                    </m:r>
                    <m:r>
                      <a:rPr lang="en-US" sz="1800" i="1" dirty="0">
                        <a:solidFill>
                          <a:schemeClr val="tx1"/>
                        </a:solidFill>
                        <a:latin typeface="Cambria Math" panose="02040503050406030204" pitchFamily="18" charset="0"/>
                      </a:rPr>
                      <m:t>, </m:t>
                    </m:r>
                    <m:r>
                      <a:rPr lang="en-US" sz="1800" i="1" dirty="0" smtClean="0">
                        <a:solidFill>
                          <a:srgbClr val="92D050"/>
                        </a:solidFill>
                        <a:latin typeface="Cambria Math" panose="02040503050406030204" pitchFamily="18" charset="0"/>
                      </a:rPr>
                      <m:t>𝑧</m:t>
                    </m:r>
                    <m:r>
                      <a:rPr lang="en-US" sz="1800" i="1" dirty="0">
                        <a:solidFill>
                          <a:schemeClr val="tx1"/>
                        </a:solidFill>
                        <a:latin typeface="Cambria Math" panose="02040503050406030204" pitchFamily="18" charset="0"/>
                      </a:rPr>
                      <m:t>;</m:t>
                    </m:r>
                    <m:sSub>
                      <m:sSubPr>
                        <m:ctrlPr>
                          <a:rPr lang="en-US" sz="1800" i="1" dirty="0" smtClean="0">
                            <a:solidFill>
                              <a:schemeClr val="accent1"/>
                            </a:solidFill>
                            <a:latin typeface="Cambria Math" panose="02040503050406030204" pitchFamily="18" charset="0"/>
                          </a:rPr>
                        </m:ctrlPr>
                      </m:sSubPr>
                      <m:e>
                        <m:r>
                          <a:rPr lang="en-US" sz="1800" i="1" dirty="0">
                            <a:solidFill>
                              <a:schemeClr val="accent1"/>
                            </a:solidFill>
                            <a:latin typeface="Cambria Math" panose="02040503050406030204" pitchFamily="18" charset="0"/>
                          </a:rPr>
                          <m:t>𝑟</m:t>
                        </m:r>
                      </m:e>
                      <m:sub>
                        <m:r>
                          <a:rPr lang="en-US" sz="1800" i="1" dirty="0">
                            <a:solidFill>
                              <a:schemeClr val="accent1"/>
                            </a:solidFill>
                            <a:latin typeface="Cambria Math" panose="02040503050406030204" pitchFamily="18" charset="0"/>
                          </a:rPr>
                          <m:t>𝑧</m:t>
                        </m:r>
                      </m:sub>
                    </m:sSub>
                    <m:r>
                      <a:rPr lang="en-US" sz="1800" i="1" dirty="0">
                        <a:solidFill>
                          <a:schemeClr val="tx1"/>
                        </a:solidFill>
                        <a:latin typeface="Cambria Math" panose="02040503050406030204" pitchFamily="18" charset="0"/>
                      </a:rPr>
                      <m:t>)</m:t>
                    </m:r>
                  </m:oMath>
                </a14:m>
                <a:endParaRPr lang="en-US" sz="1800" i="1" dirty="0">
                  <a:solidFill>
                    <a:schemeClr val="tx1"/>
                  </a:solidFill>
                </a:endParaRPr>
              </a:p>
            </p:txBody>
          </p:sp>
        </mc:Choice>
        <mc:Fallback xmlns="">
          <p:sp>
            <p:nvSpPr>
              <p:cNvPr id="16" name="TextBox 15">
                <a:extLst>
                  <a:ext uri="{FF2B5EF4-FFF2-40B4-BE49-F238E27FC236}">
                    <a16:creationId xmlns:a16="http://schemas.microsoft.com/office/drawing/2014/main" id="{9908B858-614B-0107-F4F0-C999CC73C06B}"/>
                  </a:ext>
                </a:extLst>
              </p:cNvPr>
              <p:cNvSpPr txBox="1">
                <a:spLocks noRot="1" noChangeAspect="1" noMove="1" noResize="1" noEditPoints="1" noAdjustHandles="1" noChangeArrowheads="1" noChangeShapeType="1" noTextEdit="1"/>
              </p:cNvSpPr>
              <p:nvPr/>
            </p:nvSpPr>
            <p:spPr>
              <a:xfrm>
                <a:off x="174129" y="4334004"/>
                <a:ext cx="8468713" cy="646331"/>
              </a:xfrm>
              <a:prstGeom prst="rect">
                <a:avLst/>
              </a:prstGeom>
              <a:blipFill>
                <a:blip r:embed="rId8"/>
                <a:stretch>
                  <a:fillRect l="-599" t="-3846"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3A22A2D-6482-47B0-50D7-7E78B2F70E19}"/>
                  </a:ext>
                </a:extLst>
              </p:cNvPr>
              <p:cNvSpPr txBox="1"/>
              <p:nvPr/>
            </p:nvSpPr>
            <p:spPr>
              <a:xfrm>
                <a:off x="246186" y="3731224"/>
                <a:ext cx="7890818" cy="646331"/>
              </a:xfrm>
              <a:prstGeom prst="rect">
                <a:avLst/>
              </a:prstGeom>
              <a:solidFill>
                <a:schemeClr val="accent1"/>
              </a:solidFill>
            </p:spPr>
            <p:txBody>
              <a:bodyPr wrap="square">
                <a:spAutoFit/>
              </a:bodyPr>
              <a:lstStyle/>
              <a:p>
                <a:pPr algn="ctr"/>
                <a:r>
                  <a:rPr lang="en-US" sz="1800" b="1" dirty="0">
                    <a:solidFill>
                      <a:schemeClr val="bg1"/>
                    </a:solidFill>
                  </a:rPr>
                  <a:t>Optimized and efficient witness computation: </a:t>
                </a:r>
              </a:p>
              <a:p>
                <a:pPr algn="ctr"/>
                <a:r>
                  <a:rPr lang="en-US" sz="1800" b="1" dirty="0">
                    <a:solidFill>
                      <a:schemeClr val="bg1"/>
                    </a:solidFill>
                  </a:rPr>
                  <a:t>Depends only on </a:t>
                </a:r>
                <a:r>
                  <a:rPr lang="en-US" sz="1800" b="1" u="sng" dirty="0">
                    <a:solidFill>
                      <a:schemeClr val="bg1"/>
                    </a:solidFill>
                  </a:rPr>
                  <a:t>output length</a:t>
                </a:r>
                <a:r>
                  <a:rPr lang="en-US" sz="1800" b="1" dirty="0">
                    <a:solidFill>
                      <a:schemeClr val="bg1"/>
                    </a:solidFill>
                  </a:rPr>
                  <a:t> of </a:t>
                </a:r>
                <a14:m>
                  <m:oMath xmlns:m="http://schemas.openxmlformats.org/officeDocument/2006/math">
                    <m:r>
                      <a:rPr lang="en-US" sz="1800" b="1" i="1" dirty="0" smtClean="0">
                        <a:solidFill>
                          <a:schemeClr val="bg1"/>
                        </a:solidFill>
                        <a:latin typeface="Cambria Math" panose="02040503050406030204" pitchFamily="18" charset="0"/>
                      </a:rPr>
                      <m:t>𝒇</m:t>
                    </m:r>
                  </m:oMath>
                </a14:m>
                <a:r>
                  <a:rPr lang="en-US" sz="1800" b="1" dirty="0">
                    <a:solidFill>
                      <a:schemeClr val="bg1"/>
                    </a:solidFill>
                  </a:rPr>
                  <a:t> !</a:t>
                </a:r>
              </a:p>
            </p:txBody>
          </p:sp>
        </mc:Choice>
        <mc:Fallback xmlns="">
          <p:sp>
            <p:nvSpPr>
              <p:cNvPr id="17" name="TextBox 16">
                <a:extLst>
                  <a:ext uri="{FF2B5EF4-FFF2-40B4-BE49-F238E27FC236}">
                    <a16:creationId xmlns:a16="http://schemas.microsoft.com/office/drawing/2014/main" id="{C3A22A2D-6482-47B0-50D7-7E78B2F70E19}"/>
                  </a:ext>
                </a:extLst>
              </p:cNvPr>
              <p:cNvSpPr txBox="1">
                <a:spLocks noRot="1" noChangeAspect="1" noMove="1" noResize="1" noEditPoints="1" noAdjustHandles="1" noChangeArrowheads="1" noChangeShapeType="1" noTextEdit="1"/>
              </p:cNvSpPr>
              <p:nvPr/>
            </p:nvSpPr>
            <p:spPr>
              <a:xfrm>
                <a:off x="246186" y="3731224"/>
                <a:ext cx="7890818" cy="646331"/>
              </a:xfrm>
              <a:prstGeom prst="rect">
                <a:avLst/>
              </a:prstGeom>
              <a:blipFill>
                <a:blip r:embed="rId9"/>
                <a:stretch>
                  <a:fillRect t="-3846" b="-13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DEFF4A4-7D1A-0BAF-DB67-3F85DA2C715E}"/>
                  </a:ext>
                </a:extLst>
              </p:cNvPr>
              <p:cNvSpPr txBox="1"/>
              <p:nvPr/>
            </p:nvSpPr>
            <p:spPr>
              <a:xfrm>
                <a:off x="6869747" y="2894780"/>
                <a:ext cx="2353834" cy="773160"/>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r>
                            <a:rPr lang="en-US" sz="1400" b="0" i="1" smtClean="0">
                              <a:solidFill>
                                <a:schemeClr val="dk1"/>
                              </a:solidFill>
                              <a:latin typeface="Cambria Math" panose="02040503050406030204" pitchFamily="18" charset="0"/>
                            </a:rPr>
                            <m:t>′</m:t>
                          </m:r>
                        </m:e>
                        <m:sub>
                          <m:r>
                            <a:rPr lang="en-US" sz="1400" b="0" i="1" smtClean="0">
                              <a:solidFill>
                                <a:schemeClr val="dk1"/>
                              </a:solidFill>
                              <a:latin typeface="Cambria Math" panose="02040503050406030204" pitchFamily="18" charset="0"/>
                            </a:rPr>
                            <m:t>𝑓</m:t>
                          </m:r>
                        </m:sub>
                      </m:sSub>
                      <m:r>
                        <a:rPr lang="en-US" sz="140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𝐸𝐺</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𝐸𝑛𝑐𝑟𝑦𝑝𝑡</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dk1"/>
                          </a:solidFill>
                          <a:latin typeface="Cambria Math" panose="02040503050406030204" pitchFamily="18" charset="0"/>
                          <a:ea typeface="Cambria Math" panose="02040503050406030204" pitchFamily="18" charset="0"/>
                        </a:rPr>
                        <m:t>𝐾</m:t>
                      </m:r>
                      <m:r>
                        <a:rPr lang="en-US" sz="1400" b="0" i="1" smtClean="0">
                          <a:solidFill>
                            <a:schemeClr val="dk1"/>
                          </a:solidFill>
                          <a:latin typeface="Cambria Math" panose="02040503050406030204" pitchFamily="18" charset="0"/>
                          <a:ea typeface="Cambria Math" panose="02040503050406030204" pitchFamily="18" charset="0"/>
                        </a:rPr>
                        <m:t>, </m:t>
                      </m:r>
                      <m:r>
                        <a:rPr lang="en-US" sz="1400" b="0" i="1" smtClean="0">
                          <a:solidFill>
                            <a:srgbClr val="92D050"/>
                          </a:solidFill>
                          <a:latin typeface="Cambria Math" panose="02040503050406030204" pitchFamily="18" charset="0"/>
                          <a:ea typeface="Cambria Math" panose="02040503050406030204" pitchFamily="18" charset="0"/>
                        </a:rPr>
                        <m:t>𝑧</m:t>
                      </m:r>
                      <m:r>
                        <a:rPr lang="en-US" sz="1400" b="0" i="1" smtClean="0">
                          <a:solidFill>
                            <a:schemeClr val="dk1"/>
                          </a:solidFill>
                          <a:latin typeface="Cambria Math" panose="02040503050406030204" pitchFamily="18" charset="0"/>
                          <a:ea typeface="Cambria Math" panose="02040503050406030204" pitchFamily="18" charset="0"/>
                        </a:rPr>
                        <m:t>;</m:t>
                      </m:r>
                      <m:r>
                        <a:rPr lang="en-US" sz="1400" b="0" i="1" smtClean="0">
                          <a:solidFill>
                            <a:schemeClr val="accent4"/>
                          </a:solidFill>
                          <a:latin typeface="Cambria Math" panose="02040503050406030204" pitchFamily="18" charset="0"/>
                          <a:ea typeface="Cambria Math" panose="02040503050406030204" pitchFamily="18" charset="0"/>
                        </a:rPr>
                        <m:t>𝑟</m:t>
                      </m:r>
                      <m:r>
                        <a:rPr lang="en-US" sz="1400" b="0" i="1" smtClean="0">
                          <a:solidFill>
                            <a:schemeClr val="accent4"/>
                          </a:solidFill>
                          <a:latin typeface="Cambria Math" panose="02040503050406030204" pitchFamily="18" charset="0"/>
                          <a:ea typeface="Cambria Math" panose="02040503050406030204" pitchFamily="18" charset="0"/>
                        </a:rPr>
                        <m:t>′)</m:t>
                      </m:r>
                    </m:oMath>
                  </m:oMathPara>
                </a14:m>
                <a:endParaRPr lang="en-US" sz="1400" dirty="0">
                  <a:solidFill>
                    <a:schemeClr val="dk1"/>
                  </a:solidFill>
                </a:endParaRPr>
              </a:p>
              <a:p>
                <a:pPr lvl="0">
                  <a:buClr>
                    <a:schemeClr val="dk1"/>
                  </a:buClr>
                  <a:buSzPts val="1100"/>
                </a:pPr>
                <a14:m>
                  <m:oMath xmlns:m="http://schemas.openxmlformats.org/officeDocument/2006/math">
                    <m:sSub>
                      <m:sSubPr>
                        <m:ctrlPr>
                          <a:rPr lang="en-US" sz="1400" i="1" smtClean="0">
                            <a:solidFill>
                              <a:schemeClr val="dk1"/>
                            </a:solidFill>
                            <a:latin typeface="Cambria Math" panose="02040503050406030204" pitchFamily="18" charset="0"/>
                          </a:rPr>
                        </m:ctrlPr>
                      </m:sSubPr>
                      <m:e>
                        <m:r>
                          <a:rPr lang="en-US" sz="1400" i="1" smtClean="0">
                            <a:solidFill>
                              <a:schemeClr val="dk1"/>
                            </a:solidFill>
                            <a:latin typeface="Cambria Math" panose="02040503050406030204" pitchFamily="18" charset="0"/>
                            <a:ea typeface="Cambria Math" panose="02040503050406030204" pitchFamily="18" charset="0"/>
                          </a:rPr>
                          <m:t>𝜋</m:t>
                        </m:r>
                      </m:e>
                      <m:sub>
                        <m:r>
                          <a:rPr lang="en-US" sz="1400" b="0" i="1" smtClean="0">
                            <a:solidFill>
                              <a:schemeClr val="dk1"/>
                            </a:solidFill>
                            <a:latin typeface="Cambria Math" panose="02040503050406030204" pitchFamily="18" charset="0"/>
                          </a:rPr>
                          <m:t>𝑒𝑞</m:t>
                        </m:r>
                      </m:sub>
                    </m:sSub>
                    <m:r>
                      <a:rPr lang="en-US" sz="1400" b="0" i="1" smtClean="0">
                        <a:solidFill>
                          <a:schemeClr val="dk1"/>
                        </a:solidFill>
                        <a:latin typeface="Cambria Math" panose="02040503050406030204" pitchFamily="18" charset="0"/>
                      </a:rPr>
                      <m:t>:</m:t>
                    </m:r>
                  </m:oMath>
                </a14:m>
                <a:r>
                  <a:rPr lang="en-US" sz="1400" dirty="0">
                    <a:solidFill>
                      <a:schemeClr val="dk1"/>
                    </a:solidFill>
                  </a:rPr>
                  <a:t> proof that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e>
                      <m:sub>
                        <m:r>
                          <a:rPr lang="en-US" i="1">
                            <a:solidFill>
                              <a:schemeClr val="dk1"/>
                            </a:solidFill>
                            <a:latin typeface="Cambria Math" panose="02040503050406030204" pitchFamily="18" charset="0"/>
                          </a:rPr>
                          <m:t>𝑓</m:t>
                        </m:r>
                      </m:sub>
                    </m:sSub>
                  </m:oMath>
                </a14:m>
                <a:r>
                  <a:rPr lang="en-US" sz="1400" dirty="0">
                    <a:solidFill>
                      <a:schemeClr val="dk1"/>
                    </a:solidFill>
                  </a:rPr>
                  <a:t> and </a:t>
                </a:r>
                <a14:m>
                  <m:oMath xmlns:m="http://schemas.openxmlformats.org/officeDocument/2006/math">
                    <m:sSub>
                      <m:sSubPr>
                        <m:ctrlPr>
                          <a:rPr lang="en-US" i="1">
                            <a:solidFill>
                              <a:schemeClr val="dk1"/>
                            </a:solidFill>
                            <a:latin typeface="Cambria Math" panose="02040503050406030204" pitchFamily="18" charset="0"/>
                          </a:rPr>
                        </m:ctrlPr>
                      </m:sSubPr>
                      <m:e>
                        <m:r>
                          <a:rPr lang="en-US" i="1">
                            <a:solidFill>
                              <a:schemeClr val="dk1"/>
                            </a:solidFill>
                            <a:latin typeface="Cambria Math" panose="02040503050406030204" pitchFamily="18" charset="0"/>
                          </a:rPr>
                          <m:t>𝑐𝑡</m:t>
                        </m:r>
                        <m:r>
                          <a:rPr lang="en-US" i="1">
                            <a:solidFill>
                              <a:schemeClr val="dk1"/>
                            </a:solidFill>
                            <a:latin typeface="Cambria Math" panose="02040503050406030204" pitchFamily="18" charset="0"/>
                          </a:rPr>
                          <m:t>′</m:t>
                        </m:r>
                      </m:e>
                      <m:sub>
                        <m:r>
                          <a:rPr lang="en-US" i="1">
                            <a:solidFill>
                              <a:schemeClr val="dk1"/>
                            </a:solidFill>
                            <a:latin typeface="Cambria Math" panose="02040503050406030204" pitchFamily="18" charset="0"/>
                          </a:rPr>
                          <m:t>𝑓</m:t>
                        </m:r>
                      </m:sub>
                    </m:sSub>
                  </m:oMath>
                </a14:m>
                <a:r>
                  <a:rPr lang="en-US" sz="1400" dirty="0">
                    <a:solidFill>
                      <a:schemeClr val="dk1"/>
                    </a:solidFill>
                  </a:rPr>
                  <a:t> </a:t>
                </a:r>
              </a:p>
              <a:p>
                <a:pPr lvl="0">
                  <a:buClr>
                    <a:schemeClr val="dk1"/>
                  </a:buClr>
                  <a:buSzPts val="1100"/>
                </a:pPr>
                <a:r>
                  <a:rPr lang="en-US" dirty="0">
                    <a:solidFill>
                      <a:schemeClr val="dk1"/>
                    </a:solidFill>
                  </a:rPr>
                  <a:t>       encrypt same value</a:t>
                </a:r>
                <a:endParaRPr lang="en-US" sz="1400" dirty="0">
                  <a:solidFill>
                    <a:schemeClr val="dk1"/>
                  </a:solidFill>
                </a:endParaRPr>
              </a:p>
            </p:txBody>
          </p:sp>
        </mc:Choice>
        <mc:Fallback xmlns="">
          <p:sp>
            <p:nvSpPr>
              <p:cNvPr id="18" name="TextBox 17">
                <a:extLst>
                  <a:ext uri="{FF2B5EF4-FFF2-40B4-BE49-F238E27FC236}">
                    <a16:creationId xmlns:a16="http://schemas.microsoft.com/office/drawing/2014/main" id="{8DEFF4A4-7D1A-0BAF-DB67-3F85DA2C715E}"/>
                  </a:ext>
                </a:extLst>
              </p:cNvPr>
              <p:cNvSpPr txBox="1">
                <a:spLocks noRot="1" noChangeAspect="1" noMove="1" noResize="1" noEditPoints="1" noAdjustHandles="1" noChangeArrowheads="1" noChangeShapeType="1" noTextEdit="1"/>
              </p:cNvSpPr>
              <p:nvPr/>
            </p:nvSpPr>
            <p:spPr>
              <a:xfrm>
                <a:off x="6869747" y="2894780"/>
                <a:ext cx="2353834" cy="773160"/>
              </a:xfrm>
              <a:prstGeom prst="rect">
                <a:avLst/>
              </a:prstGeom>
              <a:blipFill>
                <a:blip r:embed="rId10"/>
                <a:stretch>
                  <a:fillRect b="-81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42989DB-0909-B479-EED7-60B9ACBBC2DF}"/>
                  </a:ext>
                </a:extLst>
              </p:cNvPr>
              <p:cNvSpPr txBox="1"/>
              <p:nvPr/>
            </p:nvSpPr>
            <p:spPr>
              <a:xfrm>
                <a:off x="6827982" y="2151593"/>
                <a:ext cx="2437365" cy="340414"/>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smtClean="0">
                          <a:solidFill>
                            <a:srgbClr val="92D050"/>
                          </a:solidFill>
                          <a:latin typeface="Cambria Math" panose="02040503050406030204" pitchFamily="18" charset="0"/>
                        </a:rPr>
                        <m:t>𝑧</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𝐹𝐻𝐸</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𝐷𝑒𝑐𝑟𝑦𝑝𝑡</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𝑑𝑘</m:t>
                          </m:r>
                          <m:r>
                            <a:rPr lang="en-US" sz="1400" b="0" i="1" smtClean="0">
                              <a:solidFill>
                                <a:schemeClr val="dk1"/>
                              </a:solidFill>
                              <a:latin typeface="Cambria Math" panose="02040503050406030204" pitchFamily="18" charset="0"/>
                            </a:rPr>
                            <m:t>, </m:t>
                          </m:r>
                          <m:sSub>
                            <m:sSubPr>
                              <m:ctrlPr>
                                <a:rPr lang="en-US" sz="1400" b="0" i="1" smtClean="0">
                                  <a:solidFill>
                                    <a:schemeClr val="dk1"/>
                                  </a:solidFill>
                                  <a:latin typeface="Cambria Math" panose="02040503050406030204" pitchFamily="18" charset="0"/>
                                </a:rPr>
                              </m:ctrlPr>
                            </m:sSubPr>
                            <m:e>
                              <m:r>
                                <a:rPr lang="en-US" sz="1400" b="0" i="1" smtClean="0">
                                  <a:solidFill>
                                    <a:schemeClr val="dk1"/>
                                  </a:solidFill>
                                  <a:latin typeface="Cambria Math" panose="02040503050406030204" pitchFamily="18" charset="0"/>
                                </a:rPr>
                                <m:t>𝑐𝑡</m:t>
                              </m:r>
                            </m:e>
                            <m:sub>
                              <m:r>
                                <a:rPr lang="en-US" sz="1400" b="0" i="1" smtClean="0">
                                  <a:solidFill>
                                    <a:schemeClr val="dk1"/>
                                  </a:solidFill>
                                  <a:latin typeface="Cambria Math" panose="02040503050406030204" pitchFamily="18" charset="0"/>
                                </a:rPr>
                                <m:t>𝑓</m:t>
                              </m:r>
                            </m:sub>
                          </m:sSub>
                        </m:e>
                      </m:d>
                    </m:oMath>
                  </m:oMathPara>
                </a14:m>
                <a:endParaRPr lang="en-US" sz="1400" b="0" dirty="0">
                  <a:solidFill>
                    <a:schemeClr val="dk1"/>
                  </a:solidFill>
                </a:endParaRPr>
              </a:p>
            </p:txBody>
          </p:sp>
        </mc:Choice>
        <mc:Fallback xmlns="">
          <p:sp>
            <p:nvSpPr>
              <p:cNvPr id="19" name="TextBox 18">
                <a:extLst>
                  <a:ext uri="{FF2B5EF4-FFF2-40B4-BE49-F238E27FC236}">
                    <a16:creationId xmlns:a16="http://schemas.microsoft.com/office/drawing/2014/main" id="{842989DB-0909-B479-EED7-60B9ACBBC2DF}"/>
                  </a:ext>
                </a:extLst>
              </p:cNvPr>
              <p:cNvSpPr txBox="1">
                <a:spLocks noRot="1" noChangeAspect="1" noMove="1" noResize="1" noEditPoints="1" noAdjustHandles="1" noChangeArrowheads="1" noChangeShapeType="1" noTextEdit="1"/>
              </p:cNvSpPr>
              <p:nvPr/>
            </p:nvSpPr>
            <p:spPr>
              <a:xfrm>
                <a:off x="6827982" y="2151593"/>
                <a:ext cx="2437365" cy="340414"/>
              </a:xfrm>
              <a:prstGeom prst="rect">
                <a:avLst/>
              </a:prstGeom>
              <a:blipFill>
                <a:blip r:embed="rId11"/>
                <a:stretch>
                  <a:fillRect b="-3571"/>
                </a:stretch>
              </a:blipFill>
            </p:spPr>
            <p:txBody>
              <a:bodyPr/>
              <a:lstStyle/>
              <a:p>
                <a:r>
                  <a:rPr lang="en-US">
                    <a:noFill/>
                  </a:rPr>
                  <a:t> </a:t>
                </a:r>
              </a:p>
            </p:txBody>
          </p:sp>
        </mc:Fallback>
      </mc:AlternateContent>
      <p:sp>
        <p:nvSpPr>
          <p:cNvPr id="20" name="Rectangular Callout 19">
            <a:extLst>
              <a:ext uri="{FF2B5EF4-FFF2-40B4-BE49-F238E27FC236}">
                <a16:creationId xmlns:a16="http://schemas.microsoft.com/office/drawing/2014/main" id="{17CCB8B9-D305-B448-E9DA-091371F5BB03}"/>
              </a:ext>
            </a:extLst>
          </p:cNvPr>
          <p:cNvSpPr/>
          <p:nvPr/>
        </p:nvSpPr>
        <p:spPr>
          <a:xfrm>
            <a:off x="54694" y="2096471"/>
            <a:ext cx="6506564" cy="1354429"/>
          </a:xfrm>
          <a:prstGeom prst="wedgeRectCallout">
            <a:avLst>
              <a:gd name="adj1" fmla="val 54564"/>
              <a:gd name="adj2" fmla="val 34357"/>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1DC706F1-F8AE-F5DD-C703-4F74EB2A33CB}"/>
                  </a:ext>
                </a:extLst>
              </p:cNvPr>
              <p:cNvSpPr txBox="1"/>
              <p:nvPr/>
            </p:nvSpPr>
            <p:spPr>
              <a:xfrm>
                <a:off x="78384" y="2797809"/>
                <a:ext cx="6238786" cy="646331"/>
              </a:xfrm>
              <a:prstGeom prst="rect">
                <a:avLst/>
              </a:prstGeom>
              <a:noFill/>
            </p:spPr>
            <p:txBody>
              <a:bodyPr wrap="square" rtlCol="0">
                <a:spAutoFit/>
              </a:bodyPr>
              <a:lstStyle/>
              <a:p>
                <a:r>
                  <a:rPr lang="en-US" sz="1800" dirty="0"/>
                  <a:t>Witness: </a:t>
                </a:r>
                <a14:m>
                  <m:oMath xmlns:m="http://schemas.openxmlformats.org/officeDocument/2006/math">
                    <m:r>
                      <a:rPr lang="en-US" sz="1800" i="1" dirty="0" smtClean="0">
                        <a:solidFill>
                          <a:srgbClr val="92D050"/>
                        </a:solidFill>
                        <a:latin typeface="Cambria Math" panose="02040503050406030204" pitchFamily="18" charset="0"/>
                      </a:rPr>
                      <m:t>𝑧</m:t>
                    </m:r>
                    <m:r>
                      <a:rPr lang="en-US" sz="1800" i="1" dirty="0" smtClean="0">
                        <a:latin typeface="Cambria Math" panose="02040503050406030204" pitchFamily="18" charset="0"/>
                      </a:rPr>
                      <m:t>,</m:t>
                    </m:r>
                    <m:sSub>
                      <m:sSubPr>
                        <m:ctrlPr>
                          <a:rPr lang="en-US" sz="1800" i="1" dirty="0" smtClean="0">
                            <a:solidFill>
                              <a:schemeClr val="accent1"/>
                            </a:solidFill>
                            <a:latin typeface="Cambria Math" panose="02040503050406030204" pitchFamily="18" charset="0"/>
                          </a:rPr>
                        </m:ctrlPr>
                      </m:sSubPr>
                      <m:e>
                        <m:r>
                          <a:rPr lang="en-US" sz="1800" i="1" dirty="0">
                            <a:solidFill>
                              <a:schemeClr val="accent1"/>
                            </a:solidFill>
                            <a:latin typeface="Cambria Math" panose="02040503050406030204" pitchFamily="18" charset="0"/>
                          </a:rPr>
                          <m:t>𝑟</m:t>
                        </m:r>
                      </m:e>
                      <m:sub>
                        <m:r>
                          <a:rPr lang="en-US" sz="1800" i="1" dirty="0">
                            <a:solidFill>
                              <a:schemeClr val="accent1"/>
                            </a:solidFill>
                            <a:latin typeface="Cambria Math" panose="02040503050406030204" pitchFamily="18" charset="0"/>
                          </a:rPr>
                          <m:t>𝑧</m:t>
                        </m:r>
                      </m:sub>
                    </m:sSub>
                    <m:r>
                      <m:rPr>
                        <m:nor/>
                      </m:rPr>
                      <a:rPr lang="en-US" sz="1800" dirty="0">
                        <a:solidFill>
                          <a:schemeClr val="tx1"/>
                        </a:solidFill>
                      </a:rPr>
                      <m:t>,</m:t>
                    </m:r>
                    <m:r>
                      <a:rPr lang="en-US" sz="1800" b="0" i="1" dirty="0" smtClean="0">
                        <a:solidFill>
                          <a:schemeClr val="tx1"/>
                        </a:solidFill>
                        <a:latin typeface="Cambria Math" panose="02040503050406030204" pitchFamily="18" charset="0"/>
                      </a:rPr>
                      <m:t> </m:t>
                    </m:r>
                    <m:r>
                      <a:rPr lang="en-US" sz="1800" i="1" dirty="0" smtClean="0">
                        <a:solidFill>
                          <a:schemeClr val="accent4"/>
                        </a:solidFill>
                        <a:latin typeface="Cambria Math" panose="02040503050406030204" pitchFamily="18" charset="0"/>
                      </a:rPr>
                      <m:t>𝑟</m:t>
                    </m:r>
                    <m:r>
                      <a:rPr lang="en-US" sz="1800" i="1" dirty="0" smtClean="0">
                        <a:solidFill>
                          <a:schemeClr val="accent4"/>
                        </a:solidFill>
                        <a:latin typeface="Cambria Math" panose="02040503050406030204" pitchFamily="18" charset="0"/>
                      </a:rPr>
                      <m:t>’,</m:t>
                    </m:r>
                  </m:oMath>
                </a14:m>
                <a:r>
                  <a:rPr lang="en-US" sz="1800" dirty="0">
                    <a:solidFill>
                      <a:schemeClr val="tx1"/>
                    </a:solidFill>
                  </a:rPr>
                  <a:t> where </a:t>
                </a:r>
                <a14:m>
                  <m:oMath xmlns:m="http://schemas.openxmlformats.org/officeDocument/2006/math">
                    <m:r>
                      <a:rPr lang="en-US" sz="1800" i="1" dirty="0" smtClean="0">
                        <a:solidFill>
                          <a:schemeClr val="accent1"/>
                        </a:solidFill>
                        <a:latin typeface="Cambria Math" panose="02040503050406030204" pitchFamily="18" charset="0"/>
                      </a:rPr>
                      <m:t>𝑟</m:t>
                    </m:r>
                    <m:r>
                      <a:rPr lang="en" sz="1800" i="1" baseline="-25000" dirty="0">
                        <a:solidFill>
                          <a:schemeClr val="accent1"/>
                        </a:solidFill>
                        <a:latin typeface="Cambria Math" panose="02040503050406030204" pitchFamily="18" charset="0"/>
                      </a:rPr>
                      <m:t>𝑧</m:t>
                    </m:r>
                    <m:r>
                      <a:rPr lang="en-US" sz="1800" i="1" dirty="0">
                        <a:solidFill>
                          <a:srgbClr val="C00000"/>
                        </a:solidFill>
                        <a:latin typeface="Cambria Math" panose="02040503050406030204" pitchFamily="18" charset="0"/>
                      </a:rPr>
                      <m:t> = </m:t>
                    </m:r>
                    <m:r>
                      <a:rPr lang="en-US" sz="1800" i="1" dirty="0" err="1">
                        <a:solidFill>
                          <a:srgbClr val="C00000"/>
                        </a:solidFill>
                        <a:latin typeface="Cambria Math" panose="02040503050406030204" pitchFamily="18" charset="0"/>
                      </a:rPr>
                      <m:t>𝐹𝐻𝐸</m:t>
                    </m:r>
                    <m:r>
                      <a:rPr lang="en-US" sz="1800" i="1" dirty="0" err="1">
                        <a:solidFill>
                          <a:srgbClr val="C00000"/>
                        </a:solidFill>
                        <a:latin typeface="Cambria Math" panose="02040503050406030204" pitchFamily="18" charset="0"/>
                      </a:rPr>
                      <m:t>.</m:t>
                    </m:r>
                    <m:r>
                      <a:rPr lang="en-US" sz="1800" i="1" dirty="0" err="1">
                        <a:solidFill>
                          <a:srgbClr val="C00000"/>
                        </a:solidFill>
                        <a:latin typeface="Cambria Math" panose="02040503050406030204" pitchFamily="18" charset="0"/>
                      </a:rPr>
                      <m:t>𝑅𝐸𝑣𝑎𝑙</m:t>
                    </m:r>
                    <m:r>
                      <a:rPr lang="en-US" sz="1800" i="1" dirty="0">
                        <a:solidFill>
                          <a:srgbClr val="C00000"/>
                        </a:solidFill>
                        <a:latin typeface="Cambria Math" panose="02040503050406030204" pitchFamily="18" charset="0"/>
                      </a:rPr>
                      <m:t>(</m:t>
                    </m:r>
                    <m:r>
                      <a:rPr lang="en-US" sz="1800" b="0" i="1" dirty="0" smtClean="0">
                        <a:solidFill>
                          <a:srgbClr val="C00000"/>
                        </a:solidFill>
                        <a:latin typeface="Cambria Math" panose="02040503050406030204" pitchFamily="18" charset="0"/>
                      </a:rPr>
                      <m:t>𝑒𝑘</m:t>
                    </m:r>
                    <m:r>
                      <a:rPr lang="en-US" sz="1800" i="1" dirty="0">
                        <a:solidFill>
                          <a:srgbClr val="C00000"/>
                        </a:solidFill>
                        <a:latin typeface="Cambria Math" panose="02040503050406030204" pitchFamily="18" charset="0"/>
                      </a:rPr>
                      <m:t>, </m:t>
                    </m:r>
                    <m:r>
                      <a:rPr lang="en-US" sz="1800" b="0" i="1" dirty="0" smtClean="0">
                        <a:solidFill>
                          <a:srgbClr val="C00000"/>
                        </a:solidFill>
                        <a:latin typeface="Cambria Math" panose="02040503050406030204" pitchFamily="18" charset="0"/>
                      </a:rPr>
                      <m:t>𝑓</m:t>
                    </m:r>
                    <m:r>
                      <a:rPr lang="en-US" sz="1800" b="0" i="1" dirty="0" smtClean="0">
                        <a:solidFill>
                          <a:srgbClr val="C00000"/>
                        </a:solidFill>
                        <a:latin typeface="Cambria Math" panose="02040503050406030204" pitchFamily="18" charset="0"/>
                      </a:rPr>
                      <m:t>, </m:t>
                    </m:r>
                    <m:r>
                      <a:rPr lang="en-US" sz="1800" b="0" i="1" dirty="0" smtClean="0">
                        <a:solidFill>
                          <a:srgbClr val="C00000"/>
                        </a:solidFill>
                        <a:latin typeface="Cambria Math" panose="02040503050406030204" pitchFamily="18" charset="0"/>
                      </a:rPr>
                      <m:t>𝑐𝑡</m:t>
                    </m:r>
                    <m:r>
                      <a:rPr lang="en-US" sz="1800" b="0" i="1" dirty="0" smtClean="0">
                        <a:solidFill>
                          <a:srgbClr val="C00000"/>
                        </a:solidFill>
                        <a:latin typeface="Cambria Math" panose="02040503050406030204" pitchFamily="18" charset="0"/>
                      </a:rPr>
                      <m:t>, </m:t>
                    </m:r>
                    <m:r>
                      <a:rPr lang="en-US" sz="1800" b="0" i="1" dirty="0" smtClean="0">
                        <a:solidFill>
                          <a:srgbClr val="C00000"/>
                        </a:solidFill>
                        <a:latin typeface="Cambria Math" panose="02040503050406030204" pitchFamily="18" charset="0"/>
                      </a:rPr>
                      <m:t>𝑟</m:t>
                    </m:r>
                    <m:r>
                      <a:rPr lang="en-US" sz="1800" i="1" dirty="0">
                        <a:solidFill>
                          <a:srgbClr val="C00000"/>
                        </a:solidFill>
                        <a:latin typeface="Cambria Math" panose="02040503050406030204" pitchFamily="18" charset="0"/>
                      </a:rPr>
                      <m:t>) </m:t>
                    </m:r>
                  </m:oMath>
                </a14:m>
                <a:r>
                  <a:rPr lang="en-US" sz="1800" dirty="0">
                    <a:solidFill>
                      <a:schemeClr val="tx1"/>
                    </a:solidFill>
                  </a:rPr>
                  <a:t>s</a:t>
                </a:r>
                <a:r>
                  <a:rPr lang="en-US" sz="1800" dirty="0" err="1">
                    <a:solidFill>
                      <a:schemeClr val="tx1"/>
                    </a:solidFill>
                  </a:rPr>
                  <a:t>.t.</a:t>
                </a:r>
                <a:r>
                  <a:rPr lang="en-US" sz="1800" dirty="0">
                    <a:solidFill>
                      <a:schemeClr val="tx1"/>
                    </a:solidFill>
                  </a:rPr>
                  <a:t> </a:t>
                </a:r>
              </a:p>
              <a:p>
                <a:r>
                  <a:rPr lang="en-US" sz="1800" dirty="0">
                    <a:solidFill>
                      <a:schemeClr val="tx1"/>
                    </a:solidFill>
                  </a:rPr>
                  <a:t>		        </a:t>
                </a:r>
                <a14:m>
                  <m:oMath xmlns:m="http://schemas.openxmlformats.org/officeDocument/2006/math">
                    <m:r>
                      <a:rPr lang="en-US" sz="1800" i="1" dirty="0" err="1">
                        <a:solidFill>
                          <a:schemeClr val="tx1"/>
                        </a:solidFill>
                        <a:latin typeface="Cambria Math" panose="02040503050406030204" pitchFamily="18" charset="0"/>
                      </a:rPr>
                      <m:t>𝑐𝑡</m:t>
                    </m:r>
                    <m:r>
                      <a:rPr lang="en-US" sz="1800" i="1" baseline="-25000" dirty="0" err="1">
                        <a:solidFill>
                          <a:schemeClr val="tx1"/>
                        </a:solidFill>
                        <a:latin typeface="Cambria Math" panose="02040503050406030204" pitchFamily="18" charset="0"/>
                      </a:rPr>
                      <m:t>𝑓</m:t>
                    </m:r>
                    <m:r>
                      <a:rPr lang="en-US" sz="1800" i="1" dirty="0">
                        <a:solidFill>
                          <a:schemeClr val="tx1"/>
                        </a:solidFill>
                        <a:latin typeface="Cambria Math" panose="02040503050406030204" pitchFamily="18" charset="0"/>
                      </a:rPr>
                      <m:t> = </m:t>
                    </m:r>
                    <m:r>
                      <a:rPr lang="en-US" sz="1800" i="1" dirty="0" err="1">
                        <a:solidFill>
                          <a:schemeClr val="tx1"/>
                        </a:solidFill>
                        <a:latin typeface="Cambria Math" panose="02040503050406030204" pitchFamily="18" charset="0"/>
                      </a:rPr>
                      <m:t>𝐹𝐻𝐸</m:t>
                    </m:r>
                    <m:r>
                      <a:rPr lang="en-US" sz="1800" i="1" dirty="0" err="1">
                        <a:solidFill>
                          <a:schemeClr val="tx1"/>
                        </a:solidFill>
                        <a:latin typeface="Cambria Math" panose="02040503050406030204" pitchFamily="18" charset="0"/>
                      </a:rPr>
                      <m:t>.</m:t>
                    </m:r>
                    <m:r>
                      <a:rPr lang="en-US" sz="1800" i="1" dirty="0" err="1">
                        <a:solidFill>
                          <a:schemeClr val="tx1"/>
                        </a:solidFill>
                        <a:latin typeface="Cambria Math" panose="02040503050406030204" pitchFamily="18" charset="0"/>
                      </a:rPr>
                      <m:t>𝐸𝑛𝑐𝑟𝑦𝑝𝑡</m:t>
                    </m:r>
                    <m:r>
                      <a:rPr lang="en-US" sz="1800" i="1" dirty="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𝑒</m:t>
                    </m:r>
                    <m:r>
                      <a:rPr lang="en-US" sz="1800" i="1" dirty="0" err="1">
                        <a:solidFill>
                          <a:schemeClr val="tx1"/>
                        </a:solidFill>
                        <a:latin typeface="Cambria Math" panose="02040503050406030204" pitchFamily="18" charset="0"/>
                      </a:rPr>
                      <m:t>𝑘</m:t>
                    </m:r>
                    <m:r>
                      <a:rPr lang="en-US" sz="1800" i="1" dirty="0">
                        <a:solidFill>
                          <a:schemeClr val="tx1"/>
                        </a:solidFill>
                        <a:latin typeface="Cambria Math" panose="02040503050406030204" pitchFamily="18" charset="0"/>
                      </a:rPr>
                      <m:t>, </m:t>
                    </m:r>
                    <m:r>
                      <a:rPr lang="en-US" sz="1800" i="1" dirty="0" smtClean="0">
                        <a:solidFill>
                          <a:srgbClr val="92D050"/>
                        </a:solidFill>
                        <a:latin typeface="Cambria Math" panose="02040503050406030204" pitchFamily="18" charset="0"/>
                      </a:rPr>
                      <m:t>𝑧</m:t>
                    </m:r>
                    <m:r>
                      <a:rPr lang="en-US" sz="1800" i="1" dirty="0">
                        <a:solidFill>
                          <a:schemeClr val="tx1"/>
                        </a:solidFill>
                        <a:latin typeface="Cambria Math" panose="02040503050406030204" pitchFamily="18" charset="0"/>
                      </a:rPr>
                      <m:t>;</m:t>
                    </m:r>
                    <m:sSub>
                      <m:sSubPr>
                        <m:ctrlPr>
                          <a:rPr lang="en-US" sz="1800" i="1" dirty="0" smtClean="0">
                            <a:solidFill>
                              <a:schemeClr val="accent1"/>
                            </a:solidFill>
                            <a:latin typeface="Cambria Math" panose="02040503050406030204" pitchFamily="18" charset="0"/>
                          </a:rPr>
                        </m:ctrlPr>
                      </m:sSubPr>
                      <m:e>
                        <m:r>
                          <a:rPr lang="en-US" sz="1800" i="1" dirty="0">
                            <a:solidFill>
                              <a:schemeClr val="accent1"/>
                            </a:solidFill>
                            <a:latin typeface="Cambria Math" panose="02040503050406030204" pitchFamily="18" charset="0"/>
                          </a:rPr>
                          <m:t>𝑟</m:t>
                        </m:r>
                      </m:e>
                      <m:sub>
                        <m:r>
                          <a:rPr lang="en-US" sz="1800" i="1" dirty="0">
                            <a:solidFill>
                              <a:schemeClr val="accent1"/>
                            </a:solidFill>
                            <a:latin typeface="Cambria Math" panose="02040503050406030204" pitchFamily="18" charset="0"/>
                          </a:rPr>
                          <m:t>𝑧</m:t>
                        </m:r>
                      </m:sub>
                    </m:sSub>
                    <m:r>
                      <a:rPr lang="en-US" sz="1800" i="1" dirty="0">
                        <a:solidFill>
                          <a:schemeClr val="tx1"/>
                        </a:solidFill>
                        <a:latin typeface="Cambria Math" panose="02040503050406030204" pitchFamily="18" charset="0"/>
                      </a:rPr>
                      <m:t>)</m:t>
                    </m:r>
                  </m:oMath>
                </a14:m>
                <a:endParaRPr lang="en-US" sz="1800" i="1" dirty="0">
                  <a:solidFill>
                    <a:schemeClr val="tx1"/>
                  </a:solidFill>
                </a:endParaRPr>
              </a:p>
            </p:txBody>
          </p:sp>
        </mc:Choice>
        <mc:Fallback xmlns="">
          <p:sp>
            <p:nvSpPr>
              <p:cNvPr id="21" name="TextBox 20">
                <a:extLst>
                  <a:ext uri="{FF2B5EF4-FFF2-40B4-BE49-F238E27FC236}">
                    <a16:creationId xmlns:a16="http://schemas.microsoft.com/office/drawing/2014/main" id="{1DC706F1-F8AE-F5DD-C703-4F74EB2A33CB}"/>
                  </a:ext>
                </a:extLst>
              </p:cNvPr>
              <p:cNvSpPr txBox="1">
                <a:spLocks noRot="1" noChangeAspect="1" noMove="1" noResize="1" noEditPoints="1" noAdjustHandles="1" noChangeArrowheads="1" noChangeShapeType="1" noTextEdit="1"/>
              </p:cNvSpPr>
              <p:nvPr/>
            </p:nvSpPr>
            <p:spPr>
              <a:xfrm>
                <a:off x="78384" y="2797809"/>
                <a:ext cx="6238786" cy="646331"/>
              </a:xfrm>
              <a:prstGeom prst="rect">
                <a:avLst/>
              </a:prstGeom>
              <a:blipFill>
                <a:blip r:embed="rId12"/>
                <a:stretch>
                  <a:fillRect l="-1016" t="-3846"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1769A9BF-B631-354B-8459-D21582F4C558}"/>
                  </a:ext>
                </a:extLst>
              </p:cNvPr>
              <p:cNvSpPr txBox="1"/>
              <p:nvPr/>
            </p:nvSpPr>
            <p:spPr>
              <a:xfrm>
                <a:off x="150439" y="2148730"/>
                <a:ext cx="6329873" cy="646331"/>
              </a:xfrm>
              <a:prstGeom prst="rect">
                <a:avLst/>
              </a:prstGeom>
              <a:solidFill>
                <a:srgbClr val="C00000"/>
              </a:solidFill>
            </p:spPr>
            <p:txBody>
              <a:bodyPr wrap="square">
                <a:spAutoFit/>
              </a:bodyPr>
              <a:lstStyle/>
              <a:p>
                <a:pPr algn="ctr"/>
                <a:r>
                  <a:rPr lang="en-US" sz="1800" b="1" dirty="0">
                    <a:solidFill>
                      <a:schemeClr val="bg1"/>
                    </a:solidFill>
                  </a:rPr>
                  <a:t>Naïve and inefficient witness computation: </a:t>
                </a:r>
              </a:p>
              <a:p>
                <a:pPr algn="ctr"/>
                <a:r>
                  <a:rPr lang="en-US" sz="1800" b="1" dirty="0">
                    <a:solidFill>
                      <a:schemeClr val="bg1"/>
                    </a:solidFill>
                  </a:rPr>
                  <a:t>Depends on complexity of </a:t>
                </a:r>
                <a14:m>
                  <m:oMath xmlns:m="http://schemas.openxmlformats.org/officeDocument/2006/math">
                    <m:r>
                      <a:rPr lang="en-US" sz="1800" b="1" i="1" dirty="0" smtClean="0">
                        <a:solidFill>
                          <a:schemeClr val="bg1"/>
                        </a:solidFill>
                        <a:latin typeface="Cambria Math" panose="02040503050406030204" pitchFamily="18" charset="0"/>
                      </a:rPr>
                      <m:t>𝒇</m:t>
                    </m:r>
                  </m:oMath>
                </a14:m>
                <a:r>
                  <a:rPr lang="en-US" sz="1800" b="1" dirty="0">
                    <a:solidFill>
                      <a:schemeClr val="bg1"/>
                    </a:solidFill>
                  </a:rPr>
                  <a:t> !</a:t>
                </a:r>
              </a:p>
            </p:txBody>
          </p:sp>
        </mc:Choice>
        <mc:Fallback xmlns="">
          <p:sp>
            <p:nvSpPr>
              <p:cNvPr id="22" name="TextBox 21">
                <a:extLst>
                  <a:ext uri="{FF2B5EF4-FFF2-40B4-BE49-F238E27FC236}">
                    <a16:creationId xmlns:a16="http://schemas.microsoft.com/office/drawing/2014/main" id="{1769A9BF-B631-354B-8459-D21582F4C558}"/>
                  </a:ext>
                </a:extLst>
              </p:cNvPr>
              <p:cNvSpPr txBox="1">
                <a:spLocks noRot="1" noChangeAspect="1" noMove="1" noResize="1" noEditPoints="1" noAdjustHandles="1" noChangeArrowheads="1" noChangeShapeType="1" noTextEdit="1"/>
              </p:cNvSpPr>
              <p:nvPr/>
            </p:nvSpPr>
            <p:spPr>
              <a:xfrm>
                <a:off x="150439" y="2148730"/>
                <a:ext cx="6329873" cy="646331"/>
              </a:xfrm>
              <a:prstGeom prst="rect">
                <a:avLst/>
              </a:prstGeom>
              <a:blipFill>
                <a:blip r:embed="rId13"/>
                <a:stretch>
                  <a:fillRect t="-1887" b="-13208"/>
                </a:stretch>
              </a:blipFill>
            </p:spPr>
            <p:txBody>
              <a:bodyPr/>
              <a:lstStyle/>
              <a:p>
                <a:r>
                  <a:rPr lang="en-US">
                    <a:noFill/>
                  </a:rPr>
                  <a:t> </a:t>
                </a:r>
              </a:p>
            </p:txBody>
          </p:sp>
        </mc:Fallback>
      </mc:AlternateContent>
    </p:spTree>
    <p:extLst>
      <p:ext uri="{BB962C8B-B14F-4D97-AF65-F5344CB8AC3E}">
        <p14:creationId xmlns:p14="http://schemas.microsoft.com/office/powerpoint/2010/main" val="150806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animBg="1"/>
      <p:bldP spid="20" grpId="0" animBg="1"/>
      <p:bldP spid="21" grpId="0"/>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1">
          <a:extLst>
            <a:ext uri="{FF2B5EF4-FFF2-40B4-BE49-F238E27FC236}">
              <a16:creationId xmlns:a16="http://schemas.microsoft.com/office/drawing/2014/main" id="{CDABA618-72AF-8810-2C33-CDAFD4CB8107}"/>
            </a:ext>
          </a:extLst>
        </p:cNvPr>
        <p:cNvGrpSpPr/>
        <p:nvPr/>
      </p:nvGrpSpPr>
      <p:grpSpPr>
        <a:xfrm>
          <a:off x="0" y="0"/>
          <a:ext cx="0" cy="0"/>
          <a:chOff x="0" y="0"/>
          <a:chExt cx="0" cy="0"/>
        </a:xfrm>
      </p:grpSpPr>
      <p:graphicFrame>
        <p:nvGraphicFramePr>
          <p:cNvPr id="313" name="Google Shape;313;p30">
            <a:extLst>
              <a:ext uri="{FF2B5EF4-FFF2-40B4-BE49-F238E27FC236}">
                <a16:creationId xmlns:a16="http://schemas.microsoft.com/office/drawing/2014/main" id="{53AF72C2-5B7D-2D44-0538-992C61859A59}"/>
              </a:ext>
            </a:extLst>
          </p:cNvPr>
          <p:cNvGraphicFramePr/>
          <p:nvPr>
            <p:extLst>
              <p:ext uri="{D42A27DB-BD31-4B8C-83A1-F6EECF244321}">
                <p14:modId xmlns:p14="http://schemas.microsoft.com/office/powerpoint/2010/main" val="234464229"/>
              </p:ext>
            </p:extLst>
          </p:nvPr>
        </p:nvGraphicFramePr>
        <p:xfrm>
          <a:off x="268941" y="1047750"/>
          <a:ext cx="8613010" cy="3136913"/>
        </p:xfrm>
        <a:graphic>
          <a:graphicData uri="http://schemas.openxmlformats.org/drawingml/2006/table">
            <a:tbl>
              <a:tblPr>
                <a:noFill/>
                <a:tableStyleId>{52B19575-AD82-4276-98FB-245C155248F3}</a:tableStyleId>
              </a:tblPr>
              <a:tblGrid>
                <a:gridCol w="1405156">
                  <a:extLst>
                    <a:ext uri="{9D8B030D-6E8A-4147-A177-3AD203B41FA5}">
                      <a16:colId xmlns:a16="http://schemas.microsoft.com/office/drawing/2014/main" val="20000"/>
                    </a:ext>
                  </a:extLst>
                </a:gridCol>
                <a:gridCol w="1750421">
                  <a:extLst>
                    <a:ext uri="{9D8B030D-6E8A-4147-A177-3AD203B41FA5}">
                      <a16:colId xmlns:a16="http://schemas.microsoft.com/office/drawing/2014/main" val="20001"/>
                    </a:ext>
                  </a:extLst>
                </a:gridCol>
                <a:gridCol w="1954306">
                  <a:extLst>
                    <a:ext uri="{9D8B030D-6E8A-4147-A177-3AD203B41FA5}">
                      <a16:colId xmlns:a16="http://schemas.microsoft.com/office/drawing/2014/main" val="20002"/>
                    </a:ext>
                  </a:extLst>
                </a:gridCol>
                <a:gridCol w="1730188">
                  <a:extLst>
                    <a:ext uri="{9D8B030D-6E8A-4147-A177-3AD203B41FA5}">
                      <a16:colId xmlns:a16="http://schemas.microsoft.com/office/drawing/2014/main" val="3838266071"/>
                    </a:ext>
                  </a:extLst>
                </a:gridCol>
                <a:gridCol w="1772939">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ctr" rtl="0">
                        <a:spcBef>
                          <a:spcPts val="0"/>
                        </a:spcBef>
                        <a:spcAft>
                          <a:spcPts val="0"/>
                        </a:spcAft>
                        <a:buNone/>
                      </a:pPr>
                      <a:r>
                        <a:rPr lang="en" dirty="0"/>
                        <a:t>Smart contracts</a:t>
                      </a:r>
                    </a:p>
                    <a:p>
                      <a:pPr marL="0" lvl="0" indent="0" algn="ctr" rtl="0">
                        <a:spcBef>
                          <a:spcPts val="0"/>
                        </a:spcBef>
                        <a:spcAft>
                          <a:spcPts val="0"/>
                        </a:spcAft>
                        <a:buNone/>
                      </a:pPr>
                      <a:r>
                        <a:rPr lang="en" dirty="0"/>
                        <a:t>+ FE</a:t>
                      </a:r>
                      <a:endParaRPr dirty="0"/>
                    </a:p>
                  </a:txBody>
                  <a:tcPr marL="91425" marR="91425" marT="91425" marB="91425"/>
                </a:tc>
                <a:tc>
                  <a:txBody>
                    <a:bodyPr/>
                    <a:lstStyle/>
                    <a:p>
                      <a:pPr marL="0" lvl="0" indent="0" algn="ctr" rtl="0">
                        <a:spcBef>
                          <a:spcPts val="0"/>
                        </a:spcBef>
                        <a:spcAft>
                          <a:spcPts val="0"/>
                        </a:spcAft>
                        <a:buNone/>
                      </a:pPr>
                      <a:r>
                        <a:rPr lang="en" dirty="0"/>
                        <a:t>Adaptor Signatures</a:t>
                      </a:r>
                    </a:p>
                    <a:p>
                      <a:pPr marL="0" lvl="0" indent="0" algn="ctr" rtl="0">
                        <a:spcBef>
                          <a:spcPts val="0"/>
                        </a:spcBef>
                        <a:spcAft>
                          <a:spcPts val="0"/>
                        </a:spcAft>
                        <a:buNone/>
                      </a:pPr>
                      <a:r>
                        <a:rPr lang="en" dirty="0"/>
                        <a:t>+ PKE</a:t>
                      </a:r>
                      <a:endParaRPr dirty="0"/>
                    </a:p>
                  </a:txBody>
                  <a:tcPr marL="91425" marR="91425" marT="91425" marB="91425"/>
                </a:tc>
                <a:tc>
                  <a:txBody>
                    <a:bodyPr/>
                    <a:lstStyle/>
                    <a:p>
                      <a:pPr marL="0" lvl="0" indent="0" algn="ctr" rtl="0">
                        <a:spcBef>
                          <a:spcPts val="0"/>
                        </a:spcBef>
                        <a:spcAft>
                          <a:spcPts val="0"/>
                        </a:spcAft>
                        <a:buNone/>
                      </a:pPr>
                      <a:r>
                        <a:rPr lang="en" dirty="0"/>
                        <a:t>Adaptor Signatures</a:t>
                      </a:r>
                      <a:endParaRPr dirty="0"/>
                    </a:p>
                    <a:p>
                      <a:pPr marL="0" lvl="0" indent="0" algn="ctr" rtl="0">
                        <a:spcBef>
                          <a:spcPts val="0"/>
                        </a:spcBef>
                        <a:spcAft>
                          <a:spcPts val="0"/>
                        </a:spcAft>
                        <a:buNone/>
                      </a:pPr>
                      <a:r>
                        <a:rPr lang="en" dirty="0"/>
                        <a:t> + FE [</a:t>
                      </a:r>
                      <a:r>
                        <a:rPr lang="en" dirty="0">
                          <a:solidFill>
                            <a:srgbClr val="BB0000"/>
                          </a:solidFill>
                        </a:rPr>
                        <a:t>V</a:t>
                      </a:r>
                      <a:r>
                        <a:rPr lang="en" dirty="0"/>
                        <a:t>ST24]</a:t>
                      </a:r>
                      <a:endParaRPr dirty="0"/>
                    </a:p>
                  </a:txBody>
                  <a:tcPr marL="91425" marR="91425" marT="91425" marB="91425"/>
                </a:tc>
                <a:tc>
                  <a:txBody>
                    <a:bodyPr/>
                    <a:lstStyle/>
                    <a:p>
                      <a:pPr marL="0" lvl="0" indent="0" algn="ctr" rtl="0">
                        <a:spcBef>
                          <a:spcPts val="0"/>
                        </a:spcBef>
                        <a:spcAft>
                          <a:spcPts val="0"/>
                        </a:spcAft>
                        <a:buNone/>
                      </a:pPr>
                      <a:r>
                        <a:rPr lang="en" dirty="0"/>
                        <a:t>Adaptor Signatures</a:t>
                      </a:r>
                      <a:endParaRPr dirty="0"/>
                    </a:p>
                    <a:p>
                      <a:pPr marL="0" lvl="0" indent="0" algn="ctr" rtl="0">
                        <a:spcBef>
                          <a:spcPts val="0"/>
                        </a:spcBef>
                        <a:spcAft>
                          <a:spcPts val="0"/>
                        </a:spcAft>
                        <a:buNone/>
                      </a:pPr>
                      <a:r>
                        <a:rPr lang="en" dirty="0"/>
                        <a:t> + FHE [</a:t>
                      </a:r>
                      <a:r>
                        <a:rPr lang="en" dirty="0">
                          <a:solidFill>
                            <a:srgbClr val="BB0000"/>
                          </a:solidFill>
                        </a:rPr>
                        <a:t>V</a:t>
                      </a:r>
                      <a:r>
                        <a:rPr lang="en" dirty="0"/>
                        <a:t>GTS26]</a:t>
                      </a:r>
                      <a:endParaRPr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lnSpc>
                          <a:spcPct val="115000"/>
                        </a:lnSpc>
                        <a:spcBef>
                          <a:spcPts val="0"/>
                        </a:spcBef>
                        <a:spcAft>
                          <a:spcPts val="0"/>
                        </a:spcAft>
                        <a:buNone/>
                      </a:pPr>
                      <a:r>
                        <a:rPr lang="en" dirty="0">
                          <a:solidFill>
                            <a:schemeClr val="dk1"/>
                          </a:solidFill>
                        </a:rPr>
                        <a:t>Function f</a:t>
                      </a:r>
                      <a:endParaRPr dirty="0">
                        <a:solidFill>
                          <a:schemeClr val="dk1"/>
                        </a:solidFill>
                      </a:endParaRPr>
                    </a:p>
                  </a:txBody>
                  <a:tcPr marL="91425" marR="91425" marT="91425" marB="91425"/>
                </a:tc>
                <a:tc>
                  <a:txBody>
                    <a:bodyPr/>
                    <a:lstStyle/>
                    <a:p>
                      <a:pPr marL="0" lvl="0" indent="0" algn="ctr" rtl="0">
                        <a:spcBef>
                          <a:spcPts val="0"/>
                        </a:spcBef>
                        <a:spcAft>
                          <a:spcPts val="0"/>
                        </a:spcAft>
                        <a:buNone/>
                      </a:pPr>
                      <a:r>
                        <a:rPr lang="en-US" dirty="0">
                          <a:solidFill>
                            <a:srgbClr val="92D050"/>
                          </a:solidFill>
                        </a:rPr>
                        <a:t>arbitrary</a:t>
                      </a:r>
                      <a:endParaRPr dirty="0">
                        <a:solidFill>
                          <a:srgbClr val="92D050"/>
                        </a:solidFill>
                      </a:endParaRPr>
                    </a:p>
                  </a:txBody>
                  <a:tcPr marL="91425" marR="91425" marT="91425" marB="91425"/>
                </a:tc>
                <a:tc>
                  <a:txBody>
                    <a:bodyPr/>
                    <a:lstStyle/>
                    <a:p>
                      <a:pPr marL="0" lvl="0" indent="0" algn="ctr" rtl="0">
                        <a:spcBef>
                          <a:spcPts val="0"/>
                        </a:spcBef>
                        <a:spcAft>
                          <a:spcPts val="0"/>
                        </a:spcAft>
                        <a:buNone/>
                      </a:pPr>
                      <a:r>
                        <a:rPr lang="en-US" dirty="0">
                          <a:solidFill>
                            <a:srgbClr val="C00000"/>
                          </a:solidFill>
                        </a:rPr>
                        <a:t>identity</a:t>
                      </a:r>
                      <a:endParaRPr dirty="0">
                        <a:solidFill>
                          <a:srgbClr val="C00000"/>
                        </a:solidFill>
                      </a:endParaRPr>
                    </a:p>
                  </a:txBody>
                  <a:tcPr marL="91425" marR="91425" marT="91425" marB="91425"/>
                </a:tc>
                <a:tc>
                  <a:txBody>
                    <a:bodyPr/>
                    <a:lstStyle/>
                    <a:p>
                      <a:pPr marL="0" lvl="0" indent="0" algn="ctr" rtl="0">
                        <a:spcBef>
                          <a:spcPts val="0"/>
                        </a:spcBef>
                        <a:spcAft>
                          <a:spcPts val="0"/>
                        </a:spcAft>
                        <a:buNone/>
                      </a:pPr>
                      <a:r>
                        <a:rPr lang="en" dirty="0">
                          <a:solidFill>
                            <a:schemeClr val="accent1"/>
                          </a:solidFill>
                        </a:rPr>
                        <a:t>linear</a:t>
                      </a:r>
                      <a:endParaRPr dirty="0">
                        <a:solidFill>
                          <a:schemeClr val="accent1"/>
                        </a:solidFill>
                      </a:endParaRPr>
                    </a:p>
                  </a:txBody>
                  <a:tcPr marL="91425" marR="91425" marT="91425" marB="91425"/>
                </a:tc>
                <a:tc>
                  <a:txBody>
                    <a:bodyPr/>
                    <a:lstStyle/>
                    <a:p>
                      <a:pPr marL="0" lvl="0" indent="0" algn="ctr" rtl="0">
                        <a:spcBef>
                          <a:spcPts val="0"/>
                        </a:spcBef>
                        <a:spcAft>
                          <a:spcPts val="0"/>
                        </a:spcAft>
                        <a:buNone/>
                      </a:pPr>
                      <a:r>
                        <a:rPr lang="en" dirty="0">
                          <a:solidFill>
                            <a:srgbClr val="92D050"/>
                          </a:solidFill>
                        </a:rPr>
                        <a:t>arbitrary</a:t>
                      </a:r>
                      <a:endParaRPr dirty="0">
                        <a:solidFill>
                          <a:srgbClr val="92D050"/>
                        </a:solidFill>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lnSpc>
                          <a:spcPct val="115000"/>
                        </a:lnSpc>
                        <a:spcBef>
                          <a:spcPts val="0"/>
                        </a:spcBef>
                        <a:spcAft>
                          <a:spcPts val="0"/>
                        </a:spcAft>
                        <a:buNone/>
                      </a:pPr>
                      <a:r>
                        <a:rPr lang="en">
                          <a:solidFill>
                            <a:schemeClr val="dk1"/>
                          </a:solidFill>
                        </a:rPr>
                        <a:t>Fairness</a:t>
                      </a:r>
                      <a:endParaRPr/>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lnSpc>
                          <a:spcPct val="115000"/>
                        </a:lnSpc>
                        <a:spcBef>
                          <a:spcPts val="0"/>
                        </a:spcBef>
                        <a:spcAft>
                          <a:spcPts val="0"/>
                        </a:spcAft>
                        <a:buNone/>
                      </a:pPr>
                      <a:r>
                        <a:rPr lang="en" dirty="0">
                          <a:solidFill>
                            <a:schemeClr val="dk1"/>
                          </a:solidFill>
                        </a:rPr>
                        <a:t>Privacy</a:t>
                      </a:r>
                      <a:endParaRPr dirty="0"/>
                    </a:p>
                  </a:txBody>
                  <a:tcPr marL="91425" marR="91425" marT="91425" marB="91425"/>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1400" b="1" dirty="0">
                          <a:solidFill>
                            <a:schemeClr val="accent1"/>
                          </a:solidFill>
                        </a:rPr>
                        <a:t>✅</a:t>
                      </a:r>
                      <a:endParaRPr lang="en"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lnSpc>
                          <a:spcPct val="115000"/>
                        </a:lnSpc>
                        <a:spcBef>
                          <a:spcPts val="0"/>
                        </a:spcBef>
                        <a:spcAft>
                          <a:spcPts val="0"/>
                        </a:spcAft>
                        <a:buNone/>
                      </a:pPr>
                      <a:r>
                        <a:rPr lang="en" dirty="0">
                          <a:solidFill>
                            <a:schemeClr val="dk1"/>
                          </a:solidFill>
                        </a:rPr>
                        <a:t>On-chain Costs</a:t>
                      </a:r>
                      <a:endParaRPr dirty="0"/>
                    </a:p>
                  </a:txBody>
                  <a:tcPr marL="91425" marR="91425" marT="91425" marB="91425"/>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1400" b="1" dirty="0">
                          <a:solidFill>
                            <a:srgbClr val="BB0000"/>
                          </a:solidFill>
                        </a:rPr>
                        <a:t>❌</a:t>
                      </a:r>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lnSpc>
                          <a:spcPct val="115000"/>
                        </a:lnSpc>
                        <a:spcBef>
                          <a:spcPts val="0"/>
                        </a:spcBef>
                        <a:spcAft>
                          <a:spcPts val="0"/>
                        </a:spcAft>
                        <a:buNone/>
                      </a:pPr>
                      <a:r>
                        <a:rPr lang="en" dirty="0">
                          <a:solidFill>
                            <a:schemeClr val="dk1"/>
                          </a:solidFill>
                        </a:rPr>
                        <a:t>Bitcoin Compatibility</a:t>
                      </a:r>
                      <a:endParaRPr dirty="0"/>
                    </a:p>
                  </a:txBody>
                  <a:tcPr marL="91425" marR="91425" marT="91425" marB="91425"/>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1400" b="1" dirty="0">
                          <a:solidFill>
                            <a:srgbClr val="BB0000"/>
                          </a:solidFill>
                        </a:rPr>
                        <a:t>❌</a:t>
                      </a:r>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tc>
                  <a:txBody>
                    <a:bodyPr/>
                    <a:lstStyle/>
                    <a:p>
                      <a:pPr marL="0" lvl="0" indent="0" algn="ctr" rtl="0">
                        <a:spcBef>
                          <a:spcPts val="0"/>
                        </a:spcBef>
                        <a:spcAft>
                          <a:spcPts val="0"/>
                        </a:spcAft>
                        <a:buNone/>
                      </a:pPr>
                      <a:r>
                        <a:rPr lang="en" sz="1400" b="1" dirty="0">
                          <a:solidFill>
                            <a:schemeClr val="accent1"/>
                          </a:solidFill>
                        </a:rPr>
                        <a:t>✅</a:t>
                      </a:r>
                      <a:endParaRPr dirty="0"/>
                    </a:p>
                  </a:txBody>
                  <a:tcPr marL="91425" marR="91425" marT="91425" marB="91425"/>
                </a:tc>
                <a:extLst>
                  <a:ext uri="{0D108BD9-81ED-4DB2-BD59-A6C34878D82A}">
                    <a16:rowId xmlns:a16="http://schemas.microsoft.com/office/drawing/2014/main" val="10006"/>
                  </a:ext>
                </a:extLst>
              </a:tr>
            </a:tbl>
          </a:graphicData>
        </a:graphic>
      </p:graphicFrame>
      <p:sp>
        <p:nvSpPr>
          <p:cNvPr id="332" name="Google Shape;332;p30">
            <a:extLst>
              <a:ext uri="{FF2B5EF4-FFF2-40B4-BE49-F238E27FC236}">
                <a16:creationId xmlns:a16="http://schemas.microsoft.com/office/drawing/2014/main" id="{2B96123B-9959-9271-FC97-EFDF9F830512}"/>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17</a:t>
            </a:fld>
            <a:endParaRPr/>
          </a:p>
        </p:txBody>
      </p:sp>
      <p:sp>
        <p:nvSpPr>
          <p:cNvPr id="4" name="Google Shape;297;p29">
            <a:extLst>
              <a:ext uri="{FF2B5EF4-FFF2-40B4-BE49-F238E27FC236}">
                <a16:creationId xmlns:a16="http://schemas.microsoft.com/office/drawing/2014/main" id="{71E73C2C-BEE6-5959-CA45-7E882A33DE38}"/>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u="sng" dirty="0">
                <a:solidFill>
                  <a:schemeClr val="dk1"/>
                </a:solidFill>
              </a:rPr>
              <a:t>Functional</a:t>
            </a:r>
            <a:r>
              <a:rPr lang="en-US" b="1" dirty="0">
                <a:solidFill>
                  <a:schemeClr val="dk1"/>
                </a:solidFill>
              </a:rPr>
              <a:t> Fair Exchange: Comparison</a:t>
            </a:r>
            <a:endParaRPr lang="en-US" dirty="0">
              <a:solidFill>
                <a:schemeClr val="tx1"/>
              </a:solidFill>
            </a:endParaRPr>
          </a:p>
        </p:txBody>
      </p:sp>
    </p:spTree>
    <p:extLst>
      <p:ext uri="{BB962C8B-B14F-4D97-AF65-F5344CB8AC3E}">
        <p14:creationId xmlns:p14="http://schemas.microsoft.com/office/powerpoint/2010/main" val="958866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C453E69-EC36-828F-9038-B6FAA4026E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59CC3A-45CC-2A2B-D25F-432EDEC105F6}"/>
              </a:ext>
            </a:extLst>
          </p:cNvPr>
          <p:cNvSpPr>
            <a:spLocks noGrp="1"/>
          </p:cNvSpPr>
          <p:nvPr>
            <p:ph type="sldNum" idx="12"/>
          </p:nvPr>
        </p:nvSpPr>
        <p:spPr>
          <a:xfrm>
            <a:off x="8619151" y="4733296"/>
            <a:ext cx="374410" cy="253800"/>
          </a:xfrm>
        </p:spPr>
        <p:txBody>
          <a:bodyPr/>
          <a:lstStyle/>
          <a:p>
            <a:pPr marL="0" lvl="0" indent="0" algn="r" rtl="0">
              <a:spcBef>
                <a:spcPts val="0"/>
              </a:spcBef>
              <a:spcAft>
                <a:spcPts val="0"/>
              </a:spcAft>
              <a:buNone/>
            </a:pPr>
            <a:fld id="{00000000-1234-1234-1234-123412341234}" type="slidenum">
              <a:rPr lang="en" smtClean="0"/>
              <a:t>18</a:t>
            </a:fld>
            <a:endParaRPr lang="en" dirty="0"/>
          </a:p>
        </p:txBody>
      </p:sp>
      <p:sp>
        <p:nvSpPr>
          <p:cNvPr id="6" name="Google Shape;719;p47">
            <a:extLst>
              <a:ext uri="{FF2B5EF4-FFF2-40B4-BE49-F238E27FC236}">
                <a16:creationId xmlns:a16="http://schemas.microsoft.com/office/drawing/2014/main" id="{95E97317-282A-2DA3-C7BF-9C18D0863A16}"/>
              </a:ext>
            </a:extLst>
          </p:cNvPr>
          <p:cNvSpPr txBox="1">
            <a:spLocks noGrp="1"/>
          </p:cNvSpPr>
          <p:nvPr>
            <p:ph type="body" idx="1"/>
          </p:nvPr>
        </p:nvSpPr>
        <p:spPr>
          <a:xfrm>
            <a:off x="0" y="207391"/>
            <a:ext cx="9144300" cy="443168"/>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FFE via Adaptor Signatures + FHE: Security</a:t>
            </a:r>
            <a:endParaRPr b="1" dirty="0">
              <a:solidFill>
                <a:schemeClr val="dk1"/>
              </a:solidFill>
            </a:endParaRPr>
          </a:p>
        </p:txBody>
      </p:sp>
      <p:sp>
        <p:nvSpPr>
          <p:cNvPr id="11" name="Google Shape;749;p48">
            <a:extLst>
              <a:ext uri="{FF2B5EF4-FFF2-40B4-BE49-F238E27FC236}">
                <a16:creationId xmlns:a16="http://schemas.microsoft.com/office/drawing/2014/main" id="{01FBC50D-028E-44E1-D056-1863A226EEB0}"/>
              </a:ext>
            </a:extLst>
          </p:cNvPr>
          <p:cNvSpPr/>
          <p:nvPr/>
        </p:nvSpPr>
        <p:spPr>
          <a:xfrm>
            <a:off x="-1" y="803074"/>
            <a:ext cx="9243391" cy="2397326"/>
          </a:xfrm>
          <a:prstGeom prst="rect">
            <a:avLst/>
          </a:prstGeom>
          <a:solidFill>
            <a:schemeClr val="accent1"/>
          </a:solid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2100" b="1" u="sng" dirty="0">
                <a:solidFill>
                  <a:srgbClr val="FFFFFF"/>
                </a:solidFill>
              </a:rPr>
              <a:t>Theorem:</a:t>
            </a:r>
          </a:p>
          <a:p>
            <a:pPr marL="285750" lvl="0" indent="-285750" rtl="0">
              <a:spcBef>
                <a:spcPts val="0"/>
              </a:spcBef>
              <a:spcAft>
                <a:spcPts val="0"/>
              </a:spcAft>
              <a:buClr>
                <a:schemeClr val="bg1"/>
              </a:buClr>
              <a:buFont typeface="Arial" panose="020B0604020202020204" pitchFamily="34" charset="0"/>
              <a:buChar char="•"/>
            </a:pPr>
            <a:r>
              <a:rPr lang="en" sz="1800" dirty="0">
                <a:solidFill>
                  <a:srgbClr val="FFFFFF"/>
                </a:solidFill>
              </a:rPr>
              <a:t>Unforgeability of Sig + Witness Extractability of AS + Adaptive Soundness of NIZK </a:t>
            </a:r>
            <a:br>
              <a:rPr lang="en" sz="1800" dirty="0">
                <a:solidFill>
                  <a:srgbClr val="FFFFFF"/>
                </a:solidFill>
              </a:rPr>
            </a:br>
            <a:r>
              <a:rPr lang="en" sz="1800" dirty="0">
                <a:solidFill>
                  <a:srgbClr val="FFFFFF"/>
                </a:solidFill>
                <a:sym typeface="Wingdings" pitchFamily="2" charset="2"/>
              </a:rPr>
              <a:t> Buyer Fairness of FFE</a:t>
            </a:r>
          </a:p>
          <a:p>
            <a:pPr marL="285750" lvl="0" indent="-285750" rtl="0">
              <a:spcBef>
                <a:spcPts val="0"/>
              </a:spcBef>
              <a:spcAft>
                <a:spcPts val="0"/>
              </a:spcAft>
              <a:buClr>
                <a:schemeClr val="bg1"/>
              </a:buClr>
              <a:buFont typeface="Arial" panose="020B0604020202020204" pitchFamily="34" charset="0"/>
              <a:buChar char="•"/>
            </a:pPr>
            <a:r>
              <a:rPr lang="en" sz="1800" dirty="0">
                <a:solidFill>
                  <a:srgbClr val="FFFFFF"/>
                </a:solidFill>
                <a:sym typeface="Wingdings" pitchFamily="2" charset="2"/>
              </a:rPr>
              <a:t>Zero-Knowledge of NIZK + Semantic Security of FHE + Semantic Security of El Gamal Seller Fairness of FFE</a:t>
            </a:r>
          </a:p>
          <a:p>
            <a:pPr marL="285750" indent="-285750">
              <a:buClr>
                <a:schemeClr val="bg1"/>
              </a:buClr>
              <a:buFont typeface="Arial" panose="020B0604020202020204" pitchFamily="34" charset="0"/>
              <a:buChar char="•"/>
            </a:pPr>
            <a:r>
              <a:rPr lang="en" sz="1800" dirty="0">
                <a:solidFill>
                  <a:srgbClr val="FFFFFF"/>
                </a:solidFill>
                <a:sym typeface="Wingdings" pitchFamily="2" charset="2"/>
              </a:rPr>
              <a:t>Zero-Knowledge of NIZK + Semantic Security of FHE </a:t>
            </a:r>
            <a:br>
              <a:rPr lang="en" sz="1800" dirty="0">
                <a:solidFill>
                  <a:srgbClr val="FFFFFF"/>
                </a:solidFill>
                <a:sym typeface="Wingdings" pitchFamily="2" charset="2"/>
              </a:rPr>
            </a:br>
            <a:r>
              <a:rPr lang="en" sz="1800" dirty="0">
                <a:solidFill>
                  <a:srgbClr val="FFFFFF"/>
                </a:solidFill>
                <a:sym typeface="Wingdings" pitchFamily="2" charset="2"/>
              </a:rPr>
              <a:t>Seller Privacy of FFE</a:t>
            </a:r>
          </a:p>
        </p:txBody>
      </p:sp>
    </p:spTree>
    <p:extLst>
      <p:ext uri="{BB962C8B-B14F-4D97-AF65-F5344CB8AC3E}">
        <p14:creationId xmlns:p14="http://schemas.microsoft.com/office/powerpoint/2010/main" val="326596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a:extLst>
            <a:ext uri="{FF2B5EF4-FFF2-40B4-BE49-F238E27FC236}">
              <a16:creationId xmlns:a16="http://schemas.microsoft.com/office/drawing/2014/main" id="{56E481C4-D3D6-6B3D-38E3-8A8F701DAB4E}"/>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9E41E084-0E62-92D0-2641-CDFD2665336A}"/>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19</a:t>
            </a:fld>
            <a:endParaRPr/>
          </a:p>
        </p:txBody>
      </p:sp>
      <p:sp>
        <p:nvSpPr>
          <p:cNvPr id="618" name="Google Shape;618;p25">
            <a:extLst>
              <a:ext uri="{FF2B5EF4-FFF2-40B4-BE49-F238E27FC236}">
                <a16:creationId xmlns:a16="http://schemas.microsoft.com/office/drawing/2014/main" id="{022ECA8E-E287-BE8B-AAF9-BE806D36FF22}"/>
              </a:ext>
            </a:extLst>
          </p:cNvPr>
          <p:cNvSpPr txBox="1">
            <a:spLocks noGrp="1"/>
          </p:cNvSpPr>
          <p:nvPr>
            <p:ph type="body" idx="1"/>
          </p:nvPr>
        </p:nvSpPr>
        <p:spPr>
          <a:xfrm>
            <a:off x="2340961" y="1391797"/>
            <a:ext cx="6156711" cy="61156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Clr>
                <a:schemeClr val="dk1"/>
              </a:buClr>
              <a:buSzPts val="1800"/>
              <a:buNone/>
            </a:pPr>
            <a:r>
              <a:rPr lang="en" sz="2200" dirty="0">
                <a:solidFill>
                  <a:schemeClr val="bg2"/>
                </a:solidFill>
              </a:rPr>
              <a:t>Construction Blueprint</a:t>
            </a:r>
          </a:p>
        </p:txBody>
      </p:sp>
      <p:pic>
        <p:nvPicPr>
          <p:cNvPr id="9" name="Picture 4">
            <a:extLst>
              <a:ext uri="{FF2B5EF4-FFF2-40B4-BE49-F238E27FC236}">
                <a16:creationId xmlns:a16="http://schemas.microsoft.com/office/drawing/2014/main" id="{5D6CE03E-09B5-D306-4415-CFAC881C45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406" b="31672"/>
          <a:stretch/>
        </p:blipFill>
        <p:spPr bwMode="auto">
          <a:xfrm rot="5400000">
            <a:off x="-1890074" y="1647922"/>
            <a:ext cx="5382707" cy="184765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5A09F84C-A2C6-A27E-8391-D84EB9C056DE}"/>
              </a:ext>
            </a:extLst>
          </p:cNvPr>
          <p:cNvGrpSpPr/>
          <p:nvPr/>
        </p:nvGrpSpPr>
        <p:grpSpPr>
          <a:xfrm>
            <a:off x="1301345" y="1363277"/>
            <a:ext cx="1064292" cy="640080"/>
            <a:chOff x="1555421" y="530304"/>
            <a:chExt cx="1064292" cy="640080"/>
          </a:xfrm>
        </p:grpSpPr>
        <p:sp>
          <p:nvSpPr>
            <p:cNvPr id="14" name="Oval 13">
              <a:extLst>
                <a:ext uri="{FF2B5EF4-FFF2-40B4-BE49-F238E27FC236}">
                  <a16:creationId xmlns:a16="http://schemas.microsoft.com/office/drawing/2014/main" id="{180B50C1-2072-74C0-19C5-1DF83CE09268}"/>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7A4F850-46AF-060F-0902-4CB990166F93}"/>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1</a:t>
              </a:r>
            </a:p>
          </p:txBody>
        </p:sp>
        <p:sp>
          <p:nvSpPr>
            <p:cNvPr id="17" name="Triangle 16">
              <a:extLst>
                <a:ext uri="{FF2B5EF4-FFF2-40B4-BE49-F238E27FC236}">
                  <a16:creationId xmlns:a16="http://schemas.microsoft.com/office/drawing/2014/main" id="{832ACB2B-006A-C645-9D34-0B4638A31B67}"/>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A134F927-D359-9107-CA33-F0D5A4C5C335}"/>
              </a:ext>
            </a:extLst>
          </p:cNvPr>
          <p:cNvGrpSpPr/>
          <p:nvPr/>
        </p:nvGrpSpPr>
        <p:grpSpPr>
          <a:xfrm>
            <a:off x="1301345" y="3160400"/>
            <a:ext cx="1064292" cy="640080"/>
            <a:chOff x="1555421" y="530304"/>
            <a:chExt cx="1064292" cy="640080"/>
          </a:xfrm>
        </p:grpSpPr>
        <p:sp>
          <p:nvSpPr>
            <p:cNvPr id="20" name="Oval 19">
              <a:extLst>
                <a:ext uri="{FF2B5EF4-FFF2-40B4-BE49-F238E27FC236}">
                  <a16:creationId xmlns:a16="http://schemas.microsoft.com/office/drawing/2014/main" id="{07468A47-3342-D48B-4D9E-EADDC410E918}"/>
                </a:ext>
              </a:extLst>
            </p:cNvPr>
            <p:cNvSpPr/>
            <p:nvPr/>
          </p:nvSpPr>
          <p:spPr>
            <a:xfrm>
              <a:off x="1979633" y="530304"/>
              <a:ext cx="640080" cy="64008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1" name="TextBox 20">
              <a:extLst>
                <a:ext uri="{FF2B5EF4-FFF2-40B4-BE49-F238E27FC236}">
                  <a16:creationId xmlns:a16="http://schemas.microsoft.com/office/drawing/2014/main" id="{A45BA389-AC94-D360-9A48-A7309F5E43E3}"/>
                </a:ext>
              </a:extLst>
            </p:cNvPr>
            <p:cNvSpPr txBox="1"/>
            <p:nvPr/>
          </p:nvSpPr>
          <p:spPr>
            <a:xfrm>
              <a:off x="2121579" y="619511"/>
              <a:ext cx="356188" cy="461665"/>
            </a:xfrm>
            <a:prstGeom prst="rect">
              <a:avLst/>
            </a:prstGeom>
            <a:noFill/>
          </p:spPr>
          <p:txBody>
            <a:bodyPr wrap="none" rtlCol="0">
              <a:spAutoFit/>
            </a:bodyPr>
            <a:lstStyle/>
            <a:p>
              <a:r>
                <a:rPr lang="en-US" sz="2400" dirty="0">
                  <a:solidFill>
                    <a:srgbClr val="C00000"/>
                  </a:solidFill>
                </a:rPr>
                <a:t>2</a:t>
              </a:r>
            </a:p>
          </p:txBody>
        </p:sp>
        <p:sp>
          <p:nvSpPr>
            <p:cNvPr id="22" name="Triangle 21">
              <a:extLst>
                <a:ext uri="{FF2B5EF4-FFF2-40B4-BE49-F238E27FC236}">
                  <a16:creationId xmlns:a16="http://schemas.microsoft.com/office/drawing/2014/main" id="{81964C92-F98E-769A-4BDA-EB8B06A35C96}"/>
                </a:ext>
              </a:extLst>
            </p:cNvPr>
            <p:cNvSpPr>
              <a:spLocks noChangeAspect="1"/>
            </p:cNvSpPr>
            <p:nvPr/>
          </p:nvSpPr>
          <p:spPr>
            <a:xfrm rot="16200000">
              <a:off x="1526160" y="667463"/>
              <a:ext cx="424282" cy="365760"/>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Google Shape;618;p25">
            <a:extLst>
              <a:ext uri="{FF2B5EF4-FFF2-40B4-BE49-F238E27FC236}">
                <a16:creationId xmlns:a16="http://schemas.microsoft.com/office/drawing/2014/main" id="{42E54336-FD30-8E6D-809E-B5C22C9E1E23}"/>
              </a:ext>
            </a:extLst>
          </p:cNvPr>
          <p:cNvSpPr txBox="1">
            <a:spLocks/>
          </p:cNvSpPr>
          <p:nvPr/>
        </p:nvSpPr>
        <p:spPr>
          <a:xfrm>
            <a:off x="2350387" y="3123391"/>
            <a:ext cx="6475567" cy="6400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b="1" dirty="0">
                <a:solidFill>
                  <a:srgbClr val="C00000"/>
                </a:solidFill>
              </a:rPr>
              <a:t>Implementation &amp; Performance</a:t>
            </a:r>
          </a:p>
        </p:txBody>
      </p:sp>
    </p:spTree>
    <p:extLst>
      <p:ext uri="{BB962C8B-B14F-4D97-AF65-F5344CB8AC3E}">
        <p14:creationId xmlns:p14="http://schemas.microsoft.com/office/powerpoint/2010/main" val="330051453"/>
      </p:ext>
    </p:extLst>
  </p:cSld>
  <p:clrMapOvr>
    <a:masterClrMapping/>
  </p:clrMapOvr>
  <mc:AlternateContent xmlns:mc="http://schemas.openxmlformats.org/markup-compatibility/2006" xmlns:p14="http://schemas.microsoft.com/office/powerpoint/2010/main">
    <mc:Choice Requires="p14">
      <p:transition spd="slow" p14:dur="2000" advTm="47900"/>
    </mc:Choice>
    <mc:Fallback xmlns="">
      <p:transition spd="slow" advTm="479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9B26ED-3078-8719-930A-8F84B15D479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sp>
        <p:nvSpPr>
          <p:cNvPr id="5" name="Google Shape;66;p15">
            <a:extLst>
              <a:ext uri="{FF2B5EF4-FFF2-40B4-BE49-F238E27FC236}">
                <a16:creationId xmlns:a16="http://schemas.microsoft.com/office/drawing/2014/main" id="{22269345-C371-8DB5-0988-0D86C0D7D928}"/>
              </a:ext>
            </a:extLst>
          </p:cNvPr>
          <p:cNvSpPr txBox="1">
            <a:spLocks/>
          </p:cNvSpPr>
          <p:nvPr/>
        </p:nvSpPr>
        <p:spPr>
          <a:xfrm>
            <a:off x="0" y="-110799"/>
            <a:ext cx="9144000" cy="1768146"/>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endParaRPr lang="en-US" sz="3200" b="1" dirty="0">
              <a:solidFill>
                <a:schemeClr val="accent1"/>
              </a:solidFill>
            </a:endParaRPr>
          </a:p>
          <a:p>
            <a:pPr marL="0" indent="0" algn="ctr">
              <a:buFont typeface="Arial"/>
              <a:buNone/>
            </a:pPr>
            <a:r>
              <a:rPr lang="en-US" sz="3200" b="1" dirty="0">
                <a:solidFill>
                  <a:schemeClr val="accent1"/>
                </a:solidFill>
              </a:rPr>
              <a:t>Functional Adaptor Signatures</a:t>
            </a:r>
          </a:p>
          <a:p>
            <a:pPr marL="0" indent="0" algn="ctr">
              <a:buFont typeface="Arial"/>
              <a:buNone/>
            </a:pPr>
            <a:endParaRPr lang="en-US" sz="3200" b="1" dirty="0">
              <a:solidFill>
                <a:schemeClr val="accent1"/>
              </a:solidFill>
            </a:endParaRPr>
          </a:p>
        </p:txBody>
      </p:sp>
      <p:cxnSp>
        <p:nvCxnSpPr>
          <p:cNvPr id="7" name="Straight Connector 6">
            <a:extLst>
              <a:ext uri="{FF2B5EF4-FFF2-40B4-BE49-F238E27FC236}">
                <a16:creationId xmlns:a16="http://schemas.microsoft.com/office/drawing/2014/main" id="{CFEBCD38-B3CE-A31D-A866-50000EA4BBB6}"/>
              </a:ext>
            </a:extLst>
          </p:cNvPr>
          <p:cNvCxnSpPr/>
          <p:nvPr/>
        </p:nvCxnSpPr>
        <p:spPr>
          <a:xfrm>
            <a:off x="3803515" y="1070044"/>
            <a:ext cx="3735421" cy="0"/>
          </a:xfrm>
          <a:prstGeom prst="line">
            <a:avLst/>
          </a:prstGeom>
          <a:ln w="38100"/>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5F296E0C-F83E-42EC-3017-1FC1C7CDA346}"/>
              </a:ext>
            </a:extLst>
          </p:cNvPr>
          <p:cNvSpPr txBox="1"/>
          <p:nvPr/>
        </p:nvSpPr>
        <p:spPr>
          <a:xfrm>
            <a:off x="4790644" y="1636787"/>
            <a:ext cx="3733714" cy="1015663"/>
          </a:xfrm>
          <a:prstGeom prst="rect">
            <a:avLst/>
          </a:prstGeom>
          <a:noFill/>
          <a:ln>
            <a:solidFill>
              <a:schemeClr val="tx1"/>
            </a:solidFill>
          </a:ln>
        </p:spPr>
        <p:txBody>
          <a:bodyPr wrap="none" rtlCol="0">
            <a:spAutoFit/>
          </a:bodyPr>
          <a:lstStyle/>
          <a:p>
            <a:pPr algn="ctr"/>
            <a:r>
              <a:rPr lang="en-US" sz="2000" dirty="0"/>
              <a:t>Cryptographic tool</a:t>
            </a:r>
          </a:p>
          <a:p>
            <a:pPr algn="ctr"/>
            <a:r>
              <a:rPr lang="en-US" sz="2000" dirty="0"/>
              <a:t>to enable </a:t>
            </a:r>
          </a:p>
          <a:p>
            <a:pPr algn="ctr"/>
            <a:r>
              <a:rPr lang="en-US" sz="2000" u="sng" dirty="0"/>
              <a:t>Fair Exchange</a:t>
            </a:r>
            <a:r>
              <a:rPr lang="en-US" sz="2000" dirty="0"/>
              <a:t> of Digital Goods</a:t>
            </a:r>
          </a:p>
        </p:txBody>
      </p:sp>
      <p:cxnSp>
        <p:nvCxnSpPr>
          <p:cNvPr id="10" name="Straight Arrow Connector 9">
            <a:extLst>
              <a:ext uri="{FF2B5EF4-FFF2-40B4-BE49-F238E27FC236}">
                <a16:creationId xmlns:a16="http://schemas.microsoft.com/office/drawing/2014/main" id="{0AC0483F-DC0E-CF63-FD0D-7323CD89DD68}"/>
              </a:ext>
            </a:extLst>
          </p:cNvPr>
          <p:cNvCxnSpPr>
            <a:cxnSpLocks/>
            <a:endCxn id="8" idx="0"/>
          </p:cNvCxnSpPr>
          <p:nvPr/>
        </p:nvCxnSpPr>
        <p:spPr>
          <a:xfrm>
            <a:off x="6657501" y="1070044"/>
            <a:ext cx="0" cy="56674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AB82FF9-3AB0-EDB0-3DA1-04270C6393E8}"/>
              </a:ext>
            </a:extLst>
          </p:cNvPr>
          <p:cNvCxnSpPr>
            <a:cxnSpLocks/>
          </p:cNvCxnSpPr>
          <p:nvPr/>
        </p:nvCxnSpPr>
        <p:spPr>
          <a:xfrm>
            <a:off x="1601822" y="1225688"/>
            <a:ext cx="5937114" cy="0"/>
          </a:xfrm>
          <a:prstGeom prst="line">
            <a:avLst/>
          </a:prstGeom>
          <a:ln w="38100"/>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8542233D-D32F-0983-DB3E-9195A8E30998}"/>
              </a:ext>
            </a:extLst>
          </p:cNvPr>
          <p:cNvSpPr txBox="1"/>
          <p:nvPr/>
        </p:nvSpPr>
        <p:spPr>
          <a:xfrm>
            <a:off x="2075946" y="2838190"/>
            <a:ext cx="4988866" cy="1015663"/>
          </a:xfrm>
          <a:prstGeom prst="rect">
            <a:avLst/>
          </a:prstGeom>
          <a:noFill/>
          <a:ln>
            <a:solidFill>
              <a:schemeClr val="tx1"/>
            </a:solidFill>
          </a:ln>
        </p:spPr>
        <p:txBody>
          <a:bodyPr wrap="none" rtlCol="0">
            <a:spAutoFit/>
          </a:bodyPr>
          <a:lstStyle/>
          <a:p>
            <a:pPr algn="ctr"/>
            <a:r>
              <a:rPr lang="en-US" sz="2000" dirty="0"/>
              <a:t>Cryptographic tool</a:t>
            </a:r>
          </a:p>
          <a:p>
            <a:pPr algn="ctr"/>
            <a:r>
              <a:rPr lang="en-US" sz="2000" dirty="0"/>
              <a:t>to enable </a:t>
            </a:r>
          </a:p>
          <a:p>
            <a:pPr algn="ctr"/>
            <a:r>
              <a:rPr lang="en-US" sz="2000" u="sng" dirty="0"/>
              <a:t>Functional Fair Exchange</a:t>
            </a:r>
            <a:r>
              <a:rPr lang="en-US" sz="2000" dirty="0"/>
              <a:t> of Digital Goods</a:t>
            </a:r>
          </a:p>
        </p:txBody>
      </p:sp>
      <p:cxnSp>
        <p:nvCxnSpPr>
          <p:cNvPr id="14" name="Straight Arrow Connector 13">
            <a:extLst>
              <a:ext uri="{FF2B5EF4-FFF2-40B4-BE49-F238E27FC236}">
                <a16:creationId xmlns:a16="http://schemas.microsoft.com/office/drawing/2014/main" id="{B35E6648-2B1B-D723-3F6A-4E72AEBBB8A2}"/>
              </a:ext>
            </a:extLst>
          </p:cNvPr>
          <p:cNvCxnSpPr>
            <a:cxnSpLocks/>
          </p:cNvCxnSpPr>
          <p:nvPr/>
        </p:nvCxnSpPr>
        <p:spPr>
          <a:xfrm>
            <a:off x="4570379" y="1251587"/>
            <a:ext cx="3" cy="158660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94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2" name="Google Shape;822;p51"/>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a:solidFill>
                  <a:schemeClr val="dk1"/>
                </a:solidFill>
              </a:rPr>
              <a:t>Implementation and Performance</a:t>
            </a:r>
            <a:endParaRPr b="1">
              <a:solidFill>
                <a:schemeClr val="dk1"/>
              </a:solidFill>
            </a:endParaRPr>
          </a:p>
        </p:txBody>
      </p:sp>
      <p:sp>
        <p:nvSpPr>
          <p:cNvPr id="826" name="Google Shape;826;p51"/>
          <p:cNvSpPr txBox="1">
            <a:spLocks noGrp="1"/>
          </p:cNvSpPr>
          <p:nvPr>
            <p:ph type="sldNum" idx="12"/>
          </p:nvPr>
        </p:nvSpPr>
        <p:spPr>
          <a:xfrm>
            <a:off x="8619150" y="4733296"/>
            <a:ext cx="332825"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20</a:t>
            </a:fld>
            <a:endParaRPr dirty="0"/>
          </a:p>
        </p:txBody>
      </p:sp>
      <p:pic>
        <p:nvPicPr>
          <p:cNvPr id="7" name="Graphic 6">
            <a:extLst>
              <a:ext uri="{FF2B5EF4-FFF2-40B4-BE49-F238E27FC236}">
                <a16:creationId xmlns:a16="http://schemas.microsoft.com/office/drawing/2014/main" id="{FF4DE582-4EFC-D6BE-445D-8D7880F2BC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 y="624299"/>
            <a:ext cx="7095392" cy="4724755"/>
          </a:xfrm>
          <a:prstGeom prst="rect">
            <a:avLst/>
          </a:prstGeom>
        </p:spPr>
      </p:pic>
      <p:sp>
        <p:nvSpPr>
          <p:cNvPr id="2" name="TextBox 1">
            <a:extLst>
              <a:ext uri="{FF2B5EF4-FFF2-40B4-BE49-F238E27FC236}">
                <a16:creationId xmlns:a16="http://schemas.microsoft.com/office/drawing/2014/main" id="{DDD55251-DC99-73BD-9E75-F118EB9AA6C8}"/>
              </a:ext>
            </a:extLst>
          </p:cNvPr>
          <p:cNvSpPr txBox="1"/>
          <p:nvPr/>
        </p:nvSpPr>
        <p:spPr>
          <a:xfrm>
            <a:off x="7766395" y="207275"/>
            <a:ext cx="1164101" cy="523220"/>
          </a:xfrm>
          <a:prstGeom prst="rect">
            <a:avLst/>
          </a:prstGeom>
          <a:noFill/>
          <a:ln>
            <a:solidFill>
              <a:schemeClr val="tx1"/>
            </a:solidFill>
          </a:ln>
        </p:spPr>
        <p:txBody>
          <a:bodyPr wrap="none" rtlCol="0">
            <a:spAutoFit/>
          </a:bodyPr>
          <a:lstStyle/>
          <a:p>
            <a:r>
              <a:rPr lang="en-US" dirty="0"/>
              <a:t>Aside:</a:t>
            </a:r>
          </a:p>
          <a:p>
            <a:r>
              <a:rPr lang="en-US" dirty="0"/>
              <a:t>FAS </a:t>
            </a:r>
            <a:r>
              <a:rPr lang="en-US" dirty="0">
                <a:sym typeface="Wingdings" pitchFamily="2" charset="2"/>
              </a:rPr>
              <a:t> FFE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20">
          <a:extLst>
            <a:ext uri="{FF2B5EF4-FFF2-40B4-BE49-F238E27FC236}">
              <a16:creationId xmlns:a16="http://schemas.microsoft.com/office/drawing/2014/main" id="{75EDBFCF-410E-2F2E-D300-8302A650AE1E}"/>
            </a:ext>
          </a:extLst>
        </p:cNvPr>
        <p:cNvGrpSpPr/>
        <p:nvPr/>
      </p:nvGrpSpPr>
      <p:grpSpPr>
        <a:xfrm>
          <a:off x="0" y="0"/>
          <a:ext cx="0" cy="0"/>
          <a:chOff x="0" y="0"/>
          <a:chExt cx="0" cy="0"/>
        </a:xfrm>
      </p:grpSpPr>
      <p:sp>
        <p:nvSpPr>
          <p:cNvPr id="822" name="Google Shape;822;p51">
            <a:extLst>
              <a:ext uri="{FF2B5EF4-FFF2-40B4-BE49-F238E27FC236}">
                <a16:creationId xmlns:a16="http://schemas.microsoft.com/office/drawing/2014/main" id="{7A55EB48-E42E-978E-428C-0579C6F93834}"/>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Implementation and Performance</a:t>
            </a:r>
            <a:endParaRPr b="1" dirty="0">
              <a:solidFill>
                <a:schemeClr val="dk1"/>
              </a:solidFill>
            </a:endParaRPr>
          </a:p>
        </p:txBody>
      </p:sp>
      <p:sp>
        <p:nvSpPr>
          <p:cNvPr id="826" name="Google Shape;826;p51">
            <a:extLst>
              <a:ext uri="{FF2B5EF4-FFF2-40B4-BE49-F238E27FC236}">
                <a16:creationId xmlns:a16="http://schemas.microsoft.com/office/drawing/2014/main" id="{C752BF27-4344-5176-7959-C0A96A4DDB0C}"/>
              </a:ext>
            </a:extLst>
          </p:cNvPr>
          <p:cNvSpPr txBox="1">
            <a:spLocks noGrp="1"/>
          </p:cNvSpPr>
          <p:nvPr>
            <p:ph type="sldNum" idx="12"/>
          </p:nvPr>
        </p:nvSpPr>
        <p:spPr>
          <a:xfrm>
            <a:off x="8619150" y="4733254"/>
            <a:ext cx="405978" cy="253885"/>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21</a:t>
            </a:fld>
            <a:endParaRPr dirty="0"/>
          </a:p>
        </p:txBody>
      </p:sp>
      <p:pic>
        <p:nvPicPr>
          <p:cNvPr id="10" name="Graphic 9">
            <a:extLst>
              <a:ext uri="{FF2B5EF4-FFF2-40B4-BE49-F238E27FC236}">
                <a16:creationId xmlns:a16="http://schemas.microsoft.com/office/drawing/2014/main" id="{8DC2E064-5B22-330C-B43B-851020B6A4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 y="650674"/>
            <a:ext cx="8155940" cy="4668671"/>
          </a:xfrm>
          <a:prstGeom prst="rect">
            <a:avLst/>
          </a:prstGeom>
        </p:spPr>
      </p:pic>
      <p:sp>
        <p:nvSpPr>
          <p:cNvPr id="2" name="TextBox 1">
            <a:extLst>
              <a:ext uri="{FF2B5EF4-FFF2-40B4-BE49-F238E27FC236}">
                <a16:creationId xmlns:a16="http://schemas.microsoft.com/office/drawing/2014/main" id="{355489E0-D587-3D34-4B4A-ABF6F5A75D38}"/>
              </a:ext>
            </a:extLst>
          </p:cNvPr>
          <p:cNvSpPr txBox="1"/>
          <p:nvPr/>
        </p:nvSpPr>
        <p:spPr>
          <a:xfrm>
            <a:off x="7766395" y="207275"/>
            <a:ext cx="1164101" cy="523220"/>
          </a:xfrm>
          <a:prstGeom prst="rect">
            <a:avLst/>
          </a:prstGeom>
          <a:noFill/>
          <a:ln>
            <a:solidFill>
              <a:schemeClr val="tx1"/>
            </a:solidFill>
          </a:ln>
        </p:spPr>
        <p:txBody>
          <a:bodyPr wrap="none" rtlCol="0">
            <a:spAutoFit/>
          </a:bodyPr>
          <a:lstStyle/>
          <a:p>
            <a:r>
              <a:rPr lang="en-US" dirty="0"/>
              <a:t>Aside:</a:t>
            </a:r>
          </a:p>
          <a:p>
            <a:r>
              <a:rPr lang="en-US" dirty="0"/>
              <a:t>FAS </a:t>
            </a:r>
            <a:r>
              <a:rPr lang="en-US" dirty="0">
                <a:sym typeface="Wingdings" pitchFamily="2" charset="2"/>
              </a:rPr>
              <a:t> FFE</a:t>
            </a:r>
            <a:endParaRPr lang="en-US" dirty="0"/>
          </a:p>
        </p:txBody>
      </p:sp>
    </p:spTree>
    <p:extLst>
      <p:ext uri="{BB962C8B-B14F-4D97-AF65-F5344CB8AC3E}">
        <p14:creationId xmlns:p14="http://schemas.microsoft.com/office/powerpoint/2010/main" val="2342968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30">
          <a:extLst>
            <a:ext uri="{FF2B5EF4-FFF2-40B4-BE49-F238E27FC236}">
              <a16:creationId xmlns:a16="http://schemas.microsoft.com/office/drawing/2014/main" id="{4EA52C6F-7CCF-61BB-CB99-4D14E638737D}"/>
            </a:ext>
          </a:extLst>
        </p:cNvPr>
        <p:cNvGrpSpPr/>
        <p:nvPr/>
      </p:nvGrpSpPr>
      <p:grpSpPr>
        <a:xfrm>
          <a:off x="0" y="0"/>
          <a:ext cx="0" cy="0"/>
          <a:chOff x="0" y="0"/>
          <a:chExt cx="0" cy="0"/>
        </a:xfrm>
      </p:grpSpPr>
      <p:sp>
        <p:nvSpPr>
          <p:cNvPr id="832" name="Google Shape;832;p52">
            <a:extLst>
              <a:ext uri="{FF2B5EF4-FFF2-40B4-BE49-F238E27FC236}">
                <a16:creationId xmlns:a16="http://schemas.microsoft.com/office/drawing/2014/main" id="{94A2B12A-DB0D-C0DD-8B8A-89B5E5F7BC83}"/>
              </a:ext>
            </a:extLst>
          </p:cNvPr>
          <p:cNvSpPr txBox="1">
            <a:spLocks noGrp="1"/>
          </p:cNvSpPr>
          <p:nvPr>
            <p:ph type="body" idx="1"/>
          </p:nvPr>
        </p:nvSpPr>
        <p:spPr>
          <a:xfrm>
            <a:off x="457200" y="200466"/>
            <a:ext cx="8687100" cy="457018"/>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sz="2800" b="1" dirty="0">
                <a:solidFill>
                  <a:schemeClr val="dk1"/>
                </a:solidFill>
              </a:rPr>
              <a:t>Summary</a:t>
            </a:r>
            <a:endParaRPr sz="2800" b="1" dirty="0">
              <a:solidFill>
                <a:schemeClr val="dk1"/>
              </a:solidFill>
            </a:endParaRPr>
          </a:p>
        </p:txBody>
      </p:sp>
      <p:sp>
        <p:nvSpPr>
          <p:cNvPr id="833" name="Google Shape;833;p52">
            <a:extLst>
              <a:ext uri="{FF2B5EF4-FFF2-40B4-BE49-F238E27FC236}">
                <a16:creationId xmlns:a16="http://schemas.microsoft.com/office/drawing/2014/main" id="{AA0A4934-A96F-0ED0-38CF-43090165E3A6}"/>
              </a:ext>
            </a:extLst>
          </p:cNvPr>
          <p:cNvSpPr txBox="1">
            <a:spLocks noGrp="1"/>
          </p:cNvSpPr>
          <p:nvPr>
            <p:ph type="body" idx="1"/>
          </p:nvPr>
        </p:nvSpPr>
        <p:spPr>
          <a:xfrm>
            <a:off x="457200" y="982873"/>
            <a:ext cx="9036900" cy="734017"/>
          </a:xfrm>
          <a:prstGeom prst="rect">
            <a:avLst/>
          </a:prstGeom>
          <a:noFill/>
          <a:ln>
            <a:noFill/>
          </a:ln>
        </p:spPr>
        <p:txBody>
          <a:bodyPr spcFirstLastPara="1" wrap="square" lIns="34275" tIns="34275" rIns="34275" bIns="34275" anchor="t" anchorCtr="0">
            <a:spAutoFit/>
          </a:bodyPr>
          <a:lstStyle/>
          <a:p>
            <a:pPr marL="457200" lvl="0" indent="-381000" algn="l" rtl="0">
              <a:spcBef>
                <a:spcPts val="0"/>
              </a:spcBef>
              <a:spcAft>
                <a:spcPts val="0"/>
              </a:spcAft>
              <a:buClr>
                <a:schemeClr val="dk1"/>
              </a:buClr>
              <a:buSzPts val="2400"/>
              <a:buChar char="●"/>
            </a:pPr>
            <a:r>
              <a:rPr lang="en-US" sz="2400" dirty="0">
                <a:solidFill>
                  <a:schemeClr val="dk1"/>
                </a:solidFill>
              </a:rPr>
              <a:t>Functional Fair Exchange</a:t>
            </a:r>
          </a:p>
          <a:p>
            <a:pPr marL="457200" lvl="0" indent="-381000" algn="l" rtl="0">
              <a:spcBef>
                <a:spcPts val="0"/>
              </a:spcBef>
              <a:spcAft>
                <a:spcPts val="0"/>
              </a:spcAft>
              <a:buClr>
                <a:schemeClr val="dk1"/>
              </a:buClr>
              <a:buSzPts val="2400"/>
              <a:buChar char="●"/>
            </a:pPr>
            <a:r>
              <a:rPr lang="en-US" sz="2400" dirty="0">
                <a:solidFill>
                  <a:schemeClr val="dk1"/>
                </a:solidFill>
              </a:rPr>
              <a:t>FFE via AS + FHE: seller optimized</a:t>
            </a:r>
            <a:endParaRPr sz="2400" dirty="0">
              <a:solidFill>
                <a:schemeClr val="dk1"/>
              </a:solidFill>
            </a:endParaRPr>
          </a:p>
        </p:txBody>
      </p:sp>
      <p:sp>
        <p:nvSpPr>
          <p:cNvPr id="835" name="Google Shape;835;p52">
            <a:extLst>
              <a:ext uri="{FF2B5EF4-FFF2-40B4-BE49-F238E27FC236}">
                <a16:creationId xmlns:a16="http://schemas.microsoft.com/office/drawing/2014/main" id="{C7DF00AA-D74B-409D-39F7-C9A694BFBEF6}"/>
              </a:ext>
            </a:extLst>
          </p:cNvPr>
          <p:cNvSpPr txBox="1">
            <a:spLocks noGrp="1"/>
          </p:cNvSpPr>
          <p:nvPr>
            <p:ph type="sldNum" idx="12"/>
          </p:nvPr>
        </p:nvSpPr>
        <p:spPr>
          <a:xfrm>
            <a:off x="8619150" y="4733296"/>
            <a:ext cx="387689"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22</a:t>
            </a:fld>
            <a:endParaRPr dirty="0"/>
          </a:p>
        </p:txBody>
      </p:sp>
      <p:sp>
        <p:nvSpPr>
          <p:cNvPr id="2" name="Google Shape;832;p52">
            <a:extLst>
              <a:ext uri="{FF2B5EF4-FFF2-40B4-BE49-F238E27FC236}">
                <a16:creationId xmlns:a16="http://schemas.microsoft.com/office/drawing/2014/main" id="{84D583FF-0A7F-0798-8551-2A14F344487D}"/>
              </a:ext>
            </a:extLst>
          </p:cNvPr>
          <p:cNvSpPr txBox="1">
            <a:spLocks/>
          </p:cNvSpPr>
          <p:nvPr/>
        </p:nvSpPr>
        <p:spPr>
          <a:xfrm>
            <a:off x="457200" y="2235046"/>
            <a:ext cx="8687100" cy="45701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sz="2800" b="1" dirty="0">
                <a:solidFill>
                  <a:schemeClr val="dk1"/>
                </a:solidFill>
              </a:rPr>
              <a:t>Also in paper</a:t>
            </a:r>
          </a:p>
        </p:txBody>
      </p:sp>
      <p:sp>
        <p:nvSpPr>
          <p:cNvPr id="3" name="Google Shape;833;p52">
            <a:extLst>
              <a:ext uri="{FF2B5EF4-FFF2-40B4-BE49-F238E27FC236}">
                <a16:creationId xmlns:a16="http://schemas.microsoft.com/office/drawing/2014/main" id="{533E1D55-EAB7-94BB-347F-8C2D98F1400C}"/>
              </a:ext>
            </a:extLst>
          </p:cNvPr>
          <p:cNvSpPr txBox="1">
            <a:spLocks/>
          </p:cNvSpPr>
          <p:nvPr/>
        </p:nvSpPr>
        <p:spPr>
          <a:xfrm>
            <a:off x="457200" y="2928961"/>
            <a:ext cx="9036900" cy="1731213"/>
          </a:xfrm>
          <a:prstGeom prst="rect">
            <a:avLst/>
          </a:prstGeom>
          <a:noFill/>
          <a:ln>
            <a:noFill/>
          </a:ln>
        </p:spPr>
        <p:txBody>
          <a:bodyPr spcFirstLastPara="1" wrap="square" lIns="34275" tIns="34275" rIns="34275" bIns="34275" anchor="t"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indent="-381000">
              <a:spcBef>
                <a:spcPts val="0"/>
              </a:spcBef>
              <a:buClr>
                <a:schemeClr val="dk1"/>
              </a:buClr>
              <a:buSzPts val="2400"/>
              <a:buFont typeface="Arial"/>
              <a:buChar char="●"/>
            </a:pPr>
            <a:r>
              <a:rPr lang="en-US" sz="2400" dirty="0">
                <a:solidFill>
                  <a:schemeClr val="dk1"/>
                </a:solidFill>
              </a:rPr>
              <a:t>Definition: Functional Fair Exchange</a:t>
            </a:r>
          </a:p>
          <a:p>
            <a:pPr indent="-381000">
              <a:spcBef>
                <a:spcPts val="0"/>
              </a:spcBef>
              <a:buClr>
                <a:schemeClr val="dk1"/>
              </a:buClr>
              <a:buSzPts val="2400"/>
              <a:buFont typeface="Arial"/>
              <a:buChar char="●"/>
            </a:pPr>
            <a:r>
              <a:rPr lang="en-US" sz="2400" dirty="0">
                <a:solidFill>
                  <a:schemeClr val="dk1"/>
                </a:solidFill>
              </a:rPr>
              <a:t>FFE from FAS construction</a:t>
            </a:r>
          </a:p>
          <a:p>
            <a:pPr indent="-381000">
              <a:spcBef>
                <a:spcPts val="0"/>
              </a:spcBef>
              <a:buClr>
                <a:schemeClr val="dk1"/>
              </a:buClr>
              <a:buSzPts val="2400"/>
              <a:buFont typeface="Arial"/>
              <a:buChar char="●"/>
            </a:pPr>
            <a:r>
              <a:rPr lang="en-US" sz="2400" dirty="0">
                <a:solidFill>
                  <a:schemeClr val="dk1"/>
                </a:solidFill>
              </a:rPr>
              <a:t>FAS from AS + FHE</a:t>
            </a:r>
          </a:p>
          <a:p>
            <a:pPr lvl="1" indent="-381000">
              <a:spcBef>
                <a:spcPts val="0"/>
              </a:spcBef>
              <a:buClr>
                <a:schemeClr val="dk1"/>
              </a:buClr>
              <a:buSzPts val="2400"/>
              <a:buFont typeface="Arial"/>
              <a:buChar char="●"/>
            </a:pPr>
            <a:r>
              <a:rPr lang="en-US" sz="2400" dirty="0">
                <a:solidFill>
                  <a:schemeClr val="dk1"/>
                </a:solidFill>
              </a:rPr>
              <a:t>Instantiations: El Gamal, BGN, TFHE</a:t>
            </a:r>
          </a:p>
          <a:p>
            <a:pPr indent="-381000">
              <a:spcBef>
                <a:spcPts val="0"/>
              </a:spcBef>
              <a:buClr>
                <a:schemeClr val="dk1"/>
              </a:buClr>
              <a:buSzPts val="2400"/>
              <a:buFont typeface="Arial"/>
              <a:buChar char="●"/>
            </a:pPr>
            <a:r>
              <a:rPr lang="en-US" sz="2400" dirty="0">
                <a:solidFill>
                  <a:schemeClr val="dk1"/>
                </a:solidFill>
              </a:rPr>
              <a:t>Proofs</a:t>
            </a:r>
          </a:p>
        </p:txBody>
      </p:sp>
    </p:spTree>
    <p:extLst>
      <p:ext uri="{BB962C8B-B14F-4D97-AF65-F5344CB8AC3E}">
        <p14:creationId xmlns:p14="http://schemas.microsoft.com/office/powerpoint/2010/main" val="4263702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30">
          <a:extLst>
            <a:ext uri="{FF2B5EF4-FFF2-40B4-BE49-F238E27FC236}">
              <a16:creationId xmlns:a16="http://schemas.microsoft.com/office/drawing/2014/main" id="{C92131DD-190A-AD67-7BF3-0341D5581F3D}"/>
            </a:ext>
          </a:extLst>
        </p:cNvPr>
        <p:cNvGrpSpPr/>
        <p:nvPr/>
      </p:nvGrpSpPr>
      <p:grpSpPr>
        <a:xfrm>
          <a:off x="0" y="0"/>
          <a:ext cx="0" cy="0"/>
          <a:chOff x="0" y="0"/>
          <a:chExt cx="0" cy="0"/>
        </a:xfrm>
      </p:grpSpPr>
      <p:sp>
        <p:nvSpPr>
          <p:cNvPr id="832" name="Google Shape;832;p52">
            <a:extLst>
              <a:ext uri="{FF2B5EF4-FFF2-40B4-BE49-F238E27FC236}">
                <a16:creationId xmlns:a16="http://schemas.microsoft.com/office/drawing/2014/main" id="{53E52480-6BD1-E517-56E5-DADE7AAE53FF}"/>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Open Questions</a:t>
            </a:r>
            <a:endParaRPr b="1" dirty="0">
              <a:solidFill>
                <a:schemeClr val="dk1"/>
              </a:solidFill>
            </a:endParaRPr>
          </a:p>
        </p:txBody>
      </p:sp>
      <p:sp>
        <p:nvSpPr>
          <p:cNvPr id="833" name="Google Shape;833;p52">
            <a:extLst>
              <a:ext uri="{FF2B5EF4-FFF2-40B4-BE49-F238E27FC236}">
                <a16:creationId xmlns:a16="http://schemas.microsoft.com/office/drawing/2014/main" id="{8DC8844B-3788-8860-B6C0-6CF3BAB71FDE}"/>
              </a:ext>
            </a:extLst>
          </p:cNvPr>
          <p:cNvSpPr txBox="1">
            <a:spLocks noGrp="1"/>
          </p:cNvSpPr>
          <p:nvPr>
            <p:ph type="body" idx="1"/>
          </p:nvPr>
        </p:nvSpPr>
        <p:spPr>
          <a:xfrm>
            <a:off x="457200" y="1123837"/>
            <a:ext cx="9036900" cy="2728409"/>
          </a:xfrm>
          <a:prstGeom prst="rect">
            <a:avLst/>
          </a:prstGeom>
          <a:noFill/>
          <a:ln>
            <a:noFill/>
          </a:ln>
        </p:spPr>
        <p:txBody>
          <a:bodyPr spcFirstLastPara="1" wrap="square" lIns="34275" tIns="34275" rIns="34275" bIns="34275" anchor="t" anchorCtr="0">
            <a:spAutoFit/>
          </a:bodyPr>
          <a:lstStyle/>
          <a:p>
            <a:pPr indent="-381000">
              <a:spcBef>
                <a:spcPts val="0"/>
              </a:spcBef>
              <a:buClr>
                <a:schemeClr val="dk1"/>
              </a:buClr>
              <a:buSzPts val="2400"/>
              <a:buFont typeface="Arial"/>
              <a:buChar char="●"/>
            </a:pPr>
            <a:r>
              <a:rPr lang="en-US" sz="2400" dirty="0">
                <a:solidFill>
                  <a:schemeClr val="dk1"/>
                </a:solidFill>
              </a:rPr>
              <a:t>Computation vs communication tradeoffs</a:t>
            </a:r>
            <a:br>
              <a:rPr lang="en-US" sz="2400" dirty="0">
                <a:solidFill>
                  <a:schemeClr val="dk1"/>
                </a:solidFill>
              </a:rPr>
            </a:br>
            <a:endParaRPr lang="en-US" sz="2400" dirty="0">
              <a:solidFill>
                <a:schemeClr val="dk1"/>
              </a:solidFill>
            </a:endParaRPr>
          </a:p>
          <a:p>
            <a:pPr marL="457200" lvl="0" indent="-381000" algn="l" rtl="0">
              <a:spcBef>
                <a:spcPts val="0"/>
              </a:spcBef>
              <a:spcAft>
                <a:spcPts val="0"/>
              </a:spcAft>
              <a:buClr>
                <a:schemeClr val="dk1"/>
              </a:buClr>
              <a:buSzPts val="2400"/>
              <a:buChar char="●"/>
            </a:pPr>
            <a:r>
              <a:rPr lang="en-US" sz="2400" dirty="0">
                <a:solidFill>
                  <a:schemeClr val="dk1"/>
                </a:solidFill>
              </a:rPr>
              <a:t>Multi-seller setting</a:t>
            </a:r>
            <a:br>
              <a:rPr lang="en-US" sz="2400" dirty="0">
                <a:solidFill>
                  <a:schemeClr val="dk1"/>
                </a:solidFill>
              </a:rPr>
            </a:br>
            <a:endParaRPr lang="en-US" sz="2400" dirty="0">
              <a:solidFill>
                <a:schemeClr val="dk1"/>
              </a:solidFill>
            </a:endParaRPr>
          </a:p>
          <a:p>
            <a:pPr marL="457200" lvl="0" indent="-381000" algn="l" rtl="0">
              <a:spcBef>
                <a:spcPts val="0"/>
              </a:spcBef>
              <a:spcAft>
                <a:spcPts val="0"/>
              </a:spcAft>
              <a:buClr>
                <a:schemeClr val="dk1"/>
              </a:buClr>
              <a:buSzPts val="2400"/>
              <a:buChar char="●"/>
            </a:pPr>
            <a:r>
              <a:rPr lang="en-US" sz="2400" dirty="0">
                <a:solidFill>
                  <a:schemeClr val="dk1"/>
                </a:solidFill>
              </a:rPr>
              <a:t>Dual notion (buyer: x, seller: f)</a:t>
            </a:r>
            <a:br>
              <a:rPr lang="en-US" sz="2400" dirty="0">
                <a:solidFill>
                  <a:schemeClr val="dk1"/>
                </a:solidFill>
              </a:rPr>
            </a:br>
            <a:endParaRPr lang="en-US" sz="2400" dirty="0">
              <a:solidFill>
                <a:schemeClr val="dk1"/>
              </a:solidFill>
            </a:endParaRPr>
          </a:p>
          <a:p>
            <a:pPr marL="457200" lvl="0" indent="-381000" algn="l" rtl="0">
              <a:spcBef>
                <a:spcPts val="0"/>
              </a:spcBef>
              <a:spcAft>
                <a:spcPts val="0"/>
              </a:spcAft>
              <a:buClr>
                <a:schemeClr val="dk1"/>
              </a:buClr>
              <a:buSzPts val="2400"/>
              <a:buChar char="●"/>
            </a:pPr>
            <a:r>
              <a:rPr lang="en-US" sz="2400" dirty="0">
                <a:solidFill>
                  <a:schemeClr val="dk1"/>
                </a:solidFill>
              </a:rPr>
              <a:t>Enabling more use cases on Bitcoin </a:t>
            </a:r>
            <a:br>
              <a:rPr lang="en-US" sz="2400" dirty="0">
                <a:solidFill>
                  <a:schemeClr val="dk1"/>
                </a:solidFill>
              </a:rPr>
            </a:br>
            <a:r>
              <a:rPr lang="en-US" sz="2400" dirty="0">
                <a:solidFill>
                  <a:schemeClr val="dk1"/>
                </a:solidFill>
              </a:rPr>
              <a:t>(i.e., without using Smart Contracts)</a:t>
            </a:r>
          </a:p>
        </p:txBody>
      </p:sp>
      <p:sp>
        <p:nvSpPr>
          <p:cNvPr id="835" name="Google Shape;835;p52">
            <a:extLst>
              <a:ext uri="{FF2B5EF4-FFF2-40B4-BE49-F238E27FC236}">
                <a16:creationId xmlns:a16="http://schemas.microsoft.com/office/drawing/2014/main" id="{AECAD461-7AA5-B5A9-B8E7-AA287898EB2C}"/>
              </a:ext>
            </a:extLst>
          </p:cNvPr>
          <p:cNvSpPr txBox="1">
            <a:spLocks noGrp="1"/>
          </p:cNvSpPr>
          <p:nvPr>
            <p:ph type="sldNum" idx="12"/>
          </p:nvPr>
        </p:nvSpPr>
        <p:spPr>
          <a:xfrm>
            <a:off x="8619150" y="4733296"/>
            <a:ext cx="405977"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23</a:t>
            </a:fld>
            <a:endParaRPr dirty="0"/>
          </a:p>
        </p:txBody>
      </p:sp>
    </p:spTree>
    <p:extLst>
      <p:ext uri="{BB962C8B-B14F-4D97-AF65-F5344CB8AC3E}">
        <p14:creationId xmlns:p14="http://schemas.microsoft.com/office/powerpoint/2010/main" val="1004312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06A19-5633-4541-CB8F-33A3B9A25516}"/>
            </a:ext>
          </a:extLst>
        </p:cNvPr>
        <p:cNvGrpSpPr/>
        <p:nvPr/>
      </p:nvGrpSpPr>
      <p:grpSpPr>
        <a:xfrm>
          <a:off x="0" y="0"/>
          <a:ext cx="0" cy="0"/>
          <a:chOff x="0" y="0"/>
          <a:chExt cx="0" cy="0"/>
        </a:xfrm>
      </p:grpSpPr>
      <p:sp>
        <p:nvSpPr>
          <p:cNvPr id="7" name="Google Shape;661;p30">
            <a:extLst>
              <a:ext uri="{FF2B5EF4-FFF2-40B4-BE49-F238E27FC236}">
                <a16:creationId xmlns:a16="http://schemas.microsoft.com/office/drawing/2014/main" id="{803C5E9B-CC2A-D176-9356-0DCE52264384}"/>
              </a:ext>
            </a:extLst>
          </p:cNvPr>
          <p:cNvSpPr txBox="1">
            <a:spLocks/>
          </p:cNvSpPr>
          <p:nvPr/>
        </p:nvSpPr>
        <p:spPr>
          <a:xfrm>
            <a:off x="2118167" y="625262"/>
            <a:ext cx="4734046" cy="931506"/>
          </a:xfrm>
          <a:prstGeom prst="rect">
            <a:avLst/>
          </a:prstGeom>
          <a:noFill/>
          <a:ln>
            <a:noFill/>
          </a:ln>
        </p:spPr>
        <p:txBody>
          <a:bodyPr spcFirstLastPara="1" wrap="square" lIns="91425" tIns="91425" rIns="91425" bIns="91425" anchor="t" anchorCtr="0">
            <a:normAutofit fontScale="6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5300" b="1" dirty="0"/>
              <a:t>Thank You!</a:t>
            </a:r>
          </a:p>
          <a:p>
            <a:pPr algn="ctr"/>
            <a:r>
              <a:rPr lang="en-US" sz="3300" dirty="0"/>
              <a:t>nikhilvanjani61@gmail.com</a:t>
            </a:r>
          </a:p>
        </p:txBody>
      </p:sp>
      <p:sp>
        <p:nvSpPr>
          <p:cNvPr id="2" name="Google Shape;644;p28">
            <a:extLst>
              <a:ext uri="{FF2B5EF4-FFF2-40B4-BE49-F238E27FC236}">
                <a16:creationId xmlns:a16="http://schemas.microsoft.com/office/drawing/2014/main" id="{B0E8424D-3048-F0E7-E6C5-DA80154CAF25}"/>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24</a:t>
            </a:fld>
            <a:endParaRPr dirty="0"/>
          </a:p>
        </p:txBody>
      </p:sp>
      <p:sp>
        <p:nvSpPr>
          <p:cNvPr id="3" name="Google Shape;524;p39">
            <a:extLst>
              <a:ext uri="{FF2B5EF4-FFF2-40B4-BE49-F238E27FC236}">
                <a16:creationId xmlns:a16="http://schemas.microsoft.com/office/drawing/2014/main" id="{68972640-971D-9CA2-B1DD-C31B05CC2CCF}"/>
              </a:ext>
            </a:extLst>
          </p:cNvPr>
          <p:cNvSpPr txBox="1"/>
          <p:nvPr/>
        </p:nvSpPr>
        <p:spPr>
          <a:xfrm>
            <a:off x="1097715" y="4518238"/>
            <a:ext cx="2429086" cy="538579"/>
          </a:xfrm>
          <a:prstGeom prst="rect">
            <a:avLst/>
          </a:prstGeom>
          <a:solidFill>
            <a:schemeClr val="tx1"/>
          </a:solidFill>
          <a:ln>
            <a:noFill/>
          </a:ln>
        </p:spPr>
        <p:txBody>
          <a:bodyPr spcFirstLastPara="1" wrap="square" lIns="91425" tIns="91425" rIns="91425" bIns="91425" anchor="t" anchorCtr="0">
            <a:spAutoFit/>
          </a:bodyPr>
          <a:lstStyle/>
          <a:p>
            <a:pPr lvl="0" algn="ctr"/>
            <a:r>
              <a:rPr lang="en-US" sz="2300" dirty="0">
                <a:solidFill>
                  <a:schemeClr val="bg1"/>
                </a:solidFill>
              </a:rPr>
              <a:t>Paper and Code</a:t>
            </a:r>
            <a:endParaRPr lang="en-US" sz="2300" i="1" u="sng" dirty="0">
              <a:solidFill>
                <a:schemeClr val="bg1"/>
              </a:solidFill>
            </a:endParaRPr>
          </a:p>
        </p:txBody>
      </p:sp>
      <p:pic>
        <p:nvPicPr>
          <p:cNvPr id="8" name="Picture 7" descr="A qr code with a black background&#10;&#10;Description automatically generated">
            <a:extLst>
              <a:ext uri="{FF2B5EF4-FFF2-40B4-BE49-F238E27FC236}">
                <a16:creationId xmlns:a16="http://schemas.microsoft.com/office/drawing/2014/main" id="{25A0DAD4-19BF-56BE-979A-E98FF44B5DBC}"/>
              </a:ext>
            </a:extLst>
          </p:cNvPr>
          <p:cNvPicPr>
            <a:picLocks noChangeAspect="1"/>
          </p:cNvPicPr>
          <p:nvPr/>
        </p:nvPicPr>
        <p:blipFill>
          <a:blip r:embed="rId3"/>
          <a:stretch>
            <a:fillRect/>
          </a:stretch>
        </p:blipFill>
        <p:spPr>
          <a:xfrm>
            <a:off x="940658" y="1775038"/>
            <a:ext cx="2743200" cy="2743200"/>
          </a:xfrm>
          <a:prstGeom prst="rect">
            <a:avLst/>
          </a:prstGeom>
        </p:spPr>
      </p:pic>
      <p:pic>
        <p:nvPicPr>
          <p:cNvPr id="10" name="Picture 9" descr="A qr code with a white background&#10;&#10;Description automatically generated">
            <a:extLst>
              <a:ext uri="{FF2B5EF4-FFF2-40B4-BE49-F238E27FC236}">
                <a16:creationId xmlns:a16="http://schemas.microsoft.com/office/drawing/2014/main" id="{9442B06F-E825-C19D-BEB0-90BD3F69CECF}"/>
              </a:ext>
            </a:extLst>
          </p:cNvPr>
          <p:cNvPicPr>
            <a:picLocks noChangeAspect="1"/>
          </p:cNvPicPr>
          <p:nvPr/>
        </p:nvPicPr>
        <p:blipFill>
          <a:blip r:embed="rId4"/>
          <a:stretch>
            <a:fillRect/>
          </a:stretch>
        </p:blipFill>
        <p:spPr>
          <a:xfrm>
            <a:off x="4981731" y="1775038"/>
            <a:ext cx="2743200" cy="2743200"/>
          </a:xfrm>
          <a:prstGeom prst="rect">
            <a:avLst/>
          </a:prstGeom>
        </p:spPr>
      </p:pic>
      <p:sp>
        <p:nvSpPr>
          <p:cNvPr id="11" name="Google Shape;524;p39">
            <a:extLst>
              <a:ext uri="{FF2B5EF4-FFF2-40B4-BE49-F238E27FC236}">
                <a16:creationId xmlns:a16="http://schemas.microsoft.com/office/drawing/2014/main" id="{A1E6707A-6D15-9204-AE78-DFF421F9933C}"/>
              </a:ext>
            </a:extLst>
          </p:cNvPr>
          <p:cNvSpPr txBox="1"/>
          <p:nvPr/>
        </p:nvSpPr>
        <p:spPr>
          <a:xfrm>
            <a:off x="5138788" y="4525430"/>
            <a:ext cx="2429086" cy="538579"/>
          </a:xfrm>
          <a:prstGeom prst="rect">
            <a:avLst/>
          </a:prstGeom>
          <a:solidFill>
            <a:schemeClr val="tx1"/>
          </a:solidFill>
          <a:ln>
            <a:noFill/>
          </a:ln>
        </p:spPr>
        <p:txBody>
          <a:bodyPr spcFirstLastPara="1" wrap="square" lIns="91425" tIns="91425" rIns="91425" bIns="91425" anchor="t" anchorCtr="0">
            <a:spAutoFit/>
          </a:bodyPr>
          <a:lstStyle/>
          <a:p>
            <a:pPr lvl="0" algn="ctr"/>
            <a:r>
              <a:rPr lang="en-US" sz="2300" dirty="0">
                <a:solidFill>
                  <a:schemeClr val="bg1"/>
                </a:solidFill>
              </a:rPr>
              <a:t>1-hour talk</a:t>
            </a:r>
            <a:endParaRPr lang="en-US" sz="2300" i="1" u="sng" dirty="0">
              <a:solidFill>
                <a:schemeClr val="bg1"/>
              </a:solidFill>
            </a:endParaRPr>
          </a:p>
        </p:txBody>
      </p:sp>
    </p:spTree>
    <p:extLst>
      <p:ext uri="{BB962C8B-B14F-4D97-AF65-F5344CB8AC3E}">
        <p14:creationId xmlns:p14="http://schemas.microsoft.com/office/powerpoint/2010/main" val="261719632"/>
      </p:ext>
    </p:extLst>
  </p:cSld>
  <p:clrMapOvr>
    <a:masterClrMapping/>
  </p:clrMapOvr>
  <mc:AlternateContent xmlns:mc="http://schemas.openxmlformats.org/markup-compatibility/2006" xmlns:p14="http://schemas.microsoft.com/office/powerpoint/2010/main">
    <mc:Choice Requires="p14">
      <p:transition spd="slow" p14:dur="2000" advTm="67072"/>
    </mc:Choice>
    <mc:Fallback xmlns="">
      <p:transition spd="slow" advTm="67072"/>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7D55AA4-F39F-6179-92C3-EA2A6BEF712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
        <p:nvSpPr>
          <p:cNvPr id="5" name="Google Shape;661;p30">
            <a:extLst>
              <a:ext uri="{FF2B5EF4-FFF2-40B4-BE49-F238E27FC236}">
                <a16:creationId xmlns:a16="http://schemas.microsoft.com/office/drawing/2014/main" id="{1E420A73-B242-0204-1CDF-1CB7F8183223}"/>
              </a:ext>
            </a:extLst>
          </p:cNvPr>
          <p:cNvSpPr txBox="1">
            <a:spLocks/>
          </p:cNvSpPr>
          <p:nvPr/>
        </p:nvSpPr>
        <p:spPr>
          <a:xfrm>
            <a:off x="0" y="1492744"/>
            <a:ext cx="8949447" cy="3170473"/>
          </a:xfrm>
          <a:prstGeom prst="rect">
            <a:avLst/>
          </a:prstGeom>
          <a:noFill/>
          <a:ln>
            <a:noFill/>
          </a:ln>
        </p:spPr>
        <p:txBody>
          <a:bodyPr spcFirstLastPara="1" wrap="square" lIns="91425" tIns="91425" rIns="91425" bIns="91425" anchor="t" anchorCtr="0">
            <a:normAutofit fontScale="4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7500" b="1" dirty="0"/>
              <a:t>Hiring!</a:t>
            </a:r>
          </a:p>
          <a:p>
            <a:endParaRPr lang="en-US" sz="5300" b="1" u="sng" dirty="0"/>
          </a:p>
          <a:p>
            <a:r>
              <a:rPr lang="en-US" sz="5300" b="1" u="sng" dirty="0"/>
              <a:t>Role:</a:t>
            </a:r>
            <a:r>
              <a:rPr lang="en-US" sz="5300" b="1" dirty="0"/>
              <a:t> Senior Researcher</a:t>
            </a:r>
          </a:p>
          <a:p>
            <a:endParaRPr lang="en-US" sz="5300" b="1" dirty="0"/>
          </a:p>
          <a:p>
            <a:r>
              <a:rPr lang="en-US" sz="5300" b="1" u="sng" dirty="0"/>
              <a:t>Ideal Candidate: </a:t>
            </a:r>
          </a:p>
          <a:p>
            <a:endParaRPr lang="en-US" sz="5300" b="1" u="sng" dirty="0"/>
          </a:p>
          <a:p>
            <a:pPr marL="685800" indent="-685800">
              <a:buFont typeface="Arial" panose="020B0604020202020204" pitchFamily="34" charset="0"/>
              <a:buChar char="•"/>
            </a:pPr>
            <a:r>
              <a:rPr lang="en-US" sz="3800" b="1" dirty="0"/>
              <a:t>PhD in distributed consensus, cryptographic protocols, or related area</a:t>
            </a:r>
          </a:p>
          <a:p>
            <a:pPr marL="685800" indent="-685800">
              <a:buFont typeface="Arial" panose="020B0604020202020204" pitchFamily="34" charset="0"/>
              <a:buChar char="•"/>
            </a:pPr>
            <a:r>
              <a:rPr lang="en-US" sz="3800" b="1" dirty="0"/>
              <a:t>Strong interest in doing impactful research in blockchain space</a:t>
            </a:r>
          </a:p>
          <a:p>
            <a:pPr marL="685800" indent="-685800">
              <a:buFont typeface="Arial" panose="020B0604020202020204" pitchFamily="34" charset="0"/>
              <a:buChar char="•"/>
            </a:pPr>
            <a:endParaRPr lang="en-US" sz="3800" b="1" dirty="0"/>
          </a:p>
          <a:p>
            <a:endParaRPr lang="en-US" sz="3800" b="1" dirty="0"/>
          </a:p>
          <a:p>
            <a:r>
              <a:rPr lang="en-US" sz="3800" b="1" dirty="0"/>
              <a:t>Reach out to me (</a:t>
            </a:r>
            <a:r>
              <a:rPr lang="en-US" sz="3800" b="1" dirty="0">
                <a:hlinkClick r:id="rId2"/>
              </a:rPr>
              <a:t>nikhil@babylonchain.io</a:t>
            </a:r>
            <a:r>
              <a:rPr lang="en-US" sz="3800" b="1" dirty="0"/>
              <a:t>) or David </a:t>
            </a:r>
            <a:r>
              <a:rPr lang="en-US" sz="3800" b="1" dirty="0" err="1"/>
              <a:t>Tse</a:t>
            </a:r>
            <a:r>
              <a:rPr lang="en-US" sz="3800" b="1" dirty="0"/>
              <a:t> (</a:t>
            </a:r>
            <a:r>
              <a:rPr lang="en-US" sz="3800" b="1" dirty="0">
                <a:hlinkClick r:id="rId3"/>
              </a:rPr>
              <a:t>dntse@babylonchain.io</a:t>
            </a:r>
            <a:r>
              <a:rPr lang="en-US" sz="3800" b="1" dirty="0"/>
              <a:t>) </a:t>
            </a:r>
          </a:p>
        </p:txBody>
      </p:sp>
      <p:pic>
        <p:nvPicPr>
          <p:cNvPr id="6" name="Picture 5" descr="A black and orange text&#10;&#10;Description automatically generated">
            <a:extLst>
              <a:ext uri="{FF2B5EF4-FFF2-40B4-BE49-F238E27FC236}">
                <a16:creationId xmlns:a16="http://schemas.microsoft.com/office/drawing/2014/main" id="{E63E5CA0-FA90-859F-0D77-5FBC93196D2E}"/>
              </a:ext>
            </a:extLst>
          </p:cNvPr>
          <p:cNvPicPr>
            <a:picLocks noChangeAspect="1"/>
          </p:cNvPicPr>
          <p:nvPr/>
        </p:nvPicPr>
        <p:blipFill>
          <a:blip r:embed="rId4"/>
          <a:stretch>
            <a:fillRect/>
          </a:stretch>
        </p:blipFill>
        <p:spPr>
          <a:xfrm>
            <a:off x="2932890" y="-264718"/>
            <a:ext cx="3278220" cy="2185480"/>
          </a:xfrm>
          <a:prstGeom prst="rect">
            <a:avLst/>
          </a:prstGeom>
        </p:spPr>
      </p:pic>
    </p:spTree>
    <p:extLst>
      <p:ext uri="{BB962C8B-B14F-4D97-AF65-F5344CB8AC3E}">
        <p14:creationId xmlns:p14="http://schemas.microsoft.com/office/powerpoint/2010/main" val="3257933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AC2E9-ED7F-E2D9-0EEE-6174B723AB67}"/>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F731FF97-EA08-6DDB-1C06-897063CF471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94FD89-3682-A1EE-82DB-ABBE70C6068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spTree>
    <p:extLst>
      <p:ext uri="{BB962C8B-B14F-4D97-AF65-F5344CB8AC3E}">
        <p14:creationId xmlns:p14="http://schemas.microsoft.com/office/powerpoint/2010/main" val="3934968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616">
          <a:extLst>
            <a:ext uri="{FF2B5EF4-FFF2-40B4-BE49-F238E27FC236}">
              <a16:creationId xmlns:a16="http://schemas.microsoft.com/office/drawing/2014/main" id="{16C9FFFF-9732-8C5F-CB1B-5934694C0622}"/>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E7AC2170-769E-060A-5E13-4CFD88E94607}"/>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27</a:t>
            </a:fld>
            <a:endParaRPr/>
          </a:p>
        </p:txBody>
      </p:sp>
      <p:sp>
        <p:nvSpPr>
          <p:cNvPr id="28" name="Google Shape;618;p25">
            <a:extLst>
              <a:ext uri="{FF2B5EF4-FFF2-40B4-BE49-F238E27FC236}">
                <a16:creationId xmlns:a16="http://schemas.microsoft.com/office/drawing/2014/main" id="{54077F67-9D01-2125-948B-FB53A7BA5726}"/>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9600" b="1" dirty="0">
                <a:solidFill>
                  <a:srgbClr val="C00000"/>
                </a:solidFill>
              </a:rPr>
              <a:t>Extra Slides</a:t>
            </a:r>
          </a:p>
        </p:txBody>
      </p:sp>
    </p:spTree>
    <p:extLst>
      <p:ext uri="{BB962C8B-B14F-4D97-AF65-F5344CB8AC3E}">
        <p14:creationId xmlns:p14="http://schemas.microsoft.com/office/powerpoint/2010/main" val="3369208443"/>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p:cNvGrpSpPr/>
        <p:nvPr/>
      </p:nvGrpSpPr>
      <p:grpSpPr>
        <a:xfrm>
          <a:off x="0" y="0"/>
          <a:ext cx="0" cy="0"/>
          <a:chOff x="0" y="0"/>
          <a:chExt cx="0" cy="0"/>
        </a:xfrm>
      </p:grpSpPr>
      <p:sp>
        <p:nvSpPr>
          <p:cNvPr id="617" name="Google Shape;617;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28</a:t>
            </a:fld>
            <a:endParaRPr/>
          </a:p>
        </p:txBody>
      </p:sp>
      <p:sp>
        <p:nvSpPr>
          <p:cNvPr id="618" name="Google Shape;618;p25"/>
          <p:cNvSpPr txBox="1">
            <a:spLocks noGrp="1"/>
          </p:cNvSpPr>
          <p:nvPr>
            <p:ph type="body" idx="1"/>
          </p:nvPr>
        </p:nvSpPr>
        <p:spPr>
          <a:xfrm>
            <a:off x="2340961" y="506896"/>
            <a:ext cx="6156711" cy="61156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Clr>
                <a:schemeClr val="dk1"/>
              </a:buClr>
              <a:buSzPts val="1800"/>
              <a:buNone/>
            </a:pPr>
            <a:r>
              <a:rPr lang="en" sz="2200" b="1" dirty="0">
                <a:solidFill>
                  <a:srgbClr val="C00000"/>
                </a:solidFill>
              </a:rPr>
              <a:t>Warmup: Fair Exchange via AS + PKE</a:t>
            </a:r>
          </a:p>
        </p:txBody>
      </p:sp>
      <p:pic>
        <p:nvPicPr>
          <p:cNvPr id="9" name="Picture 4">
            <a:extLst>
              <a:ext uri="{FF2B5EF4-FFF2-40B4-BE49-F238E27FC236}">
                <a16:creationId xmlns:a16="http://schemas.microsoft.com/office/drawing/2014/main" id="{20E60339-FF09-98A3-225B-8CA24083D2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406" b="31672"/>
          <a:stretch/>
        </p:blipFill>
        <p:spPr bwMode="auto">
          <a:xfrm rot="5400000">
            <a:off x="-1890074" y="1647922"/>
            <a:ext cx="5382707" cy="184765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82B65AB3-3F00-D073-97BB-9A45727CD527}"/>
              </a:ext>
            </a:extLst>
          </p:cNvPr>
          <p:cNvGrpSpPr/>
          <p:nvPr/>
        </p:nvGrpSpPr>
        <p:grpSpPr>
          <a:xfrm>
            <a:off x="1301345" y="478376"/>
            <a:ext cx="1064292" cy="640080"/>
            <a:chOff x="1555421" y="530304"/>
            <a:chExt cx="1064292" cy="640080"/>
          </a:xfrm>
        </p:grpSpPr>
        <p:sp>
          <p:nvSpPr>
            <p:cNvPr id="14" name="Oval 13">
              <a:extLst>
                <a:ext uri="{FF2B5EF4-FFF2-40B4-BE49-F238E27FC236}">
                  <a16:creationId xmlns:a16="http://schemas.microsoft.com/office/drawing/2014/main" id="{8DA4623C-28A4-EC47-7989-AB410802F3DE}"/>
                </a:ext>
              </a:extLst>
            </p:cNvPr>
            <p:cNvSpPr/>
            <p:nvPr/>
          </p:nvSpPr>
          <p:spPr>
            <a:xfrm>
              <a:off x="1979633" y="530304"/>
              <a:ext cx="640080" cy="64008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B9DC251-40D0-7539-3AFD-7A63BA39E39D}"/>
                </a:ext>
              </a:extLst>
            </p:cNvPr>
            <p:cNvSpPr txBox="1"/>
            <p:nvPr/>
          </p:nvSpPr>
          <p:spPr>
            <a:xfrm>
              <a:off x="2121579" y="619511"/>
              <a:ext cx="356188" cy="461665"/>
            </a:xfrm>
            <a:prstGeom prst="rect">
              <a:avLst/>
            </a:prstGeom>
            <a:noFill/>
          </p:spPr>
          <p:txBody>
            <a:bodyPr wrap="none" rtlCol="0">
              <a:spAutoFit/>
            </a:bodyPr>
            <a:lstStyle/>
            <a:p>
              <a:r>
                <a:rPr lang="en-US" sz="2400" dirty="0">
                  <a:solidFill>
                    <a:srgbClr val="C00000"/>
                  </a:solidFill>
                </a:rPr>
                <a:t>1</a:t>
              </a:r>
            </a:p>
          </p:txBody>
        </p:sp>
        <p:sp>
          <p:nvSpPr>
            <p:cNvPr id="17" name="Triangle 16">
              <a:extLst>
                <a:ext uri="{FF2B5EF4-FFF2-40B4-BE49-F238E27FC236}">
                  <a16:creationId xmlns:a16="http://schemas.microsoft.com/office/drawing/2014/main" id="{DAD7C01A-7160-1394-7F43-B676776E93BB}"/>
                </a:ext>
              </a:extLst>
            </p:cNvPr>
            <p:cNvSpPr>
              <a:spLocks noChangeAspect="1"/>
            </p:cNvSpPr>
            <p:nvPr/>
          </p:nvSpPr>
          <p:spPr>
            <a:xfrm rot="16200000">
              <a:off x="1526160" y="667463"/>
              <a:ext cx="424282" cy="365760"/>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285A25D6-E7AB-C914-A705-0C932CA66E73}"/>
              </a:ext>
            </a:extLst>
          </p:cNvPr>
          <p:cNvGrpSpPr/>
          <p:nvPr/>
        </p:nvGrpSpPr>
        <p:grpSpPr>
          <a:xfrm>
            <a:off x="1301345" y="1685561"/>
            <a:ext cx="1064292" cy="640080"/>
            <a:chOff x="1555421" y="530304"/>
            <a:chExt cx="1064292" cy="640080"/>
          </a:xfrm>
        </p:grpSpPr>
        <p:sp>
          <p:nvSpPr>
            <p:cNvPr id="20" name="Oval 19">
              <a:extLst>
                <a:ext uri="{FF2B5EF4-FFF2-40B4-BE49-F238E27FC236}">
                  <a16:creationId xmlns:a16="http://schemas.microsoft.com/office/drawing/2014/main" id="{F52D7223-C6F4-1A16-E1F1-47EF827DB859}"/>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A6EF892-EEAD-AFC0-1DC7-B0C3C497C37E}"/>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2</a:t>
              </a:r>
            </a:p>
          </p:txBody>
        </p:sp>
        <p:sp>
          <p:nvSpPr>
            <p:cNvPr id="22" name="Triangle 21">
              <a:extLst>
                <a:ext uri="{FF2B5EF4-FFF2-40B4-BE49-F238E27FC236}">
                  <a16:creationId xmlns:a16="http://schemas.microsoft.com/office/drawing/2014/main" id="{92F22CAD-3FB3-9365-6149-23F8F771951D}"/>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68B5B4E4-0D55-7DEF-E796-FC8FE2D9F3D5}"/>
              </a:ext>
            </a:extLst>
          </p:cNvPr>
          <p:cNvGrpSpPr/>
          <p:nvPr/>
        </p:nvGrpSpPr>
        <p:grpSpPr>
          <a:xfrm>
            <a:off x="1293873" y="2817544"/>
            <a:ext cx="1064292" cy="640080"/>
            <a:chOff x="1555421" y="530304"/>
            <a:chExt cx="1064292" cy="640080"/>
          </a:xfrm>
        </p:grpSpPr>
        <p:sp>
          <p:nvSpPr>
            <p:cNvPr id="24" name="Oval 23">
              <a:extLst>
                <a:ext uri="{FF2B5EF4-FFF2-40B4-BE49-F238E27FC236}">
                  <a16:creationId xmlns:a16="http://schemas.microsoft.com/office/drawing/2014/main" id="{7165F14B-CA48-6D62-64E6-862BA8AABE28}"/>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E8BE600B-6471-6B56-4CF7-76CF77054586}"/>
                </a:ext>
              </a:extLst>
            </p:cNvPr>
            <p:cNvSpPr txBox="1"/>
            <p:nvPr/>
          </p:nvSpPr>
          <p:spPr>
            <a:xfrm>
              <a:off x="2121579" y="619511"/>
              <a:ext cx="356188" cy="461665"/>
            </a:xfrm>
            <a:prstGeom prst="rect">
              <a:avLst/>
            </a:prstGeom>
            <a:noFill/>
          </p:spPr>
          <p:txBody>
            <a:bodyPr wrap="square" rtlCol="0">
              <a:spAutoFit/>
            </a:bodyPr>
            <a:lstStyle/>
            <a:p>
              <a:r>
                <a:rPr lang="en-US" sz="2400" dirty="0">
                  <a:solidFill>
                    <a:schemeClr val="bg2"/>
                  </a:solidFill>
                </a:rPr>
                <a:t>3</a:t>
              </a:r>
            </a:p>
          </p:txBody>
        </p:sp>
        <p:sp>
          <p:nvSpPr>
            <p:cNvPr id="26" name="Triangle 25">
              <a:extLst>
                <a:ext uri="{FF2B5EF4-FFF2-40B4-BE49-F238E27FC236}">
                  <a16:creationId xmlns:a16="http://schemas.microsoft.com/office/drawing/2014/main" id="{6E6BF8EB-1499-074D-628A-E15267DBA708}"/>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Google Shape;618;p25">
            <a:extLst>
              <a:ext uri="{FF2B5EF4-FFF2-40B4-BE49-F238E27FC236}">
                <a16:creationId xmlns:a16="http://schemas.microsoft.com/office/drawing/2014/main" id="{0BDC8612-5829-EEC6-E4D2-515A99C02182}"/>
              </a:ext>
            </a:extLst>
          </p:cNvPr>
          <p:cNvSpPr txBox="1">
            <a:spLocks/>
          </p:cNvSpPr>
          <p:nvPr/>
        </p:nvSpPr>
        <p:spPr>
          <a:xfrm>
            <a:off x="2350387" y="1648552"/>
            <a:ext cx="6475567" cy="6400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Functional Fair Exchange via AS + FE [VST24]</a:t>
            </a:r>
          </a:p>
        </p:txBody>
      </p:sp>
      <p:sp>
        <p:nvSpPr>
          <p:cNvPr id="28" name="Google Shape;618;p25">
            <a:extLst>
              <a:ext uri="{FF2B5EF4-FFF2-40B4-BE49-F238E27FC236}">
                <a16:creationId xmlns:a16="http://schemas.microsoft.com/office/drawing/2014/main" id="{1634D715-7993-0B3D-1159-A4DA10F7CAB2}"/>
              </a:ext>
            </a:extLst>
          </p:cNvPr>
          <p:cNvSpPr txBox="1">
            <a:spLocks/>
          </p:cNvSpPr>
          <p:nvPr/>
        </p:nvSpPr>
        <p:spPr>
          <a:xfrm>
            <a:off x="2340961" y="2818729"/>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Functional Fair Exchange via AS + FHE [VGTS26]</a:t>
            </a:r>
          </a:p>
        </p:txBody>
      </p:sp>
      <p:grpSp>
        <p:nvGrpSpPr>
          <p:cNvPr id="2" name="Group 1">
            <a:extLst>
              <a:ext uri="{FF2B5EF4-FFF2-40B4-BE49-F238E27FC236}">
                <a16:creationId xmlns:a16="http://schemas.microsoft.com/office/drawing/2014/main" id="{EC3EB9F2-A11E-D10D-51F1-3C79A543ADF0}"/>
              </a:ext>
            </a:extLst>
          </p:cNvPr>
          <p:cNvGrpSpPr/>
          <p:nvPr/>
        </p:nvGrpSpPr>
        <p:grpSpPr>
          <a:xfrm>
            <a:off x="1301345" y="3988904"/>
            <a:ext cx="1064292" cy="640080"/>
            <a:chOff x="1555421" y="530304"/>
            <a:chExt cx="1064292" cy="640080"/>
          </a:xfrm>
        </p:grpSpPr>
        <p:sp>
          <p:nvSpPr>
            <p:cNvPr id="3" name="Oval 2">
              <a:extLst>
                <a:ext uri="{FF2B5EF4-FFF2-40B4-BE49-F238E27FC236}">
                  <a16:creationId xmlns:a16="http://schemas.microsoft.com/office/drawing/2014/main" id="{A26A0F4A-C528-9A1B-7685-3ED7804169A7}"/>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7388BDF-60AF-49AD-9008-4B20B85B3D57}"/>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4</a:t>
              </a:r>
            </a:p>
          </p:txBody>
        </p:sp>
        <p:sp>
          <p:nvSpPr>
            <p:cNvPr id="5" name="Triangle 4">
              <a:extLst>
                <a:ext uri="{FF2B5EF4-FFF2-40B4-BE49-F238E27FC236}">
                  <a16:creationId xmlns:a16="http://schemas.microsoft.com/office/drawing/2014/main" id="{D37B7980-BBBE-2ECA-7FD5-D7FE5FAAD793}"/>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Google Shape;618;p25">
            <a:extLst>
              <a:ext uri="{FF2B5EF4-FFF2-40B4-BE49-F238E27FC236}">
                <a16:creationId xmlns:a16="http://schemas.microsoft.com/office/drawing/2014/main" id="{FE7FFEE4-FCE2-A9FB-0B96-575BCDFA826C}"/>
              </a:ext>
            </a:extLst>
          </p:cNvPr>
          <p:cNvSpPr txBox="1">
            <a:spLocks/>
          </p:cNvSpPr>
          <p:nvPr/>
        </p:nvSpPr>
        <p:spPr>
          <a:xfrm>
            <a:off x="2344276" y="3988904"/>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Implementation &amp; Performance</a:t>
            </a:r>
          </a:p>
        </p:txBody>
      </p:sp>
    </p:spTree>
  </p:cSld>
  <p:clrMapOvr>
    <a:masterClrMapping/>
  </p:clrMapOvr>
  <mc:AlternateContent xmlns:mc="http://schemas.openxmlformats.org/markup-compatibility/2006" xmlns:p14="http://schemas.microsoft.com/office/powerpoint/2010/main">
    <mc:Choice Requires="p14">
      <p:transition spd="slow" p14:dur="2000" advTm="47900"/>
    </mc:Choice>
    <mc:Fallback xmlns="">
      <p:transition spd="slow" advTm="479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CE397487-64E9-372A-4973-83F57ED752E9}"/>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C1CE5E57-5950-1EB8-3D3C-AB1E0BDF63A6}"/>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US" b="1" dirty="0">
                <a:solidFill>
                  <a:schemeClr val="dk1"/>
                </a:solidFill>
              </a:rPr>
              <a:t>Fair Exchange [dMVVZ25]</a:t>
            </a:r>
            <a:endParaRPr lang="en-US" sz="2000" dirty="0">
              <a:solidFill>
                <a:schemeClr val="dk1"/>
              </a:solidFill>
            </a:endParaRPr>
          </a:p>
        </p:txBody>
      </p:sp>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7BF42413-A971-2C98-F307-61DB1814F448}"/>
                  </a:ext>
                </a:extLst>
              </p:cNvPr>
              <p:cNvSpPr txBox="1"/>
              <p:nvPr/>
            </p:nvSpPr>
            <p:spPr>
              <a:xfrm>
                <a:off x="6230380" y="1828606"/>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7BF42413-A971-2C98-F307-61DB1814F448}"/>
                  </a:ext>
                </a:extLst>
              </p:cNvPr>
              <p:cNvSpPr txBox="1">
                <a:spLocks noRot="1" noChangeAspect="1" noMove="1" noResize="1" noEditPoints="1" noAdjustHandles="1" noChangeArrowheads="1" noChangeShapeType="1" noTextEdit="1"/>
              </p:cNvSpPr>
              <p:nvPr/>
            </p:nvSpPr>
            <p:spPr>
              <a:xfrm>
                <a:off x="6230380" y="1828606"/>
                <a:ext cx="1323000" cy="424200"/>
              </a:xfrm>
              <a:prstGeom prst="rect">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75DC8099-CEEE-E60C-1CC2-19EC104063C1}"/>
                  </a:ext>
                </a:extLst>
              </p:cNvPr>
              <p:cNvSpPr txBox="1"/>
              <p:nvPr/>
            </p:nvSpPr>
            <p:spPr>
              <a:xfrm>
                <a:off x="7860355" y="1235162"/>
                <a:ext cx="911352"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a:t>
                </a:r>
              </a:p>
              <a:p>
                <a:pPr marL="0" lvl="0" indent="0" algn="l" rtl="0">
                  <a:spcBef>
                    <a:spcPts val="0"/>
                  </a:spcBef>
                  <a:spcAft>
                    <a:spcPts val="0"/>
                  </a:spcAft>
                  <a:buNone/>
                </a:pPr>
                <a:r>
                  <a:rPr lang="en" sz="1800" b="1" dirty="0">
                    <a:solidFill>
                      <a:srgbClr val="BB0000"/>
                    </a:solidFill>
                  </a:rPr>
                  <a:t>(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75DC8099-CEEE-E60C-1CC2-19EC104063C1}"/>
                  </a:ext>
                </a:extLst>
              </p:cNvPr>
              <p:cNvSpPr txBox="1">
                <a:spLocks noRot="1" noChangeAspect="1" noMove="1" noResize="1" noEditPoints="1" noAdjustHandles="1" noChangeArrowheads="1" noChangeShapeType="1" noTextEdit="1"/>
              </p:cNvSpPr>
              <p:nvPr/>
            </p:nvSpPr>
            <p:spPr>
              <a:xfrm>
                <a:off x="7860355" y="1235162"/>
                <a:ext cx="911352" cy="738633"/>
              </a:xfrm>
              <a:prstGeom prst="rect">
                <a:avLst/>
              </a:prstGeom>
              <a:blipFill>
                <a:blip r:embed="rId4"/>
                <a:stretch>
                  <a:fillRect l="-5479" b="-5085"/>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F6D8ED39-DE82-A3B5-59E6-2AEDB612C4BE}"/>
              </a:ext>
            </a:extLst>
          </p:cNvPr>
          <p:cNvSpPr txBox="1"/>
          <p:nvPr/>
        </p:nvSpPr>
        <p:spPr>
          <a:xfrm>
            <a:off x="5417075" y="1234440"/>
            <a:ext cx="911352"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a:t>
            </a:r>
          </a:p>
          <a:p>
            <a:pPr marL="0" lvl="0" indent="0" algn="l" rtl="0">
              <a:spcBef>
                <a:spcPts val="0"/>
              </a:spcBef>
              <a:spcAft>
                <a:spcPts val="0"/>
              </a:spcAft>
              <a:buNone/>
            </a:pPr>
            <a:r>
              <a:rPr lang="en" sz="1800" b="1" dirty="0">
                <a:solidFill>
                  <a:schemeClr val="accent1"/>
                </a:solidFill>
              </a:rPr>
              <a:t>(       )</a:t>
            </a:r>
            <a:endParaRPr sz="1800" b="1" dirty="0">
              <a:solidFill>
                <a:schemeClr val="accent1"/>
              </a:solidFill>
            </a:endParaRPr>
          </a:p>
        </p:txBody>
      </p:sp>
      <p:pic>
        <p:nvPicPr>
          <p:cNvPr id="404" name="Google Shape;404;p34">
            <a:extLst>
              <a:ext uri="{FF2B5EF4-FFF2-40B4-BE49-F238E27FC236}">
                <a16:creationId xmlns:a16="http://schemas.microsoft.com/office/drawing/2014/main" id="{D3D5BA5F-F2E6-D833-A9CD-2C7454A4B55B}"/>
              </a:ext>
            </a:extLst>
          </p:cNvPr>
          <p:cNvPicPr preferRelativeResize="0"/>
          <p:nvPr/>
        </p:nvPicPr>
        <p:blipFill rotWithShape="1">
          <a:blip r:embed="rId5">
            <a:alphaModFix/>
          </a:blip>
          <a:srcRect r="16408"/>
          <a:stretch/>
        </p:blipFill>
        <p:spPr>
          <a:xfrm>
            <a:off x="7568254" y="1238962"/>
            <a:ext cx="305752" cy="365760"/>
          </a:xfrm>
          <a:prstGeom prst="rect">
            <a:avLst/>
          </a:prstGeom>
          <a:noFill/>
          <a:ln>
            <a:noFill/>
          </a:ln>
        </p:spPr>
      </p:pic>
      <p:pic>
        <p:nvPicPr>
          <p:cNvPr id="405" name="Google Shape;405;p34">
            <a:extLst>
              <a:ext uri="{FF2B5EF4-FFF2-40B4-BE49-F238E27FC236}">
                <a16:creationId xmlns:a16="http://schemas.microsoft.com/office/drawing/2014/main" id="{D5106169-8B9A-357E-CE1A-4D2D3EBD3793}"/>
              </a:ext>
            </a:extLst>
          </p:cNvPr>
          <p:cNvPicPr preferRelativeResize="0"/>
          <p:nvPr/>
        </p:nvPicPr>
        <p:blipFill rotWithShape="1">
          <a:blip r:embed="rId6">
            <a:alphaModFix/>
          </a:blip>
          <a:srcRect r="16408"/>
          <a:stretch/>
        </p:blipFill>
        <p:spPr>
          <a:xfrm>
            <a:off x="5123613" y="1234440"/>
            <a:ext cx="305752" cy="365760"/>
          </a:xfrm>
          <a:prstGeom prst="rect">
            <a:avLst/>
          </a:prstGeom>
          <a:noFill/>
          <a:ln>
            <a:noFill/>
          </a:ln>
        </p:spPr>
      </p:pic>
      <p:cxnSp>
        <p:nvCxnSpPr>
          <p:cNvPr id="416" name="Google Shape;416;p34">
            <a:extLst>
              <a:ext uri="{FF2B5EF4-FFF2-40B4-BE49-F238E27FC236}">
                <a16:creationId xmlns:a16="http://schemas.microsoft.com/office/drawing/2014/main" id="{B4E2AFBE-DC14-5B61-16F2-69E7710DF6DB}"/>
              </a:ext>
            </a:extLst>
          </p:cNvPr>
          <p:cNvCxnSpPr/>
          <p:nvPr/>
        </p:nvCxnSpPr>
        <p:spPr>
          <a:xfrm rot="10800000">
            <a:off x="6402145" y="2200282"/>
            <a:ext cx="914400" cy="9600"/>
          </a:xfrm>
          <a:prstGeom prst="straightConnector1">
            <a:avLst/>
          </a:prstGeom>
          <a:noFill/>
          <a:ln w="38100" cap="flat" cmpd="sng">
            <a:solidFill>
              <a:srgbClr val="BB0000"/>
            </a:solidFill>
            <a:prstDash val="solid"/>
            <a:round/>
            <a:headEnd type="none" w="med" len="med"/>
            <a:tailEnd type="triangle" w="med" len="med"/>
          </a:ln>
        </p:spPr>
      </p:cxnSp>
      <p:sp>
        <p:nvSpPr>
          <p:cNvPr id="419" name="Google Shape;419;p34">
            <a:extLst>
              <a:ext uri="{FF2B5EF4-FFF2-40B4-BE49-F238E27FC236}">
                <a16:creationId xmlns:a16="http://schemas.microsoft.com/office/drawing/2014/main" id="{73AC0003-AFA0-78B5-4E4B-730CDC79749D}"/>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29</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F71228D-CC8B-F088-9CFC-564CC70B9141}"/>
                  </a:ext>
                </a:extLst>
              </p:cNvPr>
              <p:cNvSpPr txBox="1"/>
              <p:nvPr/>
            </p:nvSpPr>
            <p:spPr>
              <a:xfrm>
                <a:off x="7465267" y="2034255"/>
                <a:ext cx="1678736"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𝐴𝑑𝐺𝑒𝑛</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𝑝𝑝</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𝑥</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4F71228D-CC8B-F088-9CFC-564CC70B9141}"/>
                  </a:ext>
                </a:extLst>
              </p:cNvPr>
              <p:cNvSpPr txBox="1">
                <a:spLocks noRot="1" noChangeAspect="1" noMove="1" noResize="1" noEditPoints="1" noAdjustHandles="1" noChangeArrowheads="1" noChangeShapeType="1" noTextEdit="1"/>
              </p:cNvSpPr>
              <p:nvPr/>
            </p:nvSpPr>
            <p:spPr>
              <a:xfrm>
                <a:off x="7465267" y="2034255"/>
                <a:ext cx="1678736" cy="307777"/>
              </a:xfrm>
              <a:prstGeom prst="rect">
                <a:avLst/>
              </a:prstGeom>
              <a:blipFill>
                <a:blip r:embed="rId7"/>
                <a:stretch>
                  <a:fillRect b="-1200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8A4B16C7-4AE0-3FAA-CD4D-1E27C29E5ECA}"/>
              </a:ext>
            </a:extLst>
          </p:cNvPr>
          <p:cNvPicPr preferRelativeResize="0">
            <a:picLocks noChangeAspect="1"/>
          </p:cNvPicPr>
          <p:nvPr/>
        </p:nvPicPr>
        <p:blipFill>
          <a:blip r:embed="rId8">
            <a:alphaModFix/>
          </a:blip>
          <a:stretch>
            <a:fillRect/>
          </a:stretch>
        </p:blipFill>
        <p:spPr>
          <a:xfrm>
            <a:off x="5649085" y="1623350"/>
            <a:ext cx="274320" cy="274321"/>
          </a:xfrm>
          <a:prstGeom prst="rect">
            <a:avLst/>
          </a:prstGeom>
          <a:noFill/>
          <a:ln>
            <a:noFill/>
          </a:ln>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4625170-665D-E1E5-F185-E915BA6CE1B6}"/>
                  </a:ext>
                </a:extLst>
              </p:cNvPr>
              <p:cNvSpPr txBox="1"/>
              <p:nvPr/>
            </p:nvSpPr>
            <p:spPr>
              <a:xfrm>
                <a:off x="6206285" y="840716"/>
                <a:ext cx="1491692" cy="32618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𝑝𝑝</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m:t>
                      </m:r>
                      <m:sSup>
                        <m:sSupPr>
                          <m:ctrlPr>
                            <a:rPr lang="en-US" sz="1400" i="1" dirty="0" smtClean="0">
                              <a:solidFill>
                                <a:schemeClr val="dk1"/>
                              </a:solidFill>
                              <a:latin typeface="Cambria Math" panose="02040503050406030204" pitchFamily="18" charset="0"/>
                            </a:rPr>
                          </m:ctrlPr>
                        </m:sSupPr>
                        <m:e>
                          <m:r>
                            <a:rPr lang="en-US" sz="1400" b="0" i="1" dirty="0" smtClean="0">
                              <a:solidFill>
                                <a:schemeClr val="dk1"/>
                              </a:solidFill>
                              <a:latin typeface="Cambria Math" panose="02040503050406030204" pitchFamily="18" charset="0"/>
                            </a:rPr>
                            <m:t>1</m:t>
                          </m:r>
                        </m:e>
                        <m:sup>
                          <m:r>
                            <a:rPr lang="en-US" sz="1400" i="1" dirty="0" smtClean="0">
                              <a:solidFill>
                                <a:schemeClr val="dk1"/>
                              </a:solidFill>
                              <a:latin typeface="Cambria Math" panose="02040503050406030204" pitchFamily="18" charset="0"/>
                              <a:ea typeface="Cambria Math" panose="02040503050406030204" pitchFamily="18" charset="0"/>
                            </a:rPr>
                            <m:t>𝜆</m:t>
                          </m:r>
                        </m:sup>
                      </m:sSup>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 name="TextBox 2">
                <a:extLst>
                  <a:ext uri="{FF2B5EF4-FFF2-40B4-BE49-F238E27FC236}">
                    <a16:creationId xmlns:a16="http://schemas.microsoft.com/office/drawing/2014/main" id="{44625170-665D-E1E5-F185-E915BA6CE1B6}"/>
                  </a:ext>
                </a:extLst>
              </p:cNvPr>
              <p:cNvSpPr txBox="1">
                <a:spLocks noRot="1" noChangeAspect="1" noMove="1" noResize="1" noEditPoints="1" noAdjustHandles="1" noChangeArrowheads="1" noChangeShapeType="1" noTextEdit="1"/>
              </p:cNvSpPr>
              <p:nvPr/>
            </p:nvSpPr>
            <p:spPr>
              <a:xfrm>
                <a:off x="6206285" y="840716"/>
                <a:ext cx="1491692" cy="326180"/>
              </a:xfrm>
              <a:prstGeom prst="rect">
                <a:avLst/>
              </a:prstGeom>
              <a:blipFill>
                <a:blip r:embed="rId9"/>
                <a:stretch>
                  <a:fillRect b="-11538"/>
                </a:stretch>
              </a:blipFill>
            </p:spPr>
            <p:txBody>
              <a:bodyPr/>
              <a:lstStyle/>
              <a:p>
                <a:r>
                  <a:rPr lang="en-US">
                    <a:noFill/>
                  </a:rPr>
                  <a:t> </a:t>
                </a:r>
              </a:p>
            </p:txBody>
          </p:sp>
        </mc:Fallback>
      </mc:AlternateContent>
      <p:cxnSp>
        <p:nvCxnSpPr>
          <p:cNvPr id="5" name="Google Shape;416;p34">
            <a:extLst>
              <a:ext uri="{FF2B5EF4-FFF2-40B4-BE49-F238E27FC236}">
                <a16:creationId xmlns:a16="http://schemas.microsoft.com/office/drawing/2014/main" id="{C9CD518D-015E-C4C8-F241-DA674C26A461}"/>
              </a:ext>
            </a:extLst>
          </p:cNvPr>
          <p:cNvCxnSpPr/>
          <p:nvPr/>
        </p:nvCxnSpPr>
        <p:spPr>
          <a:xfrm rot="10800000">
            <a:off x="6402145" y="2571754"/>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6" name="Google Shape;416;p34">
            <a:extLst>
              <a:ext uri="{FF2B5EF4-FFF2-40B4-BE49-F238E27FC236}">
                <a16:creationId xmlns:a16="http://schemas.microsoft.com/office/drawing/2014/main" id="{C2F850BD-A449-6F61-52F9-1F86881CBB11}"/>
              </a:ext>
            </a:extLst>
          </p:cNvPr>
          <p:cNvCxnSpPr>
            <a:cxnSpLocks/>
          </p:cNvCxnSpPr>
          <p:nvPr/>
        </p:nvCxnSpPr>
        <p:spPr>
          <a:xfrm>
            <a:off x="6400799" y="2733442"/>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7" name="Google Shape;416;p34">
            <a:extLst>
              <a:ext uri="{FF2B5EF4-FFF2-40B4-BE49-F238E27FC236}">
                <a16:creationId xmlns:a16="http://schemas.microsoft.com/office/drawing/2014/main" id="{38915542-7652-7F3B-EDD6-0BDAA8074B56}"/>
              </a:ext>
            </a:extLst>
          </p:cNvPr>
          <p:cNvCxnSpPr/>
          <p:nvPr/>
        </p:nvCxnSpPr>
        <p:spPr>
          <a:xfrm rot="10800000">
            <a:off x="6377243" y="3223678"/>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8" name="Google Shape;416;p34">
            <a:extLst>
              <a:ext uri="{FF2B5EF4-FFF2-40B4-BE49-F238E27FC236}">
                <a16:creationId xmlns:a16="http://schemas.microsoft.com/office/drawing/2014/main" id="{EA506373-6D4D-5337-558F-247C6F30F69E}"/>
              </a:ext>
            </a:extLst>
          </p:cNvPr>
          <p:cNvCxnSpPr>
            <a:cxnSpLocks/>
          </p:cNvCxnSpPr>
          <p:nvPr/>
        </p:nvCxnSpPr>
        <p:spPr>
          <a:xfrm>
            <a:off x="6400799" y="3426802"/>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10" name="Straight Connector 9">
            <a:extLst>
              <a:ext uri="{FF2B5EF4-FFF2-40B4-BE49-F238E27FC236}">
                <a16:creationId xmlns:a16="http://schemas.microsoft.com/office/drawing/2014/main" id="{4ACB5195-136F-CE76-CFC8-F3630BF9AB06}"/>
              </a:ext>
            </a:extLst>
          </p:cNvPr>
          <p:cNvCxnSpPr/>
          <p:nvPr/>
        </p:nvCxnSpPr>
        <p:spPr>
          <a:xfrm>
            <a:off x="6805913" y="2827821"/>
            <a:ext cx="0" cy="365760"/>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Rectangle 10">
            <a:extLst>
              <a:ext uri="{FF2B5EF4-FFF2-40B4-BE49-F238E27FC236}">
                <a16:creationId xmlns:a16="http://schemas.microsoft.com/office/drawing/2014/main" id="{8F2C2805-BEA7-3193-AD55-8972AF3F72B2}"/>
              </a:ext>
            </a:extLst>
          </p:cNvPr>
          <p:cNvSpPr/>
          <p:nvPr/>
        </p:nvSpPr>
        <p:spPr>
          <a:xfrm>
            <a:off x="6230380" y="2430688"/>
            <a:ext cx="1270014" cy="1215341"/>
          </a:xfrm>
          <a:prstGeom prst="rect">
            <a:avLst/>
          </a:prstGeom>
          <a:noFill/>
          <a:ln w="381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Google Shape;416;p34">
            <a:extLst>
              <a:ext uri="{FF2B5EF4-FFF2-40B4-BE49-F238E27FC236}">
                <a16:creationId xmlns:a16="http://schemas.microsoft.com/office/drawing/2014/main" id="{4AA38C03-D5FE-FFA1-4C41-5CBFF772A160}"/>
              </a:ext>
            </a:extLst>
          </p:cNvPr>
          <p:cNvCxnSpPr/>
          <p:nvPr/>
        </p:nvCxnSpPr>
        <p:spPr>
          <a:xfrm rot="10800000">
            <a:off x="5703730" y="3605226"/>
            <a:ext cx="457200" cy="9600"/>
          </a:xfrm>
          <a:prstGeom prst="straightConnector1">
            <a:avLst/>
          </a:prstGeom>
          <a:noFill/>
          <a:ln w="38100" cap="flat" cmpd="sng">
            <a:solidFill>
              <a:schemeClr val="tx1"/>
            </a:solidFill>
            <a:prstDash val="solid"/>
            <a:round/>
            <a:headEnd type="none" w="med" len="med"/>
            <a:tailEnd type="triangle" w="med" len="med"/>
          </a:ln>
        </p:spPr>
      </p:cxnSp>
      <p:cxnSp>
        <p:nvCxnSpPr>
          <p:cNvPr id="13" name="Google Shape;416;p34">
            <a:extLst>
              <a:ext uri="{FF2B5EF4-FFF2-40B4-BE49-F238E27FC236}">
                <a16:creationId xmlns:a16="http://schemas.microsoft.com/office/drawing/2014/main" id="{A15A0ED5-5C4D-5C19-4040-564E01CD189F}"/>
              </a:ext>
            </a:extLst>
          </p:cNvPr>
          <p:cNvCxnSpPr>
            <a:cxnSpLocks/>
          </p:cNvCxnSpPr>
          <p:nvPr/>
        </p:nvCxnSpPr>
        <p:spPr>
          <a:xfrm>
            <a:off x="7569844" y="3614826"/>
            <a:ext cx="457200" cy="9600"/>
          </a:xfrm>
          <a:prstGeom prst="straightConnector1">
            <a:avLst/>
          </a:prstGeom>
          <a:noFill/>
          <a:ln w="38100" cap="flat" cmpd="sng">
            <a:solidFill>
              <a:schemeClr val="tx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101D7F5-7487-8C32-7853-21F8A8F6F976}"/>
                  </a:ext>
                </a:extLst>
              </p:cNvPr>
              <p:cNvSpPr txBox="1"/>
              <p:nvPr/>
            </p:nvSpPr>
            <p:spPr>
              <a:xfrm>
                <a:off x="8081842" y="3507104"/>
                <a:ext cx="16254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𝛼</m:t>
                      </m:r>
                    </m:oMath>
                  </m:oMathPara>
                </a14:m>
                <a:endParaRPr lang="en-US" dirty="0"/>
              </a:p>
            </p:txBody>
          </p:sp>
        </mc:Choice>
        <mc:Fallback xmlns="">
          <p:sp>
            <p:nvSpPr>
              <p:cNvPr id="14" name="TextBox 13">
                <a:extLst>
                  <a:ext uri="{FF2B5EF4-FFF2-40B4-BE49-F238E27FC236}">
                    <a16:creationId xmlns:a16="http://schemas.microsoft.com/office/drawing/2014/main" id="{3101D7F5-7487-8C32-7853-21F8A8F6F976}"/>
                  </a:ext>
                </a:extLst>
              </p:cNvPr>
              <p:cNvSpPr txBox="1">
                <a:spLocks noRot="1" noChangeAspect="1" noMove="1" noResize="1" noEditPoints="1" noAdjustHandles="1" noChangeArrowheads="1" noChangeShapeType="1" noTextEdit="1"/>
              </p:cNvSpPr>
              <p:nvPr/>
            </p:nvSpPr>
            <p:spPr>
              <a:xfrm>
                <a:off x="8081842" y="3507104"/>
                <a:ext cx="162545" cy="215444"/>
              </a:xfrm>
              <a:prstGeom prst="rect">
                <a:avLst/>
              </a:prstGeom>
              <a:blipFill>
                <a:blip r:embed="rId10"/>
                <a:stretch>
                  <a:fillRect l="-15385" r="-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B8C902A-2B4B-21A9-C6A5-39A57F0F16AF}"/>
                  </a:ext>
                </a:extLst>
              </p:cNvPr>
              <p:cNvSpPr txBox="1"/>
              <p:nvPr/>
            </p:nvSpPr>
            <p:spPr>
              <a:xfrm>
                <a:off x="5495050" y="3487018"/>
                <a:ext cx="164148"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𝛽</m:t>
                      </m:r>
                    </m:oMath>
                  </m:oMathPara>
                </a14:m>
                <a:endParaRPr lang="en-US" dirty="0"/>
              </a:p>
            </p:txBody>
          </p:sp>
        </mc:Choice>
        <mc:Fallback xmlns="">
          <p:sp>
            <p:nvSpPr>
              <p:cNvPr id="15" name="TextBox 14">
                <a:extLst>
                  <a:ext uri="{FF2B5EF4-FFF2-40B4-BE49-F238E27FC236}">
                    <a16:creationId xmlns:a16="http://schemas.microsoft.com/office/drawing/2014/main" id="{5B8C902A-2B4B-21A9-C6A5-39A57F0F16AF}"/>
                  </a:ext>
                </a:extLst>
              </p:cNvPr>
              <p:cNvSpPr txBox="1">
                <a:spLocks noRot="1" noChangeAspect="1" noMove="1" noResize="1" noEditPoints="1" noAdjustHandles="1" noChangeArrowheads="1" noChangeShapeType="1" noTextEdit="1"/>
              </p:cNvSpPr>
              <p:nvPr/>
            </p:nvSpPr>
            <p:spPr>
              <a:xfrm>
                <a:off x="5495050" y="3487018"/>
                <a:ext cx="164148" cy="215444"/>
              </a:xfrm>
              <a:prstGeom prst="rect">
                <a:avLst/>
              </a:prstGeom>
              <a:blipFill>
                <a:blip r:embed="rId11"/>
                <a:stretch>
                  <a:fillRect l="-35714" r="-28571" b="-38889"/>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D8B4F831-E293-2C61-B37F-BC5ACA4F2DB3}"/>
              </a:ext>
            </a:extLst>
          </p:cNvPr>
          <p:cNvSpPr/>
          <p:nvPr/>
        </p:nvSpPr>
        <p:spPr>
          <a:xfrm>
            <a:off x="5011842" y="759357"/>
            <a:ext cx="4109013" cy="306028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Google Shape;388;p33">
                <a:extLst>
                  <a:ext uri="{FF2B5EF4-FFF2-40B4-BE49-F238E27FC236}">
                    <a16:creationId xmlns:a16="http://schemas.microsoft.com/office/drawing/2014/main" id="{AA06E41B-430A-0D94-F2B9-CB1B5D191571}"/>
                  </a:ext>
                </a:extLst>
              </p:cNvPr>
              <p:cNvSpPr txBox="1"/>
              <p:nvPr/>
            </p:nvSpPr>
            <p:spPr>
              <a:xfrm>
                <a:off x="416425" y="876815"/>
                <a:ext cx="4956118" cy="2954625"/>
              </a:xfrm>
              <a:prstGeom prst="rect">
                <a:avLst/>
              </a:prstGeom>
              <a:noFill/>
              <a:ln>
                <a:noFill/>
              </a:ln>
            </p:spPr>
            <p:txBody>
              <a:bodyPr spcFirstLastPara="1" wrap="square" lIns="91425" tIns="91425" rIns="91425" bIns="91425" anchor="t" anchorCtr="0">
                <a:spAutoFit/>
              </a:bodyPr>
              <a:lstStyle/>
              <a:p>
                <a:pPr marL="114300" lvl="0" algn="l" rtl="0">
                  <a:spcBef>
                    <a:spcPts val="0"/>
                  </a:spcBef>
                  <a:spcAft>
                    <a:spcPts val="0"/>
                  </a:spcAft>
                  <a:buClr>
                    <a:schemeClr val="dk1"/>
                  </a:buClr>
                  <a:buSzPts val="1800"/>
                </a:pPr>
                <a:r>
                  <a:rPr lang="en-US" sz="1800" u="sng" dirty="0">
                    <a:solidFill>
                      <a:schemeClr val="tx1"/>
                    </a:solidFill>
                  </a:rPr>
                  <a:t>Correctness</a:t>
                </a:r>
                <a:r>
                  <a:rPr lang="en-US" sz="1800" dirty="0">
                    <a:solidFill>
                      <a:schemeClr val="tx1"/>
                    </a:solidFill>
                  </a:rPr>
                  <a:t>: </a:t>
                </a:r>
              </a:p>
              <a:p>
                <a:pPr marL="114300" lvl="0" algn="l" rtl="0">
                  <a:spcBef>
                    <a:spcPts val="0"/>
                  </a:spcBef>
                  <a:spcAft>
                    <a:spcPts val="0"/>
                  </a:spcAft>
                  <a:buClr>
                    <a:schemeClr val="dk1"/>
                  </a:buClr>
                  <a:buSzPts val="1800"/>
                </a:pPr>
                <a:r>
                  <a:rPr lang="en-US" sz="1800" dirty="0">
                    <a:solidFill>
                      <a:schemeClr val="tx1"/>
                    </a:solidFill>
                    <a:ea typeface="Cambria Math" panose="02040503050406030204" pitchFamily="18" charset="0"/>
                  </a:rPr>
                  <a:t>       </a:t>
                </a:r>
                <a14:m>
                  <m:oMath xmlns:m="http://schemas.openxmlformats.org/officeDocument/2006/math">
                    <m:r>
                      <a:rPr lang="en-US" sz="1800" i="1" smtClean="0">
                        <a:solidFill>
                          <a:schemeClr val="tx1"/>
                        </a:solidFill>
                        <a:latin typeface="Cambria Math" panose="02040503050406030204" pitchFamily="18" charset="0"/>
                        <a:ea typeface="Cambria Math" panose="02040503050406030204" pitchFamily="18" charset="0"/>
                      </a:rPr>
                      <m:t>𝛽</m:t>
                    </m:r>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𝑥</m:t>
                    </m:r>
                    <m:r>
                      <a:rPr lang="en-US" sz="1800" b="0" i="1" smtClean="0">
                        <a:solidFill>
                          <a:schemeClr val="tx1"/>
                        </a:solidFill>
                        <a:latin typeface="Cambria Math" panose="02040503050406030204" pitchFamily="18" charset="0"/>
                        <a:ea typeface="Cambria Math" panose="02040503050406030204" pitchFamily="18" charset="0"/>
                      </a:rPr>
                      <m:t>, </m:t>
                    </m:r>
                    <m:r>
                      <a:rPr lang="en-US" sz="1800" b="0" i="1" smtClean="0">
                        <a:solidFill>
                          <a:schemeClr val="tx1"/>
                        </a:solidFill>
                        <a:latin typeface="Cambria Math" panose="02040503050406030204" pitchFamily="18" charset="0"/>
                        <a:ea typeface="Cambria Math" panose="02040503050406030204" pitchFamily="18" charset="0"/>
                      </a:rPr>
                      <m:t>𝛼</m:t>
                    </m:r>
                    <m:r>
                      <a:rPr lang="en-US" sz="1800" b="0" i="1" smtClean="0">
                        <a:solidFill>
                          <a:schemeClr val="tx1"/>
                        </a:solidFill>
                        <a:latin typeface="Cambria Math" panose="02040503050406030204" pitchFamily="18" charset="0"/>
                        <a:ea typeface="Cambria Math" panose="02040503050406030204" pitchFamily="18" charset="0"/>
                      </a:rPr>
                      <m:t>=</m:t>
                    </m:r>
                  </m:oMath>
                </a14:m>
                <a:endParaRPr lang="en-US" sz="1800" dirty="0">
                  <a:solidFill>
                    <a:schemeClr val="tx1"/>
                  </a:solidFill>
                </a:endParaRPr>
              </a:p>
              <a:p>
                <a:pPr marL="114300" lvl="0" algn="l" rtl="0">
                  <a:spcBef>
                    <a:spcPts val="0"/>
                  </a:spcBef>
                  <a:spcAft>
                    <a:spcPts val="0"/>
                  </a:spcAft>
                  <a:buClr>
                    <a:schemeClr val="dk1"/>
                  </a:buClr>
                  <a:buSzPts val="1800"/>
                </a:pPr>
                <a:endParaRPr lang="en-US" sz="1800" u="sng" dirty="0">
                  <a:solidFill>
                    <a:schemeClr val="tx1"/>
                  </a:solidFill>
                </a:endParaRPr>
              </a:p>
              <a:p>
                <a:pPr marL="114300" lvl="0" algn="l" rtl="0">
                  <a:spcBef>
                    <a:spcPts val="0"/>
                  </a:spcBef>
                  <a:spcAft>
                    <a:spcPts val="0"/>
                  </a:spcAft>
                  <a:buClr>
                    <a:schemeClr val="dk1"/>
                  </a:buClr>
                  <a:buSzPts val="1800"/>
                </a:pPr>
                <a:r>
                  <a:rPr lang="en-US" sz="1800" u="sng" dirty="0">
                    <a:solidFill>
                      <a:schemeClr val="tx1"/>
                    </a:solidFill>
                  </a:rPr>
                  <a:t>Buyer Fairness</a:t>
                </a:r>
                <a:r>
                  <a:rPr lang="en-US" sz="1800" dirty="0">
                    <a:solidFill>
                      <a:schemeClr val="tx1"/>
                    </a:solidFill>
                  </a:rPr>
                  <a:t>: </a:t>
                </a:r>
              </a:p>
              <a:p>
                <a:pPr marL="114300" lvl="0" algn="l" rtl="0">
                  <a:spcBef>
                    <a:spcPts val="0"/>
                  </a:spcBef>
                  <a:spcAft>
                    <a:spcPts val="0"/>
                  </a:spcAft>
                  <a:buClr>
                    <a:schemeClr val="dk1"/>
                  </a:buClr>
                  <a:buSzPts val="1800"/>
                </a:pPr>
                <a:r>
                  <a:rPr lang="en-US" sz="1800" dirty="0">
                    <a:solidFill>
                      <a:schemeClr val="tx1"/>
                    </a:solidFill>
                  </a:rPr>
                  <a:t>       </a:t>
                </a:r>
                <a14:m>
                  <m:oMath xmlns:m="http://schemas.openxmlformats.org/officeDocument/2006/math">
                    <m:func>
                      <m:funcPr>
                        <m:ctrlPr>
                          <a:rPr lang="en-US" sz="1800" b="0" i="1" smtClean="0">
                            <a:solidFill>
                              <a:schemeClr val="tx1"/>
                            </a:solidFill>
                            <a:latin typeface="Cambria Math" panose="02040503050406030204" pitchFamily="18" charset="0"/>
                          </a:rPr>
                        </m:ctrlPr>
                      </m:funcPr>
                      <m:fName>
                        <m:r>
                          <m:rPr>
                            <m:sty m:val="p"/>
                          </m:rPr>
                          <a:rPr lang="en-US" sz="1800" b="0" i="0" smtClean="0">
                            <a:solidFill>
                              <a:schemeClr val="tx1"/>
                            </a:solidFill>
                            <a:latin typeface="Cambria Math" panose="02040503050406030204" pitchFamily="18" charset="0"/>
                          </a:rPr>
                          <m:t>Pr</m:t>
                        </m:r>
                      </m:fName>
                      <m:e>
                        <m:d>
                          <m:dPr>
                            <m:begChr m:val="["/>
                            <m:endChr m:val="]"/>
                            <m:ctrlPr>
                              <a:rPr lang="en-US" sz="1800" b="0" i="1" smtClean="0">
                                <a:solidFill>
                                  <a:schemeClr val="tx1"/>
                                </a:solidFill>
                                <a:latin typeface="Cambria Math" panose="02040503050406030204" pitchFamily="18" charset="0"/>
                              </a:rPr>
                            </m:ctrlPr>
                          </m:dPr>
                          <m:e>
                            <m:r>
                              <a:rPr lang="en-US" sz="1800" b="0" i="1" smtClean="0">
                                <a:solidFill>
                                  <a:schemeClr val="tx1"/>
                                </a:solidFill>
                                <a:latin typeface="Cambria Math" panose="02040503050406030204" pitchFamily="18" charset="0"/>
                                <a:ea typeface="Cambria Math" panose="02040503050406030204" pitchFamily="18" charset="0"/>
                              </a:rPr>
                              <m:t>        ∉</m:t>
                            </m:r>
                            <m:r>
                              <a:rPr lang="en-US" sz="1800" b="0" i="1" smtClean="0">
                                <a:solidFill>
                                  <a:schemeClr val="tx1"/>
                                </a:solidFill>
                                <a:latin typeface="Cambria Math" panose="02040503050406030204" pitchFamily="18" charset="0"/>
                                <a:ea typeface="Cambria Math" panose="02040503050406030204" pitchFamily="18" charset="0"/>
                              </a:rPr>
                              <m:t>𝐵</m:t>
                            </m:r>
                            <m:r>
                              <a:rPr lang="en-US" sz="1800" b="0" i="1" smtClean="0">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𝛽</m:t>
                            </m:r>
                            <m:r>
                              <a:rPr lang="en-US" sz="180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𝑥</m:t>
                            </m:r>
                          </m:e>
                        </m:d>
                      </m:e>
                    </m:func>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𝑛𝑒𝑔𝑙</m:t>
                    </m:r>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𝜆</m:t>
                    </m:r>
                    <m:r>
                      <a:rPr lang="en-US" sz="1800" b="0" i="1" smtClean="0">
                        <a:solidFill>
                          <a:schemeClr val="tx1"/>
                        </a:solidFill>
                        <a:latin typeface="Cambria Math" panose="02040503050406030204" pitchFamily="18" charset="0"/>
                        <a:ea typeface="Cambria Math" panose="02040503050406030204" pitchFamily="18" charset="0"/>
                      </a:rPr>
                      <m:t>)</m:t>
                    </m:r>
                  </m:oMath>
                </a14:m>
                <a:endParaRPr lang="en-US" sz="1800" dirty="0">
                  <a:solidFill>
                    <a:schemeClr val="tx1"/>
                  </a:solidFill>
                </a:endParaRPr>
              </a:p>
              <a:p>
                <a:pPr marL="114300" lvl="0" algn="l" rtl="0">
                  <a:spcBef>
                    <a:spcPts val="0"/>
                  </a:spcBef>
                  <a:spcAft>
                    <a:spcPts val="0"/>
                  </a:spcAft>
                  <a:buClr>
                    <a:schemeClr val="dk1"/>
                  </a:buClr>
                  <a:buSzPts val="1800"/>
                </a:pPr>
                <a:endParaRPr lang="en-US" sz="1800" u="sng" dirty="0">
                  <a:solidFill>
                    <a:schemeClr val="tx1"/>
                  </a:solidFill>
                </a:endParaRPr>
              </a:p>
              <a:p>
                <a:pPr marL="114300" lvl="0" algn="l" rtl="0">
                  <a:spcBef>
                    <a:spcPts val="0"/>
                  </a:spcBef>
                  <a:spcAft>
                    <a:spcPts val="0"/>
                  </a:spcAft>
                  <a:buClr>
                    <a:schemeClr val="dk1"/>
                  </a:buClr>
                  <a:buSzPts val="1800"/>
                </a:pPr>
                <a:r>
                  <a:rPr lang="en-US" sz="1800" u="sng" dirty="0">
                    <a:solidFill>
                      <a:schemeClr val="tx1"/>
                    </a:solidFill>
                  </a:rPr>
                  <a:t>Seller Fairness</a:t>
                </a:r>
                <a:r>
                  <a:rPr lang="en-US" sz="1800" dirty="0">
                    <a:solidFill>
                      <a:schemeClr val="tx1"/>
                    </a:solidFill>
                  </a:rPr>
                  <a:t>:</a:t>
                </a: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800" b="0" i="1" smtClean="0">
                          <a:solidFill>
                            <a:schemeClr val="tx1"/>
                          </a:solidFill>
                          <a:latin typeface="Cambria Math" panose="02040503050406030204" pitchFamily="18" charset="0"/>
                        </a:rPr>
                        <m:t>|</m:t>
                      </m:r>
                      <m:r>
                        <m:rPr>
                          <m:sty m:val="p"/>
                        </m:rPr>
                        <a:rPr lang="en-US" sz="1800" b="0" i="0" smtClean="0">
                          <a:solidFill>
                            <a:schemeClr val="tx1"/>
                          </a:solidFill>
                          <a:latin typeface="Cambria Math" panose="02040503050406030204" pitchFamily="18" charset="0"/>
                        </a:rPr>
                        <m:t>Pr</m:t>
                      </m:r>
                      <m:r>
                        <a:rPr lang="en-US" sz="1800" b="0" i="1" smtClean="0">
                          <a:solidFill>
                            <a:schemeClr val="tx1"/>
                          </a:solidFill>
                          <a:latin typeface="Cambria Math" panose="02040503050406030204" pitchFamily="18" charset="0"/>
                        </a:rPr>
                        <m:t>⁡[</m:t>
                      </m:r>
                      <m:r>
                        <a:rPr lang="en-US" sz="1800" b="0" i="1" smtClean="0">
                          <a:solidFill>
                            <a:schemeClr val="tx1"/>
                          </a:solidFill>
                          <a:latin typeface="Cambria Math" panose="02040503050406030204" pitchFamily="18" charset="0"/>
                        </a:rPr>
                        <m:t>𝐷</m:t>
                      </m:r>
                      <m:d>
                        <m:dPr>
                          <m:ctrlPr>
                            <a:rPr lang="en-US" sz="1800" b="0" i="1" smtClean="0">
                              <a:solidFill>
                                <a:schemeClr val="tx1"/>
                              </a:solidFill>
                              <a:latin typeface="Cambria Math" panose="02040503050406030204" pitchFamily="18" charset="0"/>
                            </a:rPr>
                          </m:ctrlPr>
                        </m:d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𝑉𝑖𝑒𝑤</m:t>
                              </m:r>
                            </m:e>
                            <m:sub>
                              <m:r>
                                <a:rPr lang="en-US" sz="1800" b="0" i="1" smtClean="0">
                                  <a:solidFill>
                                    <a:schemeClr val="tx1"/>
                                  </a:solidFill>
                                  <a:latin typeface="Cambria Math" panose="02040503050406030204" pitchFamily="18" charset="0"/>
                                </a:rPr>
                                <m:t>𝐵</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𝑖𝑛</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𝑅𝑒𝑎𝑙</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𝑊𝑜𝑟𝑙𝑑</m:t>
                          </m:r>
                        </m:e>
                      </m:d>
                      <m:r>
                        <a:rPr lang="en-US" sz="1800" b="0" i="1" smtClean="0">
                          <a:solidFill>
                            <a:schemeClr val="tx1"/>
                          </a:solidFill>
                          <a:latin typeface="Cambria Math" panose="02040503050406030204" pitchFamily="18" charset="0"/>
                        </a:rPr>
                        <m:t>=1]−</m:t>
                      </m:r>
                    </m:oMath>
                  </m:oMathPara>
                </a14:m>
                <a:endParaRPr lang="en-US" sz="18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m:rPr>
                          <m:sty m:val="p"/>
                        </m:rPr>
                        <a:rPr lang="en-US" sz="1800" b="0" i="0" smtClean="0">
                          <a:solidFill>
                            <a:schemeClr val="tx1"/>
                          </a:solidFill>
                          <a:latin typeface="Cambria Math" panose="02040503050406030204" pitchFamily="18" charset="0"/>
                        </a:rPr>
                        <m:t>Pr</m:t>
                      </m:r>
                      <m:d>
                        <m:dPr>
                          <m:begChr m:val="["/>
                          <m:endChr m:val="]"/>
                          <m:ctrlPr>
                            <a:rPr lang="en-US" sz="1800" b="0" i="1" smtClean="0">
                              <a:solidFill>
                                <a:schemeClr val="tx1"/>
                              </a:solidFill>
                              <a:latin typeface="Cambria Math" panose="02040503050406030204" pitchFamily="18" charset="0"/>
                            </a:rPr>
                          </m:ctrlPr>
                        </m:dPr>
                        <m:e>
                          <m:r>
                            <a:rPr lang="en-US" sz="1800" b="0" i="1" smtClean="0">
                              <a:solidFill>
                                <a:schemeClr val="tx1"/>
                              </a:solidFill>
                              <a:latin typeface="Cambria Math" panose="02040503050406030204" pitchFamily="18" charset="0"/>
                            </a:rPr>
                            <m:t>𝐷</m:t>
                          </m:r>
                          <m:d>
                            <m:dPr>
                              <m:ctrlPr>
                                <a:rPr lang="en-US" sz="1800" b="0" i="1" smtClean="0">
                                  <a:solidFill>
                                    <a:schemeClr val="tx1"/>
                                  </a:solidFill>
                                  <a:latin typeface="Cambria Math" panose="02040503050406030204" pitchFamily="18" charset="0"/>
                                </a:rPr>
                              </m:ctrlPr>
                            </m:d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𝑉𝑖𝑒𝑤</m:t>
                                  </m:r>
                                </m:e>
                                <m:sub>
                                  <m:r>
                                    <a:rPr lang="en-US" sz="1800" b="0" i="1" smtClean="0">
                                      <a:solidFill>
                                        <a:schemeClr val="tx1"/>
                                      </a:solidFill>
                                      <a:latin typeface="Cambria Math" panose="02040503050406030204" pitchFamily="18" charset="0"/>
                                    </a:rPr>
                                    <m:t>𝐵</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𝑖𝑛</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𝐼𝑑𝑒𝑎𝑙</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𝑊𝑜𝑟𝑙𝑑</m:t>
                              </m:r>
                            </m:e>
                          </m:d>
                          <m:r>
                            <a:rPr lang="en-US" sz="1800" b="0" i="1" smtClean="0">
                              <a:solidFill>
                                <a:schemeClr val="tx1"/>
                              </a:solidFill>
                              <a:latin typeface="Cambria Math" panose="02040503050406030204" pitchFamily="18" charset="0"/>
                            </a:rPr>
                            <m:t>=1</m:t>
                          </m:r>
                        </m:e>
                      </m:d>
                      <m:r>
                        <a:rPr lang="en-US" sz="1800" b="0" i="1" smtClean="0">
                          <a:solidFill>
                            <a:schemeClr val="tx1"/>
                          </a:solidFill>
                          <a:latin typeface="Cambria Math" panose="02040503050406030204" pitchFamily="18" charset="0"/>
                        </a:rPr>
                        <m:t>|</m:t>
                      </m:r>
                    </m:oMath>
                  </m:oMathPara>
                </a14:m>
                <a:endParaRPr lang="en-US" sz="18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800" i="1">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𝑛𝑒𝑔𝑙</m:t>
                      </m:r>
                      <m:r>
                        <a:rPr lang="en-US" sz="1800" i="1">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𝜆</m:t>
                      </m:r>
                      <m:r>
                        <a:rPr lang="en-US" sz="1800" i="1">
                          <a:solidFill>
                            <a:schemeClr val="tx1"/>
                          </a:solidFill>
                          <a:latin typeface="Cambria Math" panose="02040503050406030204" pitchFamily="18" charset="0"/>
                          <a:ea typeface="Cambria Math" panose="02040503050406030204" pitchFamily="18" charset="0"/>
                        </a:rPr>
                        <m:t>)</m:t>
                      </m:r>
                    </m:oMath>
                  </m:oMathPara>
                </a14:m>
                <a:endParaRPr lang="en-US" sz="1800" dirty="0">
                  <a:solidFill>
                    <a:schemeClr val="tx1"/>
                  </a:solidFill>
                </a:endParaRPr>
              </a:p>
            </p:txBody>
          </p:sp>
        </mc:Choice>
        <mc:Fallback xmlns="">
          <p:sp>
            <p:nvSpPr>
              <p:cNvPr id="17" name="Google Shape;388;p33">
                <a:extLst>
                  <a:ext uri="{FF2B5EF4-FFF2-40B4-BE49-F238E27FC236}">
                    <a16:creationId xmlns:a16="http://schemas.microsoft.com/office/drawing/2014/main" id="{AA06E41B-430A-0D94-F2B9-CB1B5D191571}"/>
                  </a:ext>
                </a:extLst>
              </p:cNvPr>
              <p:cNvSpPr txBox="1">
                <a:spLocks noRot="1" noChangeAspect="1" noMove="1" noResize="1" noEditPoints="1" noAdjustHandles="1" noChangeArrowheads="1" noChangeShapeType="1" noTextEdit="1"/>
              </p:cNvSpPr>
              <p:nvPr/>
            </p:nvSpPr>
            <p:spPr>
              <a:xfrm>
                <a:off x="416425" y="876815"/>
                <a:ext cx="4956118" cy="2954625"/>
              </a:xfrm>
              <a:prstGeom prst="rect">
                <a:avLst/>
              </a:prstGeom>
              <a:blipFill>
                <a:blip r:embed="rId12"/>
                <a:stretch>
                  <a:fillRect/>
                </a:stretch>
              </a:blipFill>
              <a:ln>
                <a:noFill/>
              </a:ln>
            </p:spPr>
            <p:txBody>
              <a:bodyPr/>
              <a:lstStyle/>
              <a:p>
                <a:r>
                  <a:rPr lang="en-US">
                    <a:noFill/>
                  </a:rPr>
                  <a:t> </a:t>
                </a:r>
              </a:p>
            </p:txBody>
          </p:sp>
        </mc:Fallback>
      </mc:AlternateContent>
      <p:pic>
        <p:nvPicPr>
          <p:cNvPr id="18" name="Google Shape;399;p34">
            <a:extLst>
              <a:ext uri="{FF2B5EF4-FFF2-40B4-BE49-F238E27FC236}">
                <a16:creationId xmlns:a16="http://schemas.microsoft.com/office/drawing/2014/main" id="{D86A1958-528E-C376-01BC-5E476CC86CD5}"/>
              </a:ext>
            </a:extLst>
          </p:cNvPr>
          <p:cNvPicPr preferRelativeResize="0">
            <a:picLocks noChangeAspect="1"/>
          </p:cNvPicPr>
          <p:nvPr/>
        </p:nvPicPr>
        <p:blipFill>
          <a:blip r:embed="rId8">
            <a:alphaModFix/>
          </a:blip>
          <a:stretch>
            <a:fillRect/>
          </a:stretch>
        </p:blipFill>
        <p:spPr>
          <a:xfrm>
            <a:off x="2149558" y="1269300"/>
            <a:ext cx="274320" cy="274321"/>
          </a:xfrm>
          <a:prstGeom prst="rect">
            <a:avLst/>
          </a:prstGeom>
          <a:noFill/>
          <a:ln>
            <a:noFill/>
          </a:ln>
        </p:spPr>
      </p:pic>
      <p:pic>
        <p:nvPicPr>
          <p:cNvPr id="19" name="Google Shape;399;p34">
            <a:extLst>
              <a:ext uri="{FF2B5EF4-FFF2-40B4-BE49-F238E27FC236}">
                <a16:creationId xmlns:a16="http://schemas.microsoft.com/office/drawing/2014/main" id="{AAE6D786-4804-D2F2-75F7-E187BD760B6E}"/>
              </a:ext>
            </a:extLst>
          </p:cNvPr>
          <p:cNvPicPr preferRelativeResize="0">
            <a:picLocks noChangeAspect="1"/>
          </p:cNvPicPr>
          <p:nvPr/>
        </p:nvPicPr>
        <p:blipFill>
          <a:blip r:embed="rId8">
            <a:alphaModFix/>
          </a:blip>
          <a:stretch>
            <a:fillRect/>
          </a:stretch>
        </p:blipFill>
        <p:spPr>
          <a:xfrm>
            <a:off x="1430014" y="2099442"/>
            <a:ext cx="274320" cy="274321"/>
          </a:xfrm>
          <a:prstGeom prst="rect">
            <a:avLst/>
          </a:prstGeom>
          <a:noFill/>
          <a:ln>
            <a:noFill/>
          </a:ln>
        </p:spPr>
      </p:pic>
      <mc:AlternateContent xmlns:mc="http://schemas.openxmlformats.org/markup-compatibility/2006" xmlns:a14="http://schemas.microsoft.com/office/drawing/2010/main">
        <mc:Choice Requires="a14">
          <p:sp>
            <p:nvSpPr>
              <p:cNvPr id="20" name="Rectangular Callout 19">
                <a:extLst>
                  <a:ext uri="{FF2B5EF4-FFF2-40B4-BE49-F238E27FC236}">
                    <a16:creationId xmlns:a16="http://schemas.microsoft.com/office/drawing/2014/main" id="{4EBC17B2-D792-00C6-800F-04846A3F42F8}"/>
                  </a:ext>
                </a:extLst>
              </p:cNvPr>
              <p:cNvSpPr/>
              <p:nvPr/>
            </p:nvSpPr>
            <p:spPr>
              <a:xfrm>
                <a:off x="2725490" y="4087869"/>
                <a:ext cx="4956118" cy="912053"/>
              </a:xfrm>
              <a:prstGeom prst="wedgeRectCallout">
                <a:avLst>
                  <a:gd name="adj1" fmla="val -33349"/>
                  <a:gd name="adj2" fmla="val -117310"/>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1800" i="1" smtClean="0">
                        <a:solidFill>
                          <a:schemeClr val="tx1"/>
                        </a:solidFill>
                        <a:latin typeface="Cambria Math" panose="02040503050406030204" pitchFamily="18" charset="0"/>
                        <a:ea typeface="Cambria Math" panose="02040503050406030204" pitchFamily="18" charset="0"/>
                      </a:rPr>
                      <m:t>𝛼</m:t>
                    </m:r>
                    <m:r>
                      <a:rPr lang="en-US" sz="1800" b="0" i="1" smtClean="0">
                        <a:solidFill>
                          <a:schemeClr val="tx1"/>
                        </a:solidFill>
                        <a:latin typeface="Cambria Math" panose="02040503050406030204" pitchFamily="18" charset="0"/>
                        <a:ea typeface="Cambria Math" panose="02040503050406030204" pitchFamily="18" charset="0"/>
                      </a:rPr>
                      <m:t>=⊥</m:t>
                    </m:r>
                  </m:oMath>
                </a14:m>
                <a:r>
                  <a:rPr lang="en-US" sz="1800" dirty="0">
                    <a:solidFill>
                      <a:schemeClr val="tx1"/>
                    </a:solidFill>
                  </a:rPr>
                  <a:t> in both worlds,</a:t>
                </a:r>
              </a:p>
              <a:p>
                <a:pPr algn="ctr"/>
                <a:r>
                  <a:rPr lang="en-US" sz="1800" dirty="0">
                    <a:solidFill>
                      <a:schemeClr val="tx1"/>
                    </a:solidFill>
                  </a:rPr>
                  <a:t>Ideal World: Simulator does not get x as input</a:t>
                </a:r>
              </a:p>
            </p:txBody>
          </p:sp>
        </mc:Choice>
        <mc:Fallback xmlns="">
          <p:sp>
            <p:nvSpPr>
              <p:cNvPr id="20" name="Rectangular Callout 19">
                <a:extLst>
                  <a:ext uri="{FF2B5EF4-FFF2-40B4-BE49-F238E27FC236}">
                    <a16:creationId xmlns:a16="http://schemas.microsoft.com/office/drawing/2014/main" id="{4EBC17B2-D792-00C6-800F-04846A3F42F8}"/>
                  </a:ext>
                </a:extLst>
              </p:cNvPr>
              <p:cNvSpPr>
                <a:spLocks noRot="1" noChangeAspect="1" noMove="1" noResize="1" noEditPoints="1" noAdjustHandles="1" noChangeArrowheads="1" noChangeShapeType="1" noTextEdit="1"/>
              </p:cNvSpPr>
              <p:nvPr/>
            </p:nvSpPr>
            <p:spPr>
              <a:xfrm>
                <a:off x="2725490" y="4087869"/>
                <a:ext cx="4956118" cy="912053"/>
              </a:xfrm>
              <a:prstGeom prst="wedgeRectCallout">
                <a:avLst>
                  <a:gd name="adj1" fmla="val -33349"/>
                  <a:gd name="adj2" fmla="val -117310"/>
                </a:avLst>
              </a:prstGeom>
              <a:blipFill>
                <a:blip r:embed="rId13"/>
                <a:stretch>
                  <a:fillRect/>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93788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9"/>
          <p:cNvSpPr/>
          <p:nvPr/>
        </p:nvSpPr>
        <p:spPr>
          <a:xfrm>
            <a:off x="2863850" y="1050300"/>
            <a:ext cx="3090300" cy="17385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dirty="0"/>
              <a:t>Blockchain as a TTP</a:t>
            </a:r>
            <a:endParaRPr dirty="0"/>
          </a:p>
        </p:txBody>
      </p:sp>
      <p:sp>
        <p:nvSpPr>
          <p:cNvPr id="289" name="Google Shape;289;p29"/>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sp>
        <p:nvSpPr>
          <p:cNvPr id="291" name="Google Shape;291;p29"/>
          <p:cNvSpPr txBox="1"/>
          <p:nvPr/>
        </p:nvSpPr>
        <p:spPr>
          <a:xfrm>
            <a:off x="7129075" y="1385175"/>
            <a:ext cx="20151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b="1" dirty="0">
                <a:solidFill>
                  <a:srgbClr val="BB0000"/>
                </a:solidFill>
              </a:rPr>
              <a:t>d</a:t>
            </a:r>
            <a:r>
              <a:rPr lang="en" sz="1800" b="1" dirty="0" err="1">
                <a:solidFill>
                  <a:srgbClr val="BB0000"/>
                </a:solidFill>
              </a:rPr>
              <a:t>ata</a:t>
            </a:r>
            <a:r>
              <a:rPr lang="en" sz="1800" b="1" dirty="0">
                <a:solidFill>
                  <a:srgbClr val="BB0000"/>
                </a:solidFill>
              </a:rPr>
              <a:t> = x</a:t>
            </a:r>
            <a:endParaRPr b="1" dirty="0">
              <a:solidFill>
                <a:srgbClr val="BB0000"/>
              </a:solidFill>
            </a:endParaRPr>
          </a:p>
        </p:txBody>
      </p:sp>
      <p:sp>
        <p:nvSpPr>
          <p:cNvPr id="292" name="Google Shape;292;p29"/>
          <p:cNvSpPr txBox="1"/>
          <p:nvPr/>
        </p:nvSpPr>
        <p:spPr>
          <a:xfrm>
            <a:off x="270050" y="1385175"/>
            <a:ext cx="1406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p:txBody>
      </p:sp>
      <p:cxnSp>
        <p:nvCxnSpPr>
          <p:cNvPr id="293" name="Google Shape;293;p29"/>
          <p:cNvCxnSpPr/>
          <p:nvPr/>
        </p:nvCxnSpPr>
        <p:spPr>
          <a:xfrm rot="10800000" flipH="1">
            <a:off x="3220463" y="1501325"/>
            <a:ext cx="2364900" cy="18000"/>
          </a:xfrm>
          <a:prstGeom prst="straightConnector1">
            <a:avLst/>
          </a:prstGeom>
          <a:noFill/>
          <a:ln w="38100" cap="flat" cmpd="sng">
            <a:solidFill>
              <a:schemeClr val="dk1"/>
            </a:solidFill>
            <a:prstDash val="solid"/>
            <a:round/>
            <a:headEnd type="none" w="med" len="med"/>
            <a:tailEnd type="triangle" w="med" len="med"/>
          </a:ln>
        </p:spPr>
      </p:cxnSp>
      <p:cxnSp>
        <p:nvCxnSpPr>
          <p:cNvPr id="294" name="Google Shape;294;p29"/>
          <p:cNvCxnSpPr/>
          <p:nvPr/>
        </p:nvCxnSpPr>
        <p:spPr>
          <a:xfrm rot="10800000">
            <a:off x="3220463" y="2030125"/>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295" name="Google Shape;295;p29"/>
          <p:cNvSpPr txBox="1"/>
          <p:nvPr/>
        </p:nvSpPr>
        <p:spPr>
          <a:xfrm>
            <a:off x="3439600" y="10771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money</a:t>
            </a:r>
            <a:endParaRPr sz="1800" b="1" dirty="0">
              <a:solidFill>
                <a:schemeClr val="accent1"/>
              </a:solidFill>
            </a:endParaRPr>
          </a:p>
        </p:txBody>
      </p:sp>
      <p:sp>
        <p:nvSpPr>
          <p:cNvPr id="296" name="Google Shape;296;p29"/>
          <p:cNvSpPr txBox="1"/>
          <p:nvPr/>
        </p:nvSpPr>
        <p:spPr>
          <a:xfrm>
            <a:off x="3439600" y="16059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data = x</a:t>
            </a:r>
            <a:endParaRPr sz="1800" b="1" dirty="0">
              <a:solidFill>
                <a:srgbClr val="BB0000"/>
              </a:solidFill>
            </a:endParaRPr>
          </a:p>
        </p:txBody>
      </p:sp>
      <p:sp>
        <p:nvSpPr>
          <p:cNvPr id="297" name="Google Shape;297;p29"/>
          <p:cNvSpPr txBox="1">
            <a:spLocks noGrp="1"/>
          </p:cNvSpPr>
          <p:nvPr>
            <p:ph type="body" idx="1"/>
          </p:nvPr>
        </p:nvSpPr>
        <p:spPr>
          <a:xfrm>
            <a:off x="457200" y="207275"/>
            <a:ext cx="83913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Fair Exchange of Digital Goods</a:t>
            </a:r>
            <a:endParaRPr sz="2400" dirty="0">
              <a:solidFill>
                <a:schemeClr val="dk1"/>
              </a:solidFill>
              <a:latin typeface="Arial"/>
              <a:ea typeface="Arial"/>
              <a:cs typeface="Arial"/>
              <a:sym typeface="Arial"/>
            </a:endParaRPr>
          </a:p>
        </p:txBody>
      </p:sp>
      <p:sp>
        <p:nvSpPr>
          <p:cNvPr id="298" name="Google Shape;298;p29"/>
          <p:cNvSpPr txBox="1"/>
          <p:nvPr/>
        </p:nvSpPr>
        <p:spPr>
          <a:xfrm>
            <a:off x="101600" y="3366375"/>
            <a:ext cx="2806800" cy="847816"/>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r>
              <a:rPr lang="en" sz="1500" i="1" dirty="0">
                <a:solidFill>
                  <a:schemeClr val="dk1"/>
                </a:solidFill>
              </a:rPr>
              <a:t>Fairness</a:t>
            </a:r>
            <a:r>
              <a:rPr lang="en" sz="1500" dirty="0">
                <a:solidFill>
                  <a:schemeClr val="dk1"/>
                </a:solidFill>
              </a:rPr>
              <a:t>: if </a:t>
            </a:r>
            <a:r>
              <a:rPr lang="en" sz="1500" b="1" dirty="0">
                <a:solidFill>
                  <a:schemeClr val="accent1"/>
                </a:solidFill>
              </a:rPr>
              <a:t>money</a:t>
            </a:r>
            <a:r>
              <a:rPr lang="en" sz="1500" dirty="0">
                <a:solidFill>
                  <a:schemeClr val="dk1"/>
                </a:solidFill>
              </a:rPr>
              <a:t> sent, should receive </a:t>
            </a:r>
            <a:r>
              <a:rPr lang="en" sz="1500" b="1" dirty="0">
                <a:solidFill>
                  <a:srgbClr val="BB0000"/>
                </a:solidFill>
              </a:rPr>
              <a:t>data</a:t>
            </a:r>
            <a:endParaRPr sz="1500" b="1" dirty="0">
              <a:solidFill>
                <a:srgbClr val="BB0000"/>
              </a:solidFill>
            </a:endParaRPr>
          </a:p>
        </p:txBody>
      </p:sp>
      <p:sp>
        <p:nvSpPr>
          <p:cNvPr id="299" name="Google Shape;299;p29"/>
          <p:cNvSpPr txBox="1"/>
          <p:nvPr/>
        </p:nvSpPr>
        <p:spPr>
          <a:xfrm>
            <a:off x="6007025" y="3366375"/>
            <a:ext cx="2806800" cy="847816"/>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r>
              <a:rPr lang="en" sz="1500" i="1" dirty="0">
                <a:solidFill>
                  <a:schemeClr val="dk1"/>
                </a:solidFill>
              </a:rPr>
              <a:t>Fairness</a:t>
            </a:r>
            <a:r>
              <a:rPr lang="en" sz="1500" dirty="0">
                <a:solidFill>
                  <a:schemeClr val="dk1"/>
                </a:solidFill>
              </a:rPr>
              <a:t>: if </a:t>
            </a:r>
            <a:r>
              <a:rPr lang="en" sz="1500" b="1" dirty="0">
                <a:solidFill>
                  <a:srgbClr val="BB0000"/>
                </a:solidFill>
              </a:rPr>
              <a:t>data</a:t>
            </a:r>
            <a:r>
              <a:rPr lang="en" sz="1500" dirty="0">
                <a:solidFill>
                  <a:schemeClr val="dk1"/>
                </a:solidFill>
              </a:rPr>
              <a:t> sent, should receive </a:t>
            </a:r>
            <a:r>
              <a:rPr lang="en" sz="1500" b="1" dirty="0">
                <a:solidFill>
                  <a:schemeClr val="accent1"/>
                </a:solidFill>
              </a:rPr>
              <a:t>money</a:t>
            </a:r>
            <a:endParaRPr sz="1500" b="1" dirty="0">
              <a:solidFill>
                <a:srgbClr val="BB0000"/>
              </a:solidFill>
            </a:endParaRPr>
          </a:p>
        </p:txBody>
      </p:sp>
      <p:sp>
        <p:nvSpPr>
          <p:cNvPr id="301" name="Google Shape;301;p29"/>
          <p:cNvSpPr/>
          <p:nvPr/>
        </p:nvSpPr>
        <p:spPr>
          <a:xfrm rot="10800000">
            <a:off x="1709088" y="2944368"/>
            <a:ext cx="1021800" cy="2781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2" name="Google Shape;302;p29"/>
          <p:cNvSpPr/>
          <p:nvPr/>
        </p:nvSpPr>
        <p:spPr>
          <a:xfrm rot="10800000">
            <a:off x="610487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3" name="Google Shape;303;p29"/>
          <p:cNvSpPr/>
          <p:nvPr/>
        </p:nvSpPr>
        <p:spPr>
          <a:xfrm rot="10800000">
            <a:off x="389082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05" name="Google Shape;305;p29"/>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a:t>
            </a:fld>
            <a:endParaRPr/>
          </a:p>
        </p:txBody>
      </p:sp>
      <p:sp>
        <p:nvSpPr>
          <p:cNvPr id="3" name="TextBox 2">
            <a:extLst>
              <a:ext uri="{FF2B5EF4-FFF2-40B4-BE49-F238E27FC236}">
                <a16:creationId xmlns:a16="http://schemas.microsoft.com/office/drawing/2014/main" id="{9E9DDEBE-E93D-4B10-910F-88C422D40AD0}"/>
              </a:ext>
            </a:extLst>
          </p:cNvPr>
          <p:cNvSpPr txBox="1"/>
          <p:nvPr/>
        </p:nvSpPr>
        <p:spPr>
          <a:xfrm>
            <a:off x="1709087" y="4579407"/>
            <a:ext cx="5383255" cy="307777"/>
          </a:xfrm>
          <a:prstGeom prst="rect">
            <a:avLst/>
          </a:prstGeom>
          <a:noFill/>
        </p:spPr>
        <p:txBody>
          <a:bodyPr wrap="square">
            <a:spAutoFit/>
          </a:bodyPr>
          <a:lstStyle/>
          <a:p>
            <a:pPr algn="ctr"/>
            <a:r>
              <a:rPr lang="en-US" dirty="0">
                <a:solidFill>
                  <a:schemeClr val="tx1"/>
                </a:solidFill>
              </a:rPr>
              <a:t>[Pagnia-Gärtner’89]: </a:t>
            </a:r>
            <a:r>
              <a:rPr lang="en-US" dirty="0">
                <a:solidFill>
                  <a:srgbClr val="C00000"/>
                </a:solidFill>
              </a:rPr>
              <a:t>impossible</a:t>
            </a:r>
            <a:r>
              <a:rPr lang="en-US" dirty="0">
                <a:solidFill>
                  <a:schemeClr val="tx1"/>
                </a:solidFill>
              </a:rPr>
              <a:t> without a trusted third party (TTP)</a:t>
            </a:r>
          </a:p>
        </p:txBody>
      </p:sp>
      <p:sp>
        <p:nvSpPr>
          <p:cNvPr id="4" name="Google Shape;300;p29">
            <a:extLst>
              <a:ext uri="{FF2B5EF4-FFF2-40B4-BE49-F238E27FC236}">
                <a16:creationId xmlns:a16="http://schemas.microsoft.com/office/drawing/2014/main" id="{13CE90FF-35D1-8A22-997D-372301844E78}"/>
              </a:ext>
            </a:extLst>
          </p:cNvPr>
          <p:cNvSpPr txBox="1"/>
          <p:nvPr/>
        </p:nvSpPr>
        <p:spPr>
          <a:xfrm>
            <a:off x="3301812" y="3353591"/>
            <a:ext cx="2311800" cy="860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u="sng">
                <a:solidFill>
                  <a:schemeClr val="dk1"/>
                </a:solidFill>
              </a:rPr>
              <a:t>Infrastructure</a:t>
            </a:r>
            <a:endParaRPr sz="1500" u="sng">
              <a:solidFill>
                <a:schemeClr val="dk1"/>
              </a:solidFill>
            </a:endParaRPr>
          </a:p>
          <a:p>
            <a:pPr marL="457200" lvl="0" indent="-323850" algn="l" rtl="0">
              <a:spcBef>
                <a:spcPts val="0"/>
              </a:spcBef>
              <a:spcAft>
                <a:spcPts val="0"/>
              </a:spcAft>
              <a:buClr>
                <a:schemeClr val="dk1"/>
              </a:buClr>
              <a:buSzPts val="1500"/>
              <a:buChar char="●"/>
            </a:pPr>
            <a:r>
              <a:rPr lang="en" sz="1500" i="1">
                <a:solidFill>
                  <a:schemeClr val="dk1"/>
                </a:solidFill>
              </a:rPr>
              <a:t>Costs</a:t>
            </a:r>
            <a:endParaRPr sz="1500" i="1">
              <a:solidFill>
                <a:schemeClr val="dk1"/>
              </a:solidFill>
            </a:endParaRPr>
          </a:p>
          <a:p>
            <a:pPr marL="457200" lvl="0" indent="-323850" algn="l" rtl="0">
              <a:spcBef>
                <a:spcPts val="0"/>
              </a:spcBef>
              <a:spcAft>
                <a:spcPts val="0"/>
              </a:spcAft>
              <a:buClr>
                <a:schemeClr val="dk1"/>
              </a:buClr>
              <a:buSzPts val="1500"/>
              <a:buChar char="●"/>
            </a:pPr>
            <a:r>
              <a:rPr lang="en" sz="1500" i="1">
                <a:solidFill>
                  <a:schemeClr val="dk1"/>
                </a:solidFill>
              </a:rPr>
              <a:t>Compatibility</a:t>
            </a:r>
            <a:endParaRPr sz="15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8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6">
          <a:extLst>
            <a:ext uri="{FF2B5EF4-FFF2-40B4-BE49-F238E27FC236}">
              <a16:creationId xmlns:a16="http://schemas.microsoft.com/office/drawing/2014/main" id="{2EB046FB-AB99-D25B-D332-D6F315C5A71C}"/>
            </a:ext>
          </a:extLst>
        </p:cNvPr>
        <p:cNvGrpSpPr/>
        <p:nvPr/>
      </p:nvGrpSpPr>
      <p:grpSpPr>
        <a:xfrm>
          <a:off x="0" y="0"/>
          <a:ext cx="0" cy="0"/>
          <a:chOff x="0" y="0"/>
          <a:chExt cx="0" cy="0"/>
        </a:xfrm>
      </p:grpSpPr>
      <p:sp>
        <p:nvSpPr>
          <p:cNvPr id="387" name="Google Shape;387;p33">
            <a:extLst>
              <a:ext uri="{FF2B5EF4-FFF2-40B4-BE49-F238E27FC236}">
                <a16:creationId xmlns:a16="http://schemas.microsoft.com/office/drawing/2014/main" id="{7D23FBC7-5734-DB18-9721-D375EAEB022E}"/>
              </a:ext>
            </a:extLst>
          </p:cNvPr>
          <p:cNvSpPr txBox="1">
            <a:spLocks noGrp="1"/>
          </p:cNvSpPr>
          <p:nvPr>
            <p:ph type="body" idx="1"/>
          </p:nvPr>
        </p:nvSpPr>
        <p:spPr>
          <a:xfrm>
            <a:off x="457200" y="181200"/>
            <a:ext cx="8686800" cy="7203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Adaptor Signature (AS)</a:t>
            </a:r>
            <a:r>
              <a:rPr lang="en" sz="2000" dirty="0">
                <a:solidFill>
                  <a:schemeClr val="dk1"/>
                </a:solidFill>
              </a:rPr>
              <a:t> </a:t>
            </a:r>
            <a:endParaRPr lang="en-US" sz="2000" dirty="0">
              <a:solidFill>
                <a:schemeClr val="dk1"/>
              </a:solidFill>
            </a:endParaRPr>
          </a:p>
          <a:p>
            <a:pPr marL="0" lvl="0" indent="0" algn="l" rtl="0">
              <a:lnSpc>
                <a:spcPct val="90000"/>
              </a:lnSpc>
              <a:spcBef>
                <a:spcPts val="0"/>
              </a:spcBef>
              <a:spcAft>
                <a:spcPts val="0"/>
              </a:spcAft>
              <a:buClr>
                <a:srgbClr val="5D5D5D"/>
              </a:buClr>
              <a:buSzPts val="2700"/>
              <a:buNone/>
            </a:pPr>
            <a:r>
              <a:rPr lang="en-US" sz="2000" dirty="0">
                <a:solidFill>
                  <a:schemeClr val="dk2"/>
                </a:solidFill>
              </a:rPr>
              <a:t>[AEEFHMMR’21, DOY’22, GSST’24]</a:t>
            </a:r>
          </a:p>
        </p:txBody>
      </p:sp>
      <mc:AlternateContent xmlns:mc="http://schemas.openxmlformats.org/markup-compatibility/2006" xmlns:a14="http://schemas.microsoft.com/office/drawing/2010/main">
        <mc:Choice Requires="a14">
          <p:sp>
            <p:nvSpPr>
              <p:cNvPr id="388" name="Google Shape;388;p33">
                <a:extLst>
                  <a:ext uri="{FF2B5EF4-FFF2-40B4-BE49-F238E27FC236}">
                    <a16:creationId xmlns:a16="http://schemas.microsoft.com/office/drawing/2014/main" id="{E0452D61-65AB-826E-51DE-DB34F81DF3B3}"/>
                  </a:ext>
                </a:extLst>
              </p:cNvPr>
              <p:cNvSpPr txBox="1"/>
              <p:nvPr/>
            </p:nvSpPr>
            <p:spPr>
              <a:xfrm>
                <a:off x="416425" y="1254500"/>
                <a:ext cx="6273742" cy="2528867"/>
              </a:xfrm>
              <a:prstGeom prst="rect">
                <a:avLst/>
              </a:prstGeom>
              <a:noFill/>
              <a:ln>
                <a:noFill/>
              </a:ln>
            </p:spPr>
            <p:txBody>
              <a:bodyPr spcFirstLastPara="1" wrap="square" lIns="91425" tIns="91425" rIns="91425" bIns="91425" anchor="t" anchorCtr="0">
                <a:spAutoFit/>
              </a:bodyPr>
              <a:lstStyle/>
              <a:p>
                <a:pPr marL="114300" lvl="0" algn="l" rtl="0">
                  <a:lnSpc>
                    <a:spcPct val="100000"/>
                  </a:lnSpc>
                  <a:spcBef>
                    <a:spcPts val="1000"/>
                  </a:spcBef>
                  <a:spcAft>
                    <a:spcPts val="0"/>
                  </a:spcAft>
                  <a:buSzPts val="1800"/>
                </a:pPr>
                <a:r>
                  <a:rPr lang="en-US" sz="1800" dirty="0">
                    <a:solidFill>
                      <a:schemeClr val="dk1"/>
                    </a:solidFill>
                  </a:rPr>
                  <a:t>Defined with respect to:</a:t>
                </a: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dk1"/>
                    </a:solidFill>
                  </a:rPr>
                  <a:t>Digital Signatures Scheme </a:t>
                </a:r>
                <a14:m>
                  <m:oMath xmlns:m="http://schemas.openxmlformats.org/officeDocument/2006/math">
                    <m:r>
                      <a:rPr lang="en-US" sz="1800" i="1" dirty="0" smtClean="0">
                        <a:solidFill>
                          <a:srgbClr val="BB0000"/>
                        </a:solidFill>
                        <a:latin typeface="Cambria Math" panose="02040503050406030204" pitchFamily="18" charset="0"/>
                      </a:rPr>
                      <m:t>𝑆𝑖𝑔</m:t>
                    </m:r>
                    <m:r>
                      <a:rPr lang="en-US" sz="1800" i="1" dirty="0" smtClean="0">
                        <a:solidFill>
                          <a:srgbClr val="BB0000"/>
                        </a:solidFill>
                        <a:latin typeface="Cambria Math" panose="02040503050406030204" pitchFamily="18" charset="0"/>
                      </a:rPr>
                      <m:t> = (</m:t>
                    </m:r>
                    <m:r>
                      <a:rPr lang="en-US" sz="1800" b="0" i="1" dirty="0" smtClean="0">
                        <a:solidFill>
                          <a:srgbClr val="BB0000"/>
                        </a:solidFill>
                        <a:latin typeface="Cambria Math" panose="02040503050406030204" pitchFamily="18" charset="0"/>
                      </a:rPr>
                      <m:t>𝑆𝑒𝑡𝑢𝑝</m:t>
                    </m:r>
                    <m:r>
                      <a:rPr lang="en-US" sz="1800" i="1" dirty="0">
                        <a:solidFill>
                          <a:srgbClr val="BB0000"/>
                        </a:solidFill>
                        <a:latin typeface="Cambria Math" panose="02040503050406030204" pitchFamily="18" charset="0"/>
                      </a:rPr>
                      <m:t>, </m:t>
                    </m:r>
                    <m:r>
                      <a:rPr lang="en-US" sz="1800" i="1" dirty="0">
                        <a:solidFill>
                          <a:srgbClr val="BB0000"/>
                        </a:solidFill>
                        <a:latin typeface="Cambria Math" panose="02040503050406030204" pitchFamily="18" charset="0"/>
                      </a:rPr>
                      <m:t>𝑆𝑖𝑔𝑛</m:t>
                    </m:r>
                    <m:r>
                      <a:rPr lang="en-US" sz="1800" i="1" dirty="0">
                        <a:solidFill>
                          <a:srgbClr val="BB0000"/>
                        </a:solidFill>
                        <a:latin typeface="Cambria Math" panose="02040503050406030204" pitchFamily="18" charset="0"/>
                      </a:rPr>
                      <m:t>, </m:t>
                    </m:r>
                    <m:r>
                      <a:rPr lang="en-US" sz="1800" i="1" dirty="0">
                        <a:solidFill>
                          <a:srgbClr val="BB0000"/>
                        </a:solidFill>
                        <a:latin typeface="Cambria Math" panose="02040503050406030204" pitchFamily="18" charset="0"/>
                      </a:rPr>
                      <m:t>𝑉𝑒𝑟𝑖𝑓𝑦</m:t>
                    </m:r>
                    <m:r>
                      <a:rPr lang="en-US" sz="1800" i="1" dirty="0">
                        <a:solidFill>
                          <a:schemeClr val="dk1"/>
                        </a:solidFill>
                        <a:latin typeface="Cambria Math" panose="02040503050406030204" pitchFamily="18" charset="0"/>
                      </a:rPr>
                      <m:t>)</m:t>
                    </m:r>
                  </m:oMath>
                </a14:m>
                <a:endParaRPr lang="en-US" sz="1800" dirty="0">
                  <a:solidFill>
                    <a:schemeClr val="dk1"/>
                  </a:solidFill>
                </a:endParaRP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dk1"/>
                    </a:solidFill>
                  </a:rPr>
                  <a:t>Hard Relation </a:t>
                </a:r>
                <a14:m>
                  <m:oMath xmlns:m="http://schemas.openxmlformats.org/officeDocument/2006/math">
                    <m:r>
                      <a:rPr lang="en-US" sz="1800" i="1" dirty="0" smtClean="0">
                        <a:solidFill>
                          <a:srgbClr val="BB0000"/>
                        </a:solidFill>
                        <a:latin typeface="Cambria Math" panose="02040503050406030204" pitchFamily="18" charset="0"/>
                      </a:rPr>
                      <m:t>𝑅</m:t>
                    </m:r>
                  </m:oMath>
                </a14:m>
                <a:r>
                  <a:rPr lang="en-US" sz="1800" dirty="0">
                    <a:solidFill>
                      <a:srgbClr val="BB0000"/>
                    </a:solidFill>
                  </a:rPr>
                  <a:t>: </a:t>
                </a:r>
                <a14:m>
                  <m:oMath xmlns:m="http://schemas.openxmlformats.org/officeDocument/2006/math">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rPr>
                      <m:t>𝑋</m:t>
                    </m:r>
                    <m:r>
                      <a:rPr lang="en-US" sz="1800" b="0" i="1" dirty="0" smtClean="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𝑠𝑡𝑎𝑡𝑒𝑚𝑒𝑛𝑡</m:t>
                    </m:r>
                    <m:r>
                      <a:rPr lang="en-US" sz="1800" i="1" dirty="0" smtClean="0">
                        <a:solidFill>
                          <a:schemeClr val="tx1"/>
                        </a:solidFill>
                        <a:latin typeface="Cambria Math" panose="02040503050406030204" pitchFamily="18" charset="0"/>
                      </a:rPr>
                      <m:t>, </m:t>
                    </m:r>
                    <m:r>
                      <a:rPr lang="en-US" sz="1800" i="1" dirty="0" smtClean="0">
                        <a:solidFill>
                          <a:schemeClr val="tx1"/>
                        </a:solidFill>
                        <a:latin typeface="Cambria Math" panose="02040503050406030204" pitchFamily="18" charset="0"/>
                      </a:rPr>
                      <m:t>𝑥</m:t>
                    </m:r>
                    <m:r>
                      <a:rPr lang="en-US" sz="1800" b="0" i="1" dirty="0" smtClean="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𝑤𝑖𝑡𝑛𝑒𝑠𝑠</m:t>
                    </m:r>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ea typeface="Cambria Math" panose="02040503050406030204" pitchFamily="18" charset="0"/>
                      </a:rPr>
                      <m:t>∈</m:t>
                    </m:r>
                    <m:r>
                      <a:rPr lang="en-US" sz="1800" b="0" i="1" dirty="0" smtClean="0">
                        <a:solidFill>
                          <a:schemeClr val="tx1"/>
                        </a:solidFill>
                        <a:latin typeface="Cambria Math" panose="02040503050406030204" pitchFamily="18" charset="0"/>
                        <a:ea typeface="Cambria Math" panose="02040503050406030204" pitchFamily="18" charset="0"/>
                      </a:rPr>
                      <m:t>𝑅</m:t>
                    </m:r>
                  </m:oMath>
                </a14:m>
                <a:endParaRPr lang="en-US" sz="1800" dirty="0">
                  <a:solidFill>
                    <a:schemeClr val="tx1"/>
                  </a:solidFill>
                </a:endParaRPr>
              </a:p>
              <a:p>
                <a:pPr marL="400050" lvl="0" indent="-285750" algn="l" rtl="0">
                  <a:spcBef>
                    <a:spcPts val="0"/>
                  </a:spcBef>
                  <a:spcAft>
                    <a:spcPts val="0"/>
                  </a:spcAft>
                  <a:buClr>
                    <a:schemeClr val="dk1"/>
                  </a:buClr>
                  <a:buSzPts val="1800"/>
                  <a:buFont typeface="Arial" panose="020B0604020202020204" pitchFamily="34" charset="0"/>
                  <a:buChar char="•"/>
                </a:pPr>
                <a:endParaRPr lang="en-US" sz="1800" dirty="0">
                  <a:solidFill>
                    <a:srgbClr val="BB0000"/>
                  </a:solidFill>
                </a:endParaRPr>
              </a:p>
              <a:p>
                <a:pPr marL="114300" lvl="0" algn="l" rtl="0">
                  <a:spcBef>
                    <a:spcPts val="0"/>
                  </a:spcBef>
                  <a:spcAft>
                    <a:spcPts val="0"/>
                  </a:spcAft>
                  <a:buClr>
                    <a:schemeClr val="dk1"/>
                  </a:buClr>
                  <a:buSzPts val="1800"/>
                </a:pPr>
                <a:r>
                  <a:rPr lang="en-US" sz="1800" dirty="0">
                    <a:solidFill>
                      <a:schemeClr val="tx1"/>
                    </a:solidFill>
                  </a:rPr>
                  <a:t>Consist of 4 algorithms:</a:t>
                </a:r>
              </a:p>
              <a:p>
                <a:pPr marL="400050" lvl="0" indent="-285750" algn="l" rtl="0">
                  <a:spcBef>
                    <a:spcPts val="0"/>
                  </a:spcBef>
                  <a:spcAft>
                    <a:spcPts val="0"/>
                  </a:spcAft>
                  <a:buClr>
                    <a:schemeClr val="dk1"/>
                  </a:buClr>
                  <a:buSzPts val="1800"/>
                  <a:buFont typeface="Arial" panose="020B0604020202020204" pitchFamily="34" charset="0"/>
                  <a:buChar char="•"/>
                </a:pPr>
                <a14:m>
                  <m:oMath xmlns:m="http://schemas.openxmlformats.org/officeDocument/2006/math">
                    <m:r>
                      <a:rPr lang="en-US" sz="1800" i="1" dirty="0" smtClean="0">
                        <a:solidFill>
                          <a:srgbClr val="BB0000"/>
                        </a:solidFill>
                        <a:latin typeface="Cambria Math" panose="02040503050406030204" pitchFamily="18" charset="0"/>
                      </a:rPr>
                      <m:t>𝑃𝑟𝑒𝑆𝑖𝑔𝑛</m:t>
                    </m:r>
                    <m:r>
                      <a:rPr lang="en-US" sz="1800" i="1" dirty="0" smtClean="0">
                        <a:solidFill>
                          <a:srgbClr val="BB0000"/>
                        </a:solidFill>
                        <a:latin typeface="Cambria Math" panose="02040503050406030204" pitchFamily="18" charset="0"/>
                      </a:rPr>
                      <m:t>, </m:t>
                    </m:r>
                    <m:r>
                      <a:rPr lang="en-US" sz="1800" i="1" dirty="0" err="1" smtClean="0">
                        <a:solidFill>
                          <a:srgbClr val="BB0000"/>
                        </a:solidFill>
                        <a:latin typeface="Cambria Math" panose="02040503050406030204" pitchFamily="18" charset="0"/>
                      </a:rPr>
                      <m:t>𝑃𝑟𝑒𝑉𝑒𝑟𝑖</m:t>
                    </m:r>
                    <m:r>
                      <a:rPr lang="en-US" sz="1800" i="1" dirty="0" err="1" smtClean="0">
                        <a:solidFill>
                          <a:srgbClr val="C00000"/>
                        </a:solidFill>
                        <a:latin typeface="Cambria Math" panose="02040503050406030204" pitchFamily="18" charset="0"/>
                      </a:rPr>
                      <m:t>𝑓𝑦</m:t>
                    </m:r>
                    <m:r>
                      <a:rPr lang="en-US" sz="1800" i="1" dirty="0" smtClean="0">
                        <a:solidFill>
                          <a:srgbClr val="C00000"/>
                        </a:solidFill>
                        <a:latin typeface="Cambria Math" panose="02040503050406030204" pitchFamily="18" charset="0"/>
                      </a:rPr>
                      <m:t>,</m:t>
                    </m:r>
                    <m:r>
                      <a:rPr lang="en-US" sz="1800" i="1" dirty="0">
                        <a:solidFill>
                          <a:srgbClr val="C00000"/>
                        </a:solidFill>
                        <a:latin typeface="Cambria Math" panose="02040503050406030204" pitchFamily="18" charset="0"/>
                      </a:rPr>
                      <m:t> </m:t>
                    </m:r>
                    <m:r>
                      <a:rPr lang="en-US" sz="1800" i="1" dirty="0" smtClean="0">
                        <a:solidFill>
                          <a:srgbClr val="C00000"/>
                        </a:solidFill>
                        <a:latin typeface="Cambria Math" panose="02040503050406030204" pitchFamily="18" charset="0"/>
                      </a:rPr>
                      <m:t>𝐴𝑑𝑎𝑝𝑡</m:t>
                    </m:r>
                    <m:r>
                      <a:rPr lang="en-US" sz="1800" i="1" dirty="0" smtClean="0">
                        <a:solidFill>
                          <a:srgbClr val="C00000"/>
                        </a:solidFill>
                        <a:latin typeface="Cambria Math" panose="02040503050406030204" pitchFamily="18" charset="0"/>
                      </a:rPr>
                      <m:t>, </m:t>
                    </m:r>
                    <m:r>
                      <a:rPr lang="en-US" sz="1800" i="1" dirty="0" smtClean="0">
                        <a:solidFill>
                          <a:srgbClr val="BB0000"/>
                        </a:solidFill>
                        <a:latin typeface="Cambria Math" panose="02040503050406030204" pitchFamily="18" charset="0"/>
                      </a:rPr>
                      <m:t>𝐸𝑥𝑡𝑟𝑎𝑐𝑡</m:t>
                    </m:r>
                  </m:oMath>
                </a14:m>
                <a:endParaRPr lang="en-US" sz="1800" dirty="0">
                  <a:solidFill>
                    <a:srgbClr val="BB0000"/>
                  </a:solidFill>
                </a:endParaRPr>
              </a:p>
              <a:p>
                <a:pPr marL="400050" lvl="0" indent="-285750" algn="l" rtl="0">
                  <a:spcBef>
                    <a:spcPts val="0"/>
                  </a:spcBef>
                  <a:spcAft>
                    <a:spcPts val="0"/>
                  </a:spcAft>
                  <a:buClr>
                    <a:schemeClr val="dk1"/>
                  </a:buClr>
                  <a:buSzPts val="1800"/>
                  <a:buFont typeface="Arial" panose="020B0604020202020204" pitchFamily="34" charset="0"/>
                  <a:buChar char="•"/>
                </a:pPr>
                <a:endParaRPr lang="en-US" sz="1800" dirty="0">
                  <a:solidFill>
                    <a:srgbClr val="BB0000"/>
                  </a:solidFill>
                </a:endParaRPr>
              </a:p>
              <a:p>
                <a:pPr marL="114300" lvl="0" algn="l" rtl="0">
                  <a:spcBef>
                    <a:spcPts val="0"/>
                  </a:spcBef>
                  <a:spcAft>
                    <a:spcPts val="0"/>
                  </a:spcAft>
                  <a:buClr>
                    <a:schemeClr val="dk1"/>
                  </a:buClr>
                  <a:buSzPts val="1800"/>
                </a:pPr>
                <a:r>
                  <a:rPr lang="en-US" sz="1800" dirty="0">
                    <a:solidFill>
                      <a:schemeClr val="tx1"/>
                    </a:solidFill>
                  </a:rPr>
                  <a:t>Correctness:</a:t>
                </a:r>
              </a:p>
            </p:txBody>
          </p:sp>
        </mc:Choice>
        <mc:Fallback xmlns="">
          <p:sp>
            <p:nvSpPr>
              <p:cNvPr id="388" name="Google Shape;388;p33">
                <a:extLst>
                  <a:ext uri="{FF2B5EF4-FFF2-40B4-BE49-F238E27FC236}">
                    <a16:creationId xmlns:a16="http://schemas.microsoft.com/office/drawing/2014/main" id="{E0452D61-65AB-826E-51DE-DB34F81DF3B3}"/>
                  </a:ext>
                </a:extLst>
              </p:cNvPr>
              <p:cNvSpPr txBox="1">
                <a:spLocks noRot="1" noChangeAspect="1" noMove="1" noResize="1" noEditPoints="1" noAdjustHandles="1" noChangeArrowheads="1" noChangeShapeType="1" noTextEdit="1"/>
              </p:cNvSpPr>
              <p:nvPr/>
            </p:nvSpPr>
            <p:spPr>
              <a:xfrm>
                <a:off x="416425" y="1254500"/>
                <a:ext cx="6273742" cy="2528867"/>
              </a:xfrm>
              <a:prstGeom prst="rect">
                <a:avLst/>
              </a:prstGeom>
              <a:blipFill>
                <a:blip r:embed="rId3"/>
                <a:stretch>
                  <a:fillRect b="-498"/>
                </a:stretch>
              </a:blipFill>
              <a:ln>
                <a:noFill/>
              </a:ln>
            </p:spPr>
            <p:txBody>
              <a:bodyPr/>
              <a:lstStyle/>
              <a:p>
                <a:r>
                  <a:rPr lang="en-US">
                    <a:noFill/>
                  </a:rPr>
                  <a:t> </a:t>
                </a:r>
              </a:p>
            </p:txBody>
          </p:sp>
        </mc:Fallback>
      </mc:AlternateContent>
      <p:sp>
        <p:nvSpPr>
          <p:cNvPr id="389" name="Google Shape;389;p33">
            <a:extLst>
              <a:ext uri="{FF2B5EF4-FFF2-40B4-BE49-F238E27FC236}">
                <a16:creationId xmlns:a16="http://schemas.microsoft.com/office/drawing/2014/main" id="{F9DD99B5-A925-ABDC-9534-0221BEABDAA0}"/>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30</a:t>
            </a:fld>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A5A5334-1FB7-78DB-404C-2BF3397EA75A}"/>
                  </a:ext>
                </a:extLst>
              </p:cNvPr>
              <p:cNvSpPr txBox="1"/>
              <p:nvPr/>
            </p:nvSpPr>
            <p:spPr>
              <a:xfrm>
                <a:off x="1109062" y="3798959"/>
                <a:ext cx="2683566" cy="964175"/>
              </a:xfrm>
              <a:prstGeom prst="rect">
                <a:avLst/>
              </a:prstGeom>
              <a:noFill/>
            </p:spPr>
            <p:txBody>
              <a:bodyPr wrap="square">
                <a:spAutoFit/>
              </a:bodyPr>
              <a:lstStyle/>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𝑠𝑘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𝑣𝑘</m:t>
                          </m:r>
                        </m:e>
                      </m:d>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𝑆𝑖𝑔</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400" b="0" i="1" smtClean="0">
                          <a:solidFill>
                            <a:sysClr val="windowText" lastClr="000000"/>
                          </a:solidFill>
                          <a:latin typeface="Cambria Math" panose="02040503050406030204" pitchFamily="18" charset="0"/>
                          <a:ea typeface="Cambria Math" panose="02040503050406030204" pitchFamily="18" charset="0"/>
                        </a:rPr>
                        <m:t>(</m:t>
                      </m:r>
                      <m:sSup>
                        <m:sSupPr>
                          <m:ctrlPr>
                            <a:rPr lang="en-US" sz="1400" b="0" i="1" smtClean="0">
                              <a:solidFill>
                                <a:sysClr val="windowText" lastClr="000000"/>
                              </a:solidFill>
                              <a:latin typeface="Cambria Math" panose="02040503050406030204" pitchFamily="18" charset="0"/>
                              <a:ea typeface="Cambria Math" panose="02040503050406030204" pitchFamily="18" charset="0"/>
                            </a:rPr>
                          </m:ctrlPr>
                        </m:sSupPr>
                        <m:e>
                          <m:r>
                            <a:rPr lang="en-US" sz="1400" b="0" i="1" smtClean="0">
                              <a:solidFill>
                                <a:sysClr val="windowText" lastClr="000000"/>
                              </a:solidFill>
                              <a:latin typeface="Cambria Math" panose="02040503050406030204" pitchFamily="18" charset="0"/>
                              <a:ea typeface="Cambria Math" panose="02040503050406030204" pitchFamily="18" charset="0"/>
                            </a:rPr>
                            <m:t>1</m:t>
                          </m:r>
                        </m:e>
                        <m:sup>
                          <m:r>
                            <a:rPr lang="en-US" sz="1400" b="0" i="1" smtClean="0">
                              <a:solidFill>
                                <a:sysClr val="windowText" lastClr="000000"/>
                              </a:solidFill>
                              <a:latin typeface="Cambria Math" panose="02040503050406030204" pitchFamily="18" charset="0"/>
                              <a:ea typeface="Cambria Math" panose="02040503050406030204" pitchFamily="18" charset="0"/>
                            </a:rPr>
                            <m:t>𝜆</m:t>
                          </m:r>
                        </m:sup>
                      </m:sSup>
                      <m:r>
                        <a:rPr lang="en-US" sz="1400" b="0" i="1" smtClean="0">
                          <a:solidFill>
                            <a:sysClr val="windowText" lastClr="000000"/>
                          </a:solidFill>
                          <a:latin typeface="Cambria Math" panose="02040503050406030204" pitchFamily="18" charset="0"/>
                          <a:ea typeface="Cambria Math" panose="02040503050406030204" pitchFamily="18" charset="0"/>
                        </a:rPr>
                        <m:t>)</m:t>
                      </m:r>
                    </m:oMath>
                  </m:oMathPara>
                </a14:m>
                <a:endParaRPr lang="en-US" sz="1400" b="0"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𝑝𝑟𝑒𝑠𝑖𝑔</m:t>
                      </m:r>
                      <m:r>
                        <a:rPr lang="en-US" sz="1400" b="0" i="1" smtClean="0">
                          <a:solidFill>
                            <a:sysClr val="windowText" lastClr="000000"/>
                          </a:solidFill>
                          <a:latin typeface="Cambria Math" panose="02040503050406030204" pitchFamily="18" charset="0"/>
                          <a:ea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𝑃𝑟𝑒𝑆𝑖𝑔𝑛</m:t>
                      </m:r>
                      <m:d>
                        <m:dPr>
                          <m:ctrlPr>
                            <a:rPr lang="en-US" sz="1400" b="0" i="1" smtClean="0">
                              <a:solidFill>
                                <a:sysClr val="windowText" lastClr="000000"/>
                              </a:solidFill>
                              <a:latin typeface="Cambria Math" panose="02040503050406030204" pitchFamily="18" charset="0"/>
                              <a:ea typeface="Cambria Math" panose="02040503050406030204" pitchFamily="18" charset="0"/>
                            </a:rPr>
                          </m:ctrlPr>
                        </m:dPr>
                        <m:e>
                          <m:r>
                            <a:rPr lang="en-US" sz="1400" b="0" i="1" smtClean="0">
                              <a:solidFill>
                                <a:sysClr val="windowText" lastClr="000000"/>
                              </a:solidFill>
                              <a:latin typeface="Cambria Math" panose="02040503050406030204" pitchFamily="18" charset="0"/>
                              <a:ea typeface="Cambria Math" panose="02040503050406030204" pitchFamily="18" charset="0"/>
                            </a:rPr>
                            <m:t>𝑠𝑘</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𝑡𝑥</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𝑋</m:t>
                          </m:r>
                        </m:e>
                      </m:d>
                    </m:oMath>
                  </m:oMathPara>
                </a14:m>
                <a:endParaRPr lang="en-US" sz="1400" b="0" dirty="0">
                  <a:solidFill>
                    <a:sysClr val="windowText" lastClr="000000"/>
                  </a:solidFill>
                  <a:ea typeface="Cambria Math" panose="02040503050406030204" pitchFamily="18" charset="0"/>
                </a:endParaRPr>
              </a:p>
              <a:p>
                <a:pPr marL="114300" lvl="0">
                  <a:buClr>
                    <a:schemeClr val="dk1"/>
                  </a:buClr>
                  <a:buSzPts val="1800"/>
                </a:pPr>
                <a14:m>
                  <m:oMathPara xmlns:m="http://schemas.openxmlformats.org/officeDocument/2006/math">
                    <m:oMathParaPr>
                      <m:jc m:val="centerGroup"/>
                    </m:oMathParaPr>
                    <m:oMath xmlns:m="http://schemas.openxmlformats.org/officeDocument/2006/math">
                      <m:r>
                        <a:rPr lang="en-US" b="0" i="1" smtClean="0">
                          <a:solidFill>
                            <a:sysClr val="windowText" lastClr="000000"/>
                          </a:solidFill>
                          <a:latin typeface="Cambria Math" panose="02040503050406030204" pitchFamily="18" charset="0"/>
                        </a:rPr>
                        <m:t>𝑠𝑖𝑔</m:t>
                      </m:r>
                      <m:r>
                        <a:rPr lang="en-US" b="0" i="1" smtClean="0">
                          <a:solidFill>
                            <a:sysClr val="windowText" lastClr="000000"/>
                          </a:solidFill>
                          <a:latin typeface="Cambria Math" panose="02040503050406030204" pitchFamily="18" charset="0"/>
                        </a:rPr>
                        <m:t>=</m:t>
                      </m:r>
                      <m:r>
                        <a:rPr lang="en-US" i="1">
                          <a:solidFill>
                            <a:sysClr val="windowText" lastClr="000000"/>
                          </a:solidFill>
                          <a:latin typeface="Cambria Math" panose="02040503050406030204" pitchFamily="18" charset="0"/>
                        </a:rPr>
                        <m:t>𝐴𝑑𝑎𝑝𝑡</m:t>
                      </m:r>
                      <m:d>
                        <m:dPr>
                          <m:ctrlPr>
                            <a:rPr lang="en-US" i="1">
                              <a:solidFill>
                                <a:sysClr val="windowText" lastClr="000000"/>
                              </a:solidFill>
                              <a:latin typeface="Cambria Math" panose="02040503050406030204" pitchFamily="18" charset="0"/>
                            </a:rPr>
                          </m:ctrlPr>
                        </m:dPr>
                        <m:e>
                          <m:r>
                            <a:rPr lang="en-US" i="1">
                              <a:solidFill>
                                <a:sysClr val="windowText" lastClr="000000"/>
                              </a:solidFill>
                              <a:latin typeface="Cambria Math" panose="02040503050406030204" pitchFamily="18" charset="0"/>
                            </a:rPr>
                            <m:t>𝑝𝑟𝑒𝑠𝑖𝑔</m:t>
                          </m:r>
                          <m:r>
                            <a:rPr lang="en-US" i="1">
                              <a:solidFill>
                                <a:sysClr val="windowText" lastClr="000000"/>
                              </a:solidFill>
                              <a:latin typeface="Cambria Math" panose="02040503050406030204" pitchFamily="18" charset="0"/>
                            </a:rPr>
                            <m:t>, </m:t>
                          </m:r>
                          <m:r>
                            <a:rPr lang="en-US" i="1">
                              <a:solidFill>
                                <a:sysClr val="windowText" lastClr="000000"/>
                              </a:solidFill>
                              <a:latin typeface="Cambria Math" panose="02040503050406030204" pitchFamily="18" charset="0"/>
                            </a:rPr>
                            <m:t>𝑥</m:t>
                          </m:r>
                        </m:e>
                      </m:d>
                    </m:oMath>
                  </m:oMathPara>
                </a14:m>
                <a:endParaRPr lang="en-US"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𝑥</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𝐸𝑥𝑡𝑟𝑎𝑐𝑡</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𝑝𝑟𝑒𝑠𝑖𝑔</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𝑠𝑖𝑔</m:t>
                      </m:r>
                      <m:r>
                        <a:rPr lang="en-US" sz="1400" b="0" i="1" smtClean="0">
                          <a:solidFill>
                            <a:sysClr val="windowText" lastClr="000000"/>
                          </a:solidFill>
                          <a:latin typeface="Cambria Math" panose="02040503050406030204" pitchFamily="18" charset="0"/>
                        </a:rPr>
                        <m:t>)</m:t>
                      </m:r>
                    </m:oMath>
                  </m:oMathPara>
                </a14:m>
                <a:endParaRPr lang="en-US" sz="1400" dirty="0">
                  <a:solidFill>
                    <a:srgbClr val="BB0000"/>
                  </a:solidFill>
                </a:endParaRPr>
              </a:p>
            </p:txBody>
          </p:sp>
        </mc:Choice>
        <mc:Fallback xmlns="">
          <p:sp>
            <p:nvSpPr>
              <p:cNvPr id="3" name="TextBox 2">
                <a:extLst>
                  <a:ext uri="{FF2B5EF4-FFF2-40B4-BE49-F238E27FC236}">
                    <a16:creationId xmlns:a16="http://schemas.microsoft.com/office/drawing/2014/main" id="{FA5A5334-1FB7-78DB-404C-2BF3397EA75A}"/>
                  </a:ext>
                </a:extLst>
              </p:cNvPr>
              <p:cNvSpPr txBox="1">
                <a:spLocks noRot="1" noChangeAspect="1" noMove="1" noResize="1" noEditPoints="1" noAdjustHandles="1" noChangeArrowheads="1" noChangeShapeType="1" noTextEdit="1"/>
              </p:cNvSpPr>
              <p:nvPr/>
            </p:nvSpPr>
            <p:spPr>
              <a:xfrm>
                <a:off x="1109062" y="3798959"/>
                <a:ext cx="2683566" cy="964175"/>
              </a:xfrm>
              <a:prstGeom prst="rect">
                <a:avLst/>
              </a:prstGeom>
              <a:blipFill>
                <a:blip r:embed="rId4"/>
                <a:stretch>
                  <a:fillRect b="-3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5FB5EBD-7475-5C61-ACC3-914D35202C7F}"/>
                  </a:ext>
                </a:extLst>
              </p:cNvPr>
              <p:cNvSpPr txBox="1"/>
              <p:nvPr/>
            </p:nvSpPr>
            <p:spPr>
              <a:xfrm>
                <a:off x="4251637" y="3959271"/>
                <a:ext cx="3359426" cy="738664"/>
              </a:xfrm>
              <a:prstGeom prst="rect">
                <a:avLst/>
              </a:prstGeom>
              <a:noFill/>
            </p:spPr>
            <p:txBody>
              <a:bodyPr wrap="square">
                <a:spAutoFit/>
              </a:bodyPr>
              <a:lstStyle/>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𝑃𝑟𝑒𝑉𝑒𝑟𝑖𝑓𝑦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𝑣𝑘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𝑡𝑥</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𝑋</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𝑝𝑟𝑒𝑠𝑖𝑔</m:t>
                          </m:r>
                        </m:e>
                      </m:d>
                      <m:r>
                        <a:rPr lang="en-US" sz="1400" b="0" i="1" smtClean="0">
                          <a:solidFill>
                            <a:sysClr val="windowText" lastClr="000000"/>
                          </a:solidFill>
                          <a:latin typeface="Cambria Math" panose="02040503050406030204" pitchFamily="18" charset="0"/>
                        </a:rPr>
                        <m:t>=1</m:t>
                      </m:r>
                    </m:oMath>
                  </m:oMathPara>
                </a14:m>
                <a:endParaRPr lang="en-US" sz="1400" b="0" dirty="0">
                  <a:solidFill>
                    <a:sysClr val="windowText" lastClr="000000"/>
                  </a:solidFill>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𝑆𝑖𝑔</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𝑣𝑘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𝑡𝑥</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𝑠𝑖𝑔</m:t>
                          </m:r>
                        </m:e>
                      </m:d>
                      <m:r>
                        <a:rPr lang="en-US" sz="1400" b="0" i="1" smtClean="0">
                          <a:solidFill>
                            <a:sysClr val="windowText" lastClr="000000"/>
                          </a:solidFill>
                          <a:latin typeface="Cambria Math" panose="02040503050406030204" pitchFamily="18" charset="0"/>
                        </a:rPr>
                        <m:t>=1</m:t>
                      </m:r>
                    </m:oMath>
                  </m:oMathPara>
                </a14:m>
                <a:endParaRPr lang="en-US" sz="1400" b="0" dirty="0">
                  <a:solidFill>
                    <a:sysClr val="windowText" lastClr="000000"/>
                  </a:solidFill>
                </a:endParaRPr>
              </a:p>
              <a:p>
                <a:pPr marL="114300" lvl="0">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𝑋</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𝑥</m:t>
                      </m:r>
                      <m:r>
                        <a:rPr lang="en-US" sz="1400" b="0" i="1" smtClean="0">
                          <a:solidFill>
                            <a:sysClr val="windowText" lastClr="000000"/>
                          </a:solidFill>
                          <a:latin typeface="Cambria Math" panose="02040503050406030204" pitchFamily="18" charset="0"/>
                        </a:rPr>
                        <m:t>′)</m:t>
                      </m:r>
                      <m:r>
                        <a:rPr lang="en-US" i="1" dirty="0">
                          <a:solidFill>
                            <a:sysClr val="windowText" lastClr="000000"/>
                          </a:solidFill>
                          <a:latin typeface="Cambria Math" panose="02040503050406030204" pitchFamily="18" charset="0"/>
                          <a:ea typeface="Cambria Math" panose="02040503050406030204" pitchFamily="18" charset="0"/>
                        </a:rPr>
                        <m:t>∈</m:t>
                      </m:r>
                      <m:r>
                        <a:rPr lang="en-US" i="1" dirty="0">
                          <a:solidFill>
                            <a:sysClr val="windowText" lastClr="000000"/>
                          </a:solidFill>
                          <a:latin typeface="Cambria Math" panose="02040503050406030204" pitchFamily="18" charset="0"/>
                          <a:ea typeface="Cambria Math" panose="02040503050406030204" pitchFamily="18" charset="0"/>
                        </a:rPr>
                        <m:t>𝑅</m:t>
                      </m:r>
                    </m:oMath>
                  </m:oMathPara>
                </a14:m>
                <a:endParaRPr lang="en-US" sz="1400" dirty="0">
                  <a:solidFill>
                    <a:sysClr val="windowText" lastClr="000000"/>
                  </a:solidFill>
                </a:endParaRPr>
              </a:p>
            </p:txBody>
          </p:sp>
        </mc:Choice>
        <mc:Fallback xmlns="">
          <p:sp>
            <p:nvSpPr>
              <p:cNvPr id="4" name="TextBox 3">
                <a:extLst>
                  <a:ext uri="{FF2B5EF4-FFF2-40B4-BE49-F238E27FC236}">
                    <a16:creationId xmlns:a16="http://schemas.microsoft.com/office/drawing/2014/main" id="{85FB5EBD-7475-5C61-ACC3-914D35202C7F}"/>
                  </a:ext>
                </a:extLst>
              </p:cNvPr>
              <p:cNvSpPr txBox="1">
                <a:spLocks noRot="1" noChangeAspect="1" noMove="1" noResize="1" noEditPoints="1" noAdjustHandles="1" noChangeArrowheads="1" noChangeShapeType="1" noTextEdit="1"/>
              </p:cNvSpPr>
              <p:nvPr/>
            </p:nvSpPr>
            <p:spPr>
              <a:xfrm>
                <a:off x="4251637" y="3959271"/>
                <a:ext cx="3359426" cy="738664"/>
              </a:xfrm>
              <a:prstGeom prst="rect">
                <a:avLst/>
              </a:prstGeom>
              <a:blipFill>
                <a:blip r:embed="rId5"/>
                <a:stretch>
                  <a:fillRect b="-1667"/>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55ECA1CC-FDC3-2F15-032C-354CF49B7D6F}"/>
              </a:ext>
            </a:extLst>
          </p:cNvPr>
          <p:cNvSpPr txBox="1"/>
          <p:nvPr/>
        </p:nvSpPr>
        <p:spPr>
          <a:xfrm>
            <a:off x="736302" y="4136367"/>
            <a:ext cx="284052" cy="307777"/>
          </a:xfrm>
          <a:prstGeom prst="rect">
            <a:avLst/>
          </a:prstGeom>
          <a:noFill/>
        </p:spPr>
        <p:txBody>
          <a:bodyPr wrap="none" rtlCol="0">
            <a:spAutoFit/>
          </a:bodyPr>
          <a:lstStyle/>
          <a:p>
            <a:r>
              <a:rPr lang="en-US" dirty="0"/>
              <a:t>If</a:t>
            </a:r>
          </a:p>
        </p:txBody>
      </p:sp>
      <p:sp>
        <p:nvSpPr>
          <p:cNvPr id="7" name="Left Bracket 6">
            <a:extLst>
              <a:ext uri="{FF2B5EF4-FFF2-40B4-BE49-F238E27FC236}">
                <a16:creationId xmlns:a16="http://schemas.microsoft.com/office/drawing/2014/main" id="{EE82DD38-9BB7-8DDD-D66B-86839FEE2633}"/>
              </a:ext>
            </a:extLst>
          </p:cNvPr>
          <p:cNvSpPr/>
          <p:nvPr/>
        </p:nvSpPr>
        <p:spPr>
          <a:xfrm>
            <a:off x="1176792" y="3798959"/>
            <a:ext cx="180148" cy="1059288"/>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ket 7">
            <a:extLst>
              <a:ext uri="{FF2B5EF4-FFF2-40B4-BE49-F238E27FC236}">
                <a16:creationId xmlns:a16="http://schemas.microsoft.com/office/drawing/2014/main" id="{AF011CBF-070F-FA00-864A-28E26F855DE5}"/>
              </a:ext>
            </a:extLst>
          </p:cNvPr>
          <p:cNvSpPr/>
          <p:nvPr/>
        </p:nvSpPr>
        <p:spPr>
          <a:xfrm>
            <a:off x="3556376" y="3798959"/>
            <a:ext cx="180148" cy="1061237"/>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87E6C035-B8AA-1ADA-D182-96E86C645F72}"/>
              </a:ext>
            </a:extLst>
          </p:cNvPr>
          <p:cNvSpPr txBox="1"/>
          <p:nvPr/>
        </p:nvSpPr>
        <p:spPr>
          <a:xfrm>
            <a:off x="3756863" y="4104443"/>
            <a:ext cx="631904" cy="307777"/>
          </a:xfrm>
          <a:prstGeom prst="rect">
            <a:avLst/>
          </a:prstGeom>
          <a:noFill/>
        </p:spPr>
        <p:txBody>
          <a:bodyPr wrap="none" rtlCol="0">
            <a:spAutoFit/>
          </a:bodyPr>
          <a:lstStyle/>
          <a:p>
            <a:r>
              <a:rPr lang="en-US" dirty="0"/>
              <a:t>, then</a:t>
            </a:r>
          </a:p>
        </p:txBody>
      </p:sp>
      <p:sp>
        <p:nvSpPr>
          <p:cNvPr id="10" name="Left Bracket 9">
            <a:extLst>
              <a:ext uri="{FF2B5EF4-FFF2-40B4-BE49-F238E27FC236}">
                <a16:creationId xmlns:a16="http://schemas.microsoft.com/office/drawing/2014/main" id="{DA90007B-6C94-8CF1-3461-FB6BC1925684}"/>
              </a:ext>
            </a:extLst>
          </p:cNvPr>
          <p:cNvSpPr/>
          <p:nvPr/>
        </p:nvSpPr>
        <p:spPr>
          <a:xfrm>
            <a:off x="4446107" y="3800285"/>
            <a:ext cx="180148" cy="1059288"/>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ight Bracket 10">
            <a:extLst>
              <a:ext uri="{FF2B5EF4-FFF2-40B4-BE49-F238E27FC236}">
                <a16:creationId xmlns:a16="http://schemas.microsoft.com/office/drawing/2014/main" id="{7352C1D2-0BB8-D2B7-DD7A-95E10011F70B}"/>
              </a:ext>
            </a:extLst>
          </p:cNvPr>
          <p:cNvSpPr/>
          <p:nvPr/>
        </p:nvSpPr>
        <p:spPr>
          <a:xfrm>
            <a:off x="7151693" y="3800285"/>
            <a:ext cx="180148" cy="1061237"/>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Google Shape;401;p34">
                <a:extLst>
                  <a:ext uri="{FF2B5EF4-FFF2-40B4-BE49-F238E27FC236}">
                    <a16:creationId xmlns:a16="http://schemas.microsoft.com/office/drawing/2014/main" id="{7A3C0BD4-1BAB-3D7C-CB40-3CC9E49763AF}"/>
                  </a:ext>
                </a:extLst>
              </p:cNvPr>
              <p:cNvSpPr txBox="1"/>
              <p:nvPr/>
            </p:nvSpPr>
            <p:spPr>
              <a:xfrm>
                <a:off x="7759688" y="130511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𝑋</m:t>
                      </m:r>
                    </m:oMath>
                  </m:oMathPara>
                </a14:m>
                <a:endParaRPr sz="1500" dirty="0">
                  <a:solidFill>
                    <a:schemeClr val="dk1"/>
                  </a:solidFill>
                </a:endParaRPr>
              </a:p>
            </p:txBody>
          </p:sp>
        </mc:Choice>
        <mc:Fallback xmlns="">
          <p:sp>
            <p:nvSpPr>
              <p:cNvPr id="2" name="Google Shape;401;p34">
                <a:extLst>
                  <a:ext uri="{FF2B5EF4-FFF2-40B4-BE49-F238E27FC236}">
                    <a16:creationId xmlns:a16="http://schemas.microsoft.com/office/drawing/2014/main" id="{7A3C0BD4-1BAB-3D7C-CB40-3CC9E49763AF}"/>
                  </a:ext>
                </a:extLst>
              </p:cNvPr>
              <p:cNvSpPr txBox="1">
                <a:spLocks noRot="1" noChangeAspect="1" noMove="1" noResize="1" noEditPoints="1" noAdjustHandles="1" noChangeArrowheads="1" noChangeShapeType="1" noTextEdit="1"/>
              </p:cNvSpPr>
              <p:nvPr/>
            </p:nvSpPr>
            <p:spPr>
              <a:xfrm>
                <a:off x="7759688" y="1305113"/>
                <a:ext cx="420600" cy="424200"/>
              </a:xfrm>
              <a:prstGeom prst="rect">
                <a:avLst/>
              </a:prstGeom>
              <a:blipFill>
                <a:blip r:embed="rId6"/>
                <a:stretch>
                  <a:fillRect/>
                </a:stretch>
              </a:blipFill>
              <a:ln>
                <a:noFill/>
              </a:ln>
            </p:spPr>
            <p:txBody>
              <a:bodyPr/>
              <a:lstStyle/>
              <a:p>
                <a:r>
                  <a:rPr lang="en-US">
                    <a:noFill/>
                  </a:rPr>
                  <a:t> </a:t>
                </a:r>
              </a:p>
            </p:txBody>
          </p:sp>
        </mc:Fallback>
      </mc:AlternateContent>
      <p:cxnSp>
        <p:nvCxnSpPr>
          <p:cNvPr id="6" name="Google Shape;408;p34">
            <a:extLst>
              <a:ext uri="{FF2B5EF4-FFF2-40B4-BE49-F238E27FC236}">
                <a16:creationId xmlns:a16="http://schemas.microsoft.com/office/drawing/2014/main" id="{F3D60A75-F005-46BF-34C0-CA94525D4E00}"/>
              </a:ext>
            </a:extLst>
          </p:cNvPr>
          <p:cNvCxnSpPr/>
          <p:nvPr/>
        </p:nvCxnSpPr>
        <p:spPr>
          <a:xfrm>
            <a:off x="7521688" y="2067619"/>
            <a:ext cx="9144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2" name="Google Shape;414;p34">
                <a:extLst>
                  <a:ext uri="{FF2B5EF4-FFF2-40B4-BE49-F238E27FC236}">
                    <a16:creationId xmlns:a16="http://schemas.microsoft.com/office/drawing/2014/main" id="{66D9A109-9DFB-679B-81FE-5B3C799A1EDD}"/>
                  </a:ext>
                </a:extLst>
              </p:cNvPr>
              <p:cNvSpPr txBox="1"/>
              <p:nvPr/>
            </p:nvSpPr>
            <p:spPr>
              <a:xfrm>
                <a:off x="7617988" y="1715038"/>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12" name="Google Shape;414;p34">
                <a:extLst>
                  <a:ext uri="{FF2B5EF4-FFF2-40B4-BE49-F238E27FC236}">
                    <a16:creationId xmlns:a16="http://schemas.microsoft.com/office/drawing/2014/main" id="{66D9A109-9DFB-679B-81FE-5B3C799A1EDD}"/>
                  </a:ext>
                </a:extLst>
              </p:cNvPr>
              <p:cNvSpPr txBox="1">
                <a:spLocks noRot="1" noChangeAspect="1" noMove="1" noResize="1" noEditPoints="1" noAdjustHandles="1" noChangeArrowheads="1" noChangeShapeType="1" noTextEdit="1"/>
              </p:cNvSpPr>
              <p:nvPr/>
            </p:nvSpPr>
            <p:spPr>
              <a:xfrm>
                <a:off x="7617988" y="1715038"/>
                <a:ext cx="721800" cy="322800"/>
              </a:xfrm>
              <a:prstGeom prst="rect">
                <a:avLst/>
              </a:prstGeom>
              <a:blipFill>
                <a:blip r:embed="rId7"/>
                <a:stretch>
                  <a:fillRect b="-7407"/>
                </a:stretch>
              </a:blipFill>
              <a:ln>
                <a:noFill/>
              </a:ln>
            </p:spPr>
            <p:txBody>
              <a:bodyPr/>
              <a:lstStyle/>
              <a:p>
                <a:r>
                  <a:rPr lang="en-US">
                    <a:noFill/>
                  </a:rPr>
                  <a:t> </a:t>
                </a:r>
              </a:p>
            </p:txBody>
          </p:sp>
        </mc:Fallback>
      </mc:AlternateContent>
      <p:cxnSp>
        <p:nvCxnSpPr>
          <p:cNvPr id="13" name="Google Shape;416;p34">
            <a:extLst>
              <a:ext uri="{FF2B5EF4-FFF2-40B4-BE49-F238E27FC236}">
                <a16:creationId xmlns:a16="http://schemas.microsoft.com/office/drawing/2014/main" id="{85000DF4-5A17-80EA-B847-F44F765ABF7B}"/>
              </a:ext>
            </a:extLst>
          </p:cNvPr>
          <p:cNvCxnSpPr/>
          <p:nvPr/>
        </p:nvCxnSpPr>
        <p:spPr>
          <a:xfrm rot="10800000">
            <a:off x="7521688" y="1674444"/>
            <a:ext cx="914400" cy="0"/>
          </a:xfrm>
          <a:prstGeom prst="straightConnector1">
            <a:avLst/>
          </a:prstGeom>
          <a:noFill/>
          <a:ln w="38100" cap="flat" cmpd="sng">
            <a:solidFill>
              <a:srgbClr val="BB0000"/>
            </a:solidFill>
            <a:prstDash val="solid"/>
            <a:round/>
            <a:headEnd type="none" w="med" len="med"/>
            <a:tailEnd type="triangle" w="med" len="med"/>
          </a:ln>
        </p:spPr>
      </p:cxnSp>
      <p:sp>
        <p:nvSpPr>
          <p:cNvPr id="14" name="Google Shape;403;p34">
            <a:extLst>
              <a:ext uri="{FF2B5EF4-FFF2-40B4-BE49-F238E27FC236}">
                <a16:creationId xmlns:a16="http://schemas.microsoft.com/office/drawing/2014/main" id="{1043F4E9-8420-DCB5-5E17-4C24867D7277}"/>
              </a:ext>
            </a:extLst>
          </p:cNvPr>
          <p:cNvSpPr txBox="1"/>
          <p:nvPr/>
        </p:nvSpPr>
        <p:spPr>
          <a:xfrm>
            <a:off x="7065155" y="694950"/>
            <a:ext cx="91990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p>
          <a:p>
            <a:pPr marL="0" lvl="0" indent="0" algn="l" rtl="0">
              <a:spcBef>
                <a:spcPts val="0"/>
              </a:spcBef>
              <a:spcAft>
                <a:spcPts val="0"/>
              </a:spcAft>
              <a:buNone/>
            </a:pPr>
            <a:r>
              <a:rPr lang="en" sz="1800" b="1" dirty="0">
                <a:solidFill>
                  <a:schemeClr val="accent1"/>
                </a:solidFill>
              </a:rPr>
              <a:t>(</a:t>
            </a:r>
            <a:r>
              <a:rPr lang="en" sz="1800" b="1" dirty="0" err="1">
                <a:solidFill>
                  <a:schemeClr val="accent1"/>
                </a:solidFill>
              </a:rPr>
              <a:t>sk</a:t>
            </a:r>
            <a:r>
              <a:rPr lang="en" sz="1800" b="1" dirty="0">
                <a:solidFill>
                  <a:schemeClr val="accent1"/>
                </a:solidFill>
              </a:rPr>
              <a:t>,    )</a:t>
            </a:r>
            <a:endParaRPr sz="1800" b="1" dirty="0">
              <a:solidFill>
                <a:schemeClr val="accent1"/>
              </a:solidFill>
            </a:endParaRPr>
          </a:p>
        </p:txBody>
      </p:sp>
      <p:pic>
        <p:nvPicPr>
          <p:cNvPr id="15" name="Google Shape;404;p34">
            <a:extLst>
              <a:ext uri="{FF2B5EF4-FFF2-40B4-BE49-F238E27FC236}">
                <a16:creationId xmlns:a16="http://schemas.microsoft.com/office/drawing/2014/main" id="{2CA0E555-3AD3-B3A5-1D4D-FB2EF20FDFA2}"/>
              </a:ext>
            </a:extLst>
          </p:cNvPr>
          <p:cNvPicPr preferRelativeResize="0"/>
          <p:nvPr/>
        </p:nvPicPr>
        <p:blipFill rotWithShape="1">
          <a:blip r:embed="rId8">
            <a:alphaModFix/>
          </a:blip>
          <a:srcRect r="16408"/>
          <a:stretch/>
        </p:blipFill>
        <p:spPr>
          <a:xfrm>
            <a:off x="8021420"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16" name="Google Shape;414;p34">
                <a:extLst>
                  <a:ext uri="{FF2B5EF4-FFF2-40B4-BE49-F238E27FC236}">
                    <a16:creationId xmlns:a16="http://schemas.microsoft.com/office/drawing/2014/main" id="{95A20801-85F9-B2EE-BA05-F71CA7000B92}"/>
                  </a:ext>
                </a:extLst>
              </p:cNvPr>
              <p:cNvSpPr txBox="1"/>
              <p:nvPr/>
            </p:nvSpPr>
            <p:spPr>
              <a:xfrm>
                <a:off x="7610898" y="2570266"/>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b="0" i="1" dirty="0" smtClean="0">
                          <a:solidFill>
                            <a:schemeClr val="dk1"/>
                          </a:solidFill>
                          <a:latin typeface="Cambria Math" panose="02040503050406030204" pitchFamily="18" charset="0"/>
                        </a:rPr>
                        <m:t>𝑡𝑥</m:t>
                      </m:r>
                      <m:r>
                        <a:rPr lang="en-US" b="0" i="1" dirty="0" smtClean="0">
                          <a:solidFill>
                            <a:schemeClr val="dk1"/>
                          </a:solidFill>
                          <a:latin typeface="Cambria Math" panose="02040503050406030204" pitchFamily="18" charset="0"/>
                        </a:rPr>
                        <m:t>, </m:t>
                      </m:r>
                      <m:r>
                        <a:rPr lang="en" i="1" dirty="0" smtClean="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16" name="Google Shape;414;p34">
                <a:extLst>
                  <a:ext uri="{FF2B5EF4-FFF2-40B4-BE49-F238E27FC236}">
                    <a16:creationId xmlns:a16="http://schemas.microsoft.com/office/drawing/2014/main" id="{95A20801-85F9-B2EE-BA05-F71CA7000B92}"/>
                  </a:ext>
                </a:extLst>
              </p:cNvPr>
              <p:cNvSpPr txBox="1">
                <a:spLocks noRot="1" noChangeAspect="1" noMove="1" noResize="1" noEditPoints="1" noAdjustHandles="1" noChangeArrowheads="1" noChangeShapeType="1" noTextEdit="1"/>
              </p:cNvSpPr>
              <p:nvPr/>
            </p:nvSpPr>
            <p:spPr>
              <a:xfrm>
                <a:off x="7610898" y="2570266"/>
                <a:ext cx="721800" cy="322800"/>
              </a:xfrm>
              <a:prstGeom prst="rect">
                <a:avLst/>
              </a:prstGeom>
              <a:blipFill>
                <a:blip r:embed="rId9"/>
                <a:stretch>
                  <a:fillRect b="-3704"/>
                </a:stretch>
              </a:blipFill>
              <a:ln>
                <a:noFill/>
              </a:ln>
            </p:spPr>
            <p:txBody>
              <a:bodyPr/>
              <a:lstStyle/>
              <a:p>
                <a:r>
                  <a:rPr lang="en-US">
                    <a:noFill/>
                  </a:rPr>
                  <a:t> </a:t>
                </a:r>
              </a:p>
            </p:txBody>
          </p:sp>
        </mc:Fallback>
      </mc:AlternateContent>
      <p:cxnSp>
        <p:nvCxnSpPr>
          <p:cNvPr id="17" name="Google Shape;416;p34">
            <a:extLst>
              <a:ext uri="{FF2B5EF4-FFF2-40B4-BE49-F238E27FC236}">
                <a16:creationId xmlns:a16="http://schemas.microsoft.com/office/drawing/2014/main" id="{A89EAC89-7B4F-0EA9-32E6-54461E17E8C5}"/>
              </a:ext>
            </a:extLst>
          </p:cNvPr>
          <p:cNvCxnSpPr/>
          <p:nvPr/>
        </p:nvCxnSpPr>
        <p:spPr>
          <a:xfrm rot="10800000">
            <a:off x="7511113" y="2881485"/>
            <a:ext cx="914400" cy="0"/>
          </a:xfrm>
          <a:prstGeom prst="straightConnector1">
            <a:avLst/>
          </a:prstGeom>
          <a:noFill/>
          <a:ln w="38100" cap="flat" cmpd="sng">
            <a:solidFill>
              <a:srgbClr val="BB0000"/>
            </a:solidFill>
            <a:prstDash val="solid"/>
            <a:round/>
            <a:headEnd type="none" w="med" len="med"/>
            <a:tailEnd type="triangle" w="med" len="med"/>
          </a:ln>
        </p:spPr>
      </p:cxnSp>
      <p:pic>
        <p:nvPicPr>
          <p:cNvPr id="18" name="Google Shape;399;p34">
            <a:extLst>
              <a:ext uri="{FF2B5EF4-FFF2-40B4-BE49-F238E27FC236}">
                <a16:creationId xmlns:a16="http://schemas.microsoft.com/office/drawing/2014/main" id="{A5C3DD2C-11BC-1EF9-2569-27F73080CC1E}"/>
              </a:ext>
            </a:extLst>
          </p:cNvPr>
          <p:cNvPicPr preferRelativeResize="0">
            <a:picLocks noChangeAspect="1"/>
          </p:cNvPicPr>
          <p:nvPr/>
        </p:nvPicPr>
        <p:blipFill>
          <a:blip r:embed="rId10">
            <a:alphaModFix/>
          </a:blip>
          <a:stretch>
            <a:fillRect/>
          </a:stretch>
        </p:blipFill>
        <p:spPr>
          <a:xfrm>
            <a:off x="8561958" y="3171409"/>
            <a:ext cx="274320" cy="274320"/>
          </a:xfrm>
          <a:prstGeom prst="rect">
            <a:avLst/>
          </a:prstGeom>
          <a:noFill/>
          <a:ln>
            <a:noFill/>
          </a:ln>
        </p:spPr>
      </p:pic>
      <p:pic>
        <p:nvPicPr>
          <p:cNvPr id="19" name="Google Shape;412;p34">
            <a:extLst>
              <a:ext uri="{FF2B5EF4-FFF2-40B4-BE49-F238E27FC236}">
                <a16:creationId xmlns:a16="http://schemas.microsoft.com/office/drawing/2014/main" id="{F04CB8AE-E154-314D-3CA0-09D481B73E1C}"/>
              </a:ext>
            </a:extLst>
          </p:cNvPr>
          <p:cNvPicPr preferRelativeResize="0"/>
          <p:nvPr/>
        </p:nvPicPr>
        <p:blipFill rotWithShape="1">
          <a:blip r:embed="rId11">
            <a:alphaModFix/>
          </a:blip>
          <a:srcRect t="32337" b="32145"/>
          <a:stretch/>
        </p:blipFill>
        <p:spPr>
          <a:xfrm>
            <a:off x="7535252" y="2965908"/>
            <a:ext cx="879248" cy="318825"/>
          </a:xfrm>
          <a:prstGeom prst="rect">
            <a:avLst/>
          </a:prstGeom>
          <a:noFill/>
          <a:ln>
            <a:noFill/>
          </a:ln>
        </p:spPr>
      </p:pic>
      <p:pic>
        <p:nvPicPr>
          <p:cNvPr id="20" name="Google Shape;399;p34">
            <a:extLst>
              <a:ext uri="{FF2B5EF4-FFF2-40B4-BE49-F238E27FC236}">
                <a16:creationId xmlns:a16="http://schemas.microsoft.com/office/drawing/2014/main" id="{355579B9-F482-9D53-28CD-8DD94C7DDA4D}"/>
              </a:ext>
            </a:extLst>
          </p:cNvPr>
          <p:cNvPicPr preferRelativeResize="0">
            <a:picLocks noChangeAspect="1"/>
          </p:cNvPicPr>
          <p:nvPr/>
        </p:nvPicPr>
        <p:blipFill>
          <a:blip r:embed="rId10">
            <a:alphaModFix/>
          </a:blip>
          <a:stretch>
            <a:fillRect/>
          </a:stretch>
        </p:blipFill>
        <p:spPr>
          <a:xfrm>
            <a:off x="7545477" y="1071169"/>
            <a:ext cx="274321" cy="274320"/>
          </a:xfrm>
          <a:prstGeom prst="rect">
            <a:avLst/>
          </a:prstGeom>
          <a:noFill/>
          <a:ln>
            <a:noFill/>
          </a:ln>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22C44A0-22C7-A04D-994A-8D2D0CA8859B}"/>
                  </a:ext>
                </a:extLst>
              </p:cNvPr>
              <p:cNvSpPr txBox="1"/>
              <p:nvPr/>
            </p:nvSpPr>
            <p:spPr>
              <a:xfrm>
                <a:off x="8090241" y="2350727"/>
                <a:ext cx="720524"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solidFill>
                            <a:sysClr val="windowText" lastClr="000000"/>
                          </a:solidFill>
                          <a:latin typeface="Cambria Math" panose="02040503050406030204" pitchFamily="18" charset="0"/>
                        </a:rPr>
                        <m:t>𝐴𝑑𝑎𝑝𝑡</m:t>
                      </m:r>
                    </m:oMath>
                  </m:oMathPara>
                </a14:m>
                <a:endParaRPr lang="en-US" dirty="0"/>
              </a:p>
            </p:txBody>
          </p:sp>
        </mc:Choice>
        <mc:Fallback xmlns="">
          <p:sp>
            <p:nvSpPr>
              <p:cNvPr id="21" name="TextBox 20">
                <a:extLst>
                  <a:ext uri="{FF2B5EF4-FFF2-40B4-BE49-F238E27FC236}">
                    <a16:creationId xmlns:a16="http://schemas.microsoft.com/office/drawing/2014/main" id="{422C44A0-22C7-A04D-994A-8D2D0CA8859B}"/>
                  </a:ext>
                </a:extLst>
              </p:cNvPr>
              <p:cNvSpPr txBox="1">
                <a:spLocks noRot="1" noChangeAspect="1" noMove="1" noResize="1" noEditPoints="1" noAdjustHandles="1" noChangeArrowheads="1" noChangeShapeType="1" noTextEdit="1"/>
              </p:cNvSpPr>
              <p:nvPr/>
            </p:nvSpPr>
            <p:spPr>
              <a:xfrm>
                <a:off x="8090241" y="2350727"/>
                <a:ext cx="720524" cy="307777"/>
              </a:xfrm>
              <a:prstGeom prst="rect">
                <a:avLst/>
              </a:prstGeom>
              <a:blipFill>
                <a:blip r:embed="rId12"/>
                <a:stretch>
                  <a:fillRect b="-12000"/>
                </a:stretch>
              </a:blipFill>
            </p:spPr>
            <p:txBody>
              <a:bodyPr/>
              <a:lstStyle/>
              <a:p>
                <a:r>
                  <a:rPr lang="en-US">
                    <a:noFill/>
                  </a:rPr>
                  <a:t> </a:t>
                </a:r>
              </a:p>
            </p:txBody>
          </p:sp>
        </mc:Fallback>
      </mc:AlternateContent>
      <p:sp>
        <p:nvSpPr>
          <p:cNvPr id="22" name="Google Shape;402;p34">
            <a:extLst>
              <a:ext uri="{FF2B5EF4-FFF2-40B4-BE49-F238E27FC236}">
                <a16:creationId xmlns:a16="http://schemas.microsoft.com/office/drawing/2014/main" id="{11996637-0584-4157-2A87-107DEF08F59C}"/>
              </a:ext>
            </a:extLst>
          </p:cNvPr>
          <p:cNvSpPr txBox="1"/>
          <p:nvPr/>
        </p:nvSpPr>
        <p:spPr>
          <a:xfrm>
            <a:off x="8313521" y="691150"/>
            <a:ext cx="84111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p>
          <a:p>
            <a:pPr marL="0" lvl="0" indent="0" algn="l" rtl="0">
              <a:spcBef>
                <a:spcPts val="0"/>
              </a:spcBef>
              <a:spcAft>
                <a:spcPts val="0"/>
              </a:spcAft>
              <a:buNone/>
            </a:pPr>
            <a:r>
              <a:rPr lang="en" sz="1800" b="1" dirty="0">
                <a:solidFill>
                  <a:srgbClr val="BB0000"/>
                </a:solidFill>
              </a:rPr>
              <a:t>(X, x)</a:t>
            </a:r>
            <a:endParaRPr sz="1800" b="1" dirty="0">
              <a:solidFill>
                <a:srgbClr val="BB0000"/>
              </a:solidFill>
            </a:endParaRPr>
          </a:p>
        </p:txBody>
      </p:sp>
      <p:pic>
        <p:nvPicPr>
          <p:cNvPr id="23" name="Google Shape;405;p34">
            <a:extLst>
              <a:ext uri="{FF2B5EF4-FFF2-40B4-BE49-F238E27FC236}">
                <a16:creationId xmlns:a16="http://schemas.microsoft.com/office/drawing/2014/main" id="{C9D194F8-DF56-094E-05E2-56E1C0FCEE36}"/>
              </a:ext>
            </a:extLst>
          </p:cNvPr>
          <p:cNvPicPr preferRelativeResize="0"/>
          <p:nvPr/>
        </p:nvPicPr>
        <p:blipFill rotWithShape="1">
          <a:blip r:embed="rId13">
            <a:alphaModFix/>
          </a:blip>
          <a:srcRect r="16408"/>
          <a:stretch/>
        </p:blipFill>
        <p:spPr>
          <a:xfrm>
            <a:off x="677169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24" name="Google Shape;401;p34">
                <a:extLst>
                  <a:ext uri="{FF2B5EF4-FFF2-40B4-BE49-F238E27FC236}">
                    <a16:creationId xmlns:a16="http://schemas.microsoft.com/office/drawing/2014/main" id="{18BFB08E-87D6-4467-B9A8-E85B6DD9CE0E}"/>
                  </a:ext>
                </a:extLst>
              </p:cNvPr>
              <p:cNvSpPr txBox="1"/>
              <p:nvPr/>
            </p:nvSpPr>
            <p:spPr>
              <a:xfrm>
                <a:off x="6684897" y="3079722"/>
                <a:ext cx="816605" cy="424200"/>
              </a:xfrm>
              <a:prstGeom prst="rect">
                <a:avLst/>
              </a:prstGeom>
              <a:noFill/>
              <a:ln>
                <a:noFill/>
              </a:ln>
            </p:spPr>
            <p:txBody>
              <a:bodyPr spcFirstLastPara="1" wrap="square" lIns="91425" tIns="91425" rIns="91425" bIns="91425" anchor="t" anchorCtr="0">
                <a:noAutofit/>
              </a:bodyPr>
              <a:lstStyle/>
              <a:p>
                <a:pPr lvl="0"/>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ea typeface="Cambria Math" panose="02040503050406030204" pitchFamily="18" charset="0"/>
                        </a:rPr>
                        <m:t>𝐸𝑥𝑡𝑟𝑎𝑐𝑡</m:t>
                      </m:r>
                    </m:oMath>
                  </m:oMathPara>
                </a14:m>
                <a:endParaRPr sz="1500" dirty="0">
                  <a:solidFill>
                    <a:schemeClr val="dk1"/>
                  </a:solidFill>
                </a:endParaRPr>
              </a:p>
            </p:txBody>
          </p:sp>
        </mc:Choice>
        <mc:Fallback xmlns="">
          <p:sp>
            <p:nvSpPr>
              <p:cNvPr id="24" name="Google Shape;401;p34">
                <a:extLst>
                  <a:ext uri="{FF2B5EF4-FFF2-40B4-BE49-F238E27FC236}">
                    <a16:creationId xmlns:a16="http://schemas.microsoft.com/office/drawing/2014/main" id="{18BFB08E-87D6-4467-B9A8-E85B6DD9CE0E}"/>
                  </a:ext>
                </a:extLst>
              </p:cNvPr>
              <p:cNvSpPr txBox="1">
                <a:spLocks noRot="1" noChangeAspect="1" noMove="1" noResize="1" noEditPoints="1" noAdjustHandles="1" noChangeArrowheads="1" noChangeShapeType="1" noTextEdit="1"/>
              </p:cNvSpPr>
              <p:nvPr/>
            </p:nvSpPr>
            <p:spPr>
              <a:xfrm>
                <a:off x="6684897" y="3079722"/>
                <a:ext cx="816605" cy="424200"/>
              </a:xfrm>
              <a:prstGeom prst="rect">
                <a:avLst/>
              </a:prstGeom>
              <a:blipFill>
                <a:blip r:embed="rId14"/>
                <a:stretch>
                  <a:fillRect/>
                </a:stretch>
              </a:blipFill>
              <a:ln>
                <a:noFill/>
              </a:ln>
            </p:spPr>
            <p:txBody>
              <a:bodyPr/>
              <a:lstStyle/>
              <a:p>
                <a:r>
                  <a:rPr lang="en-US">
                    <a:noFill/>
                  </a:rPr>
                  <a:t> </a:t>
                </a:r>
              </a:p>
            </p:txBody>
          </p:sp>
        </mc:Fallback>
      </mc:AlternateContent>
      <p:sp>
        <p:nvSpPr>
          <p:cNvPr id="25" name="Rectangle 24">
            <a:extLst>
              <a:ext uri="{FF2B5EF4-FFF2-40B4-BE49-F238E27FC236}">
                <a16:creationId xmlns:a16="http://schemas.microsoft.com/office/drawing/2014/main" id="{55AFBCB8-4D1D-2FAE-A1B5-6AF3EC777833}"/>
              </a:ext>
            </a:extLst>
          </p:cNvPr>
          <p:cNvSpPr/>
          <p:nvPr/>
        </p:nvSpPr>
        <p:spPr>
          <a:xfrm>
            <a:off x="6705083" y="574158"/>
            <a:ext cx="2353857" cy="296087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681DDD59-25F3-96DF-748E-D2C5109C48CC}"/>
                  </a:ext>
                </a:extLst>
              </p:cNvPr>
              <p:cNvSpPr txBox="1"/>
              <p:nvPr/>
            </p:nvSpPr>
            <p:spPr>
              <a:xfrm>
                <a:off x="6705083" y="1739586"/>
                <a:ext cx="81660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ea typeface="Cambria Math" panose="02040503050406030204" pitchFamily="18" charset="0"/>
                        </a:rPr>
                        <m:t>𝑃𝑟𝑒𝑆𝑖𝑔𝑛</m:t>
                      </m:r>
                    </m:oMath>
                  </m:oMathPara>
                </a14:m>
                <a:endParaRPr lang="en-US" dirty="0"/>
              </a:p>
            </p:txBody>
          </p:sp>
        </mc:Choice>
        <mc:Fallback xmlns="">
          <p:sp>
            <p:nvSpPr>
              <p:cNvPr id="26" name="TextBox 25">
                <a:extLst>
                  <a:ext uri="{FF2B5EF4-FFF2-40B4-BE49-F238E27FC236}">
                    <a16:creationId xmlns:a16="http://schemas.microsoft.com/office/drawing/2014/main" id="{681DDD59-25F3-96DF-748E-D2C5109C48CC}"/>
                  </a:ext>
                </a:extLst>
              </p:cNvPr>
              <p:cNvSpPr txBox="1">
                <a:spLocks noRot="1" noChangeAspect="1" noMove="1" noResize="1" noEditPoints="1" noAdjustHandles="1" noChangeArrowheads="1" noChangeShapeType="1" noTextEdit="1"/>
              </p:cNvSpPr>
              <p:nvPr/>
            </p:nvSpPr>
            <p:spPr>
              <a:xfrm>
                <a:off x="6705083" y="1739586"/>
                <a:ext cx="816605" cy="307777"/>
              </a:xfrm>
              <a:prstGeom prst="rect">
                <a:avLst/>
              </a:prstGeom>
              <a:blipFill>
                <a:blip r:embed="rId15"/>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929A5E9-9CD2-5C6C-1223-47CB6D486048}"/>
                  </a:ext>
                </a:extLst>
              </p:cNvPr>
              <p:cNvSpPr txBox="1"/>
              <p:nvPr/>
            </p:nvSpPr>
            <p:spPr>
              <a:xfrm>
                <a:off x="8100160" y="2093404"/>
                <a:ext cx="95626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ea typeface="Cambria Math" panose="02040503050406030204" pitchFamily="18" charset="0"/>
                        </a:rPr>
                        <m:t>𝑃𝑟𝑒𝑉𝑒𝑟𝑖𝑓𝑦</m:t>
                      </m:r>
                    </m:oMath>
                  </m:oMathPara>
                </a14:m>
                <a:endParaRPr lang="en-US" dirty="0"/>
              </a:p>
            </p:txBody>
          </p:sp>
        </mc:Choice>
        <mc:Fallback xmlns="">
          <p:sp>
            <p:nvSpPr>
              <p:cNvPr id="27" name="TextBox 26">
                <a:extLst>
                  <a:ext uri="{FF2B5EF4-FFF2-40B4-BE49-F238E27FC236}">
                    <a16:creationId xmlns:a16="http://schemas.microsoft.com/office/drawing/2014/main" id="{7929A5E9-9CD2-5C6C-1223-47CB6D486048}"/>
                  </a:ext>
                </a:extLst>
              </p:cNvPr>
              <p:cNvSpPr txBox="1">
                <a:spLocks noRot="1" noChangeAspect="1" noMove="1" noResize="1" noEditPoints="1" noAdjustHandles="1" noChangeArrowheads="1" noChangeShapeType="1" noTextEdit="1"/>
              </p:cNvSpPr>
              <p:nvPr/>
            </p:nvSpPr>
            <p:spPr>
              <a:xfrm>
                <a:off x="8100160" y="2093404"/>
                <a:ext cx="956265" cy="307777"/>
              </a:xfrm>
              <a:prstGeom prst="rect">
                <a:avLst/>
              </a:prstGeom>
              <a:blipFill>
                <a:blip r:embed="rId16"/>
                <a:stretch>
                  <a:fillRect r="-3896" b="-7692"/>
                </a:stretch>
              </a:blipFill>
            </p:spPr>
            <p:txBody>
              <a:bodyPr/>
              <a:lstStyle/>
              <a:p>
                <a:r>
                  <a:rPr lang="en-US">
                    <a:noFill/>
                  </a:rPr>
                  <a:t> </a:t>
                </a:r>
              </a:p>
            </p:txBody>
          </p:sp>
        </mc:Fallback>
      </mc:AlternateContent>
    </p:spTree>
    <p:extLst>
      <p:ext uri="{BB962C8B-B14F-4D97-AF65-F5344CB8AC3E}">
        <p14:creationId xmlns:p14="http://schemas.microsoft.com/office/powerpoint/2010/main" val="196752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8">
                                            <p:txEl>
                                              <p:pRg st="7" end="7"/>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animBg="1"/>
      <p:bldP spid="8" grpId="0" animBg="1"/>
      <p:bldP spid="9" grpId="0"/>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D0070C1D-32E8-40B5-D96F-F440DBA0CB4E}"/>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19" name="Google Shape;519;p39">
                <a:extLst>
                  <a:ext uri="{FF2B5EF4-FFF2-40B4-BE49-F238E27FC236}">
                    <a16:creationId xmlns:a16="http://schemas.microsoft.com/office/drawing/2014/main" id="{29A44F00-384E-12F3-0A54-E75750A56BCD}"/>
                  </a:ext>
                </a:extLst>
              </p:cNvPr>
              <p:cNvSpPr txBox="1">
                <a:spLocks noGrp="1"/>
              </p:cNvSpPr>
              <p:nvPr>
                <p:ph type="body" idx="1"/>
              </p:nvPr>
            </p:nvSpPr>
            <p:spPr>
              <a:xfrm>
                <a:off x="260480" y="3139835"/>
                <a:ext cx="7499208" cy="834557"/>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Pre-Signature Adaptability</a:t>
                </a:r>
                <a:br>
                  <a:rPr lang="en" sz="2300" dirty="0">
                    <a:solidFill>
                      <a:schemeClr val="dk1"/>
                    </a:solidFill>
                  </a:rPr>
                </a:br>
                <a:r>
                  <a:rPr lang="en" sz="2300" dirty="0">
                    <a:solidFill>
                      <a:schemeClr val="dk1"/>
                    </a:solidFill>
                  </a:rPr>
                  <a:t>	</a:t>
                </a:r>
                <a14:m>
                  <m:oMath xmlns:m="http://schemas.openxmlformats.org/officeDocument/2006/math">
                    <m:func>
                      <m:funcPr>
                        <m:ctrlPr>
                          <a:rPr lang="en-US" sz="1400" b="0" i="1" smtClean="0">
                            <a:solidFill>
                              <a:schemeClr val="dk1"/>
                            </a:solidFill>
                            <a:latin typeface="Cambria Math" panose="02040503050406030204" pitchFamily="18" charset="0"/>
                          </a:rPr>
                        </m:ctrlPr>
                      </m:funcPr>
                      <m:fName>
                        <m:r>
                          <m:rPr>
                            <m:sty m:val="p"/>
                          </m:rPr>
                          <a:rPr lang="en-US" sz="1400" b="0" i="0" smtClean="0">
                            <a:solidFill>
                              <a:schemeClr val="dk1"/>
                            </a:solidFill>
                            <a:latin typeface="Cambria Math" panose="02040503050406030204" pitchFamily="18" charset="0"/>
                          </a:rPr>
                          <m:t>Pr</m:t>
                        </m:r>
                      </m:fName>
                      <m:e>
                        <m:d>
                          <m:dPr>
                            <m:begChr m:val="["/>
                            <m:endChr m:val="|"/>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𝑉𝑒𝑟𝑖𝑓𝑦</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𝑣𝑘</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𝑡𝑥</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𝐴𝑑𝑎𝑝𝑡</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𝑝𝑟𝑒𝑠𝑖𝑔</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𝑥</m:t>
                                    </m:r>
                                  </m:e>
                                </m:d>
                              </m:e>
                            </m:d>
                            <m:r>
                              <a:rPr lang="en-US" sz="1400" b="0" i="1" smtClean="0">
                                <a:solidFill>
                                  <a:schemeClr val="dk1"/>
                                </a:solidFill>
                                <a:latin typeface="Cambria Math" panose="02040503050406030204" pitchFamily="18" charset="0"/>
                              </a:rPr>
                              <m:t>=1 </m:t>
                            </m:r>
                          </m:e>
                        </m:d>
                      </m:e>
                    </m:func>
                    <m:r>
                      <a:rPr lang="en-US" sz="1400" b="0" i="1" smtClean="0">
                        <a:solidFill>
                          <a:schemeClr val="dk1"/>
                        </a:solidFill>
                        <a:latin typeface="Cambria Math" panose="02040503050406030204" pitchFamily="18" charset="0"/>
                      </a:rPr>
                      <m:t>𝑃𝑟𝑒𝑉𝑒𝑟𝑖𝑓𝑦</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𝑣𝑘</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𝑡𝑥</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𝑋</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𝑝𝑟𝑒𝑠𝑖𝑔</m:t>
                        </m:r>
                      </m:e>
                    </m:d>
                    <m:r>
                      <a:rPr lang="en-US" sz="1400" b="0" i="1" smtClean="0">
                        <a:solidFill>
                          <a:schemeClr val="dk1"/>
                        </a:solidFill>
                        <a:latin typeface="Cambria Math" panose="02040503050406030204" pitchFamily="18" charset="0"/>
                      </a:rPr>
                      <m:t>=1]=1</m:t>
                    </m:r>
                  </m:oMath>
                </a14:m>
                <a:endParaRPr lang="en" sz="1400" dirty="0">
                  <a:solidFill>
                    <a:schemeClr val="dk1"/>
                  </a:solidFill>
                </a:endParaRPr>
              </a:p>
            </p:txBody>
          </p:sp>
        </mc:Choice>
        <mc:Fallback xmlns="">
          <p:sp>
            <p:nvSpPr>
              <p:cNvPr id="519" name="Google Shape;519;p39">
                <a:extLst>
                  <a:ext uri="{FF2B5EF4-FFF2-40B4-BE49-F238E27FC236}">
                    <a16:creationId xmlns:a16="http://schemas.microsoft.com/office/drawing/2014/main" id="{29A44F00-384E-12F3-0A54-E75750A56BCD}"/>
                  </a:ext>
                </a:extLst>
              </p:cNvPr>
              <p:cNvSpPr txBox="1">
                <a:spLocks noGrp="1" noRot="1" noChangeAspect="1" noMove="1" noResize="1" noEditPoints="1" noAdjustHandles="1" noChangeArrowheads="1" noChangeShapeType="1" noTextEdit="1"/>
              </p:cNvSpPr>
              <p:nvPr>
                <p:ph type="body" idx="1"/>
              </p:nvPr>
            </p:nvSpPr>
            <p:spPr>
              <a:xfrm>
                <a:off x="260480" y="3139835"/>
                <a:ext cx="7499208" cy="834557"/>
              </a:xfrm>
              <a:prstGeom prst="rect">
                <a:avLst/>
              </a:prstGeom>
              <a:blipFill>
                <a:blip r:embed="rId3"/>
                <a:stretch>
                  <a:fillRect l="-676" b="-3030"/>
                </a:stretch>
              </a:blipFill>
              <a:ln>
                <a:noFill/>
              </a:ln>
            </p:spPr>
            <p:txBody>
              <a:bodyPr/>
              <a:lstStyle/>
              <a:p>
                <a:r>
                  <a:rPr lang="en-US">
                    <a:noFill/>
                  </a:rPr>
                  <a:t> </a:t>
                </a:r>
              </a:p>
            </p:txBody>
          </p:sp>
        </mc:Fallback>
      </mc:AlternateContent>
      <p:sp>
        <p:nvSpPr>
          <p:cNvPr id="520" name="Google Shape;520;p39">
            <a:extLst>
              <a:ext uri="{FF2B5EF4-FFF2-40B4-BE49-F238E27FC236}">
                <a16:creationId xmlns:a16="http://schemas.microsoft.com/office/drawing/2014/main" id="{DD8826B4-64C2-C9D2-103D-770125941A2A}"/>
              </a:ext>
            </a:extLst>
          </p:cNvPr>
          <p:cNvSpPr txBox="1">
            <a:spLocks noGrp="1"/>
          </p:cNvSpPr>
          <p:nvPr>
            <p:ph type="body" idx="1"/>
          </p:nvPr>
        </p:nvSpPr>
        <p:spPr>
          <a:xfrm>
            <a:off x="260480" y="1546025"/>
            <a:ext cx="8687100" cy="834900"/>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Unforgeability</a:t>
            </a:r>
            <a:endParaRPr sz="2300" dirty="0">
              <a:solidFill>
                <a:schemeClr val="dk1"/>
              </a:solidFill>
            </a:endParaRPr>
          </a:p>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Witness Extractability</a:t>
            </a:r>
            <a:endParaRPr sz="2300" dirty="0">
              <a:solidFill>
                <a:schemeClr val="dk1"/>
              </a:solidFill>
            </a:endParaRPr>
          </a:p>
        </p:txBody>
      </p:sp>
      <p:sp>
        <p:nvSpPr>
          <p:cNvPr id="521" name="Google Shape;521;p39">
            <a:extLst>
              <a:ext uri="{FF2B5EF4-FFF2-40B4-BE49-F238E27FC236}">
                <a16:creationId xmlns:a16="http://schemas.microsoft.com/office/drawing/2014/main" id="{E1D8C79C-85FB-0DA4-7EB8-4C28CA2631AB}"/>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Adaptor Signature (AS): Security</a:t>
            </a:r>
            <a:endParaRPr sz="2400" b="1" dirty="0">
              <a:solidFill>
                <a:schemeClr val="dk1"/>
              </a:solidFill>
            </a:endParaRPr>
          </a:p>
        </p:txBody>
      </p:sp>
      <p:sp>
        <p:nvSpPr>
          <p:cNvPr id="522" name="Google Shape;522;p39">
            <a:extLst>
              <a:ext uri="{FF2B5EF4-FFF2-40B4-BE49-F238E27FC236}">
                <a16:creationId xmlns:a16="http://schemas.microsoft.com/office/drawing/2014/main" id="{3FCFF1AD-3962-9DA6-BB8A-B31688276DC2}"/>
              </a:ext>
            </a:extLst>
          </p:cNvPr>
          <p:cNvSpPr txBox="1"/>
          <p:nvPr/>
        </p:nvSpPr>
        <p:spPr>
          <a:xfrm>
            <a:off x="260480" y="11049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AS: Security against Malicious Seller</a:t>
            </a:r>
            <a:endParaRPr sz="2500" dirty="0">
              <a:solidFill>
                <a:schemeClr val="lt1"/>
              </a:solidFill>
            </a:endParaRPr>
          </a:p>
        </p:txBody>
      </p:sp>
      <p:sp>
        <p:nvSpPr>
          <p:cNvPr id="523" name="Google Shape;523;p39">
            <a:extLst>
              <a:ext uri="{FF2B5EF4-FFF2-40B4-BE49-F238E27FC236}">
                <a16:creationId xmlns:a16="http://schemas.microsoft.com/office/drawing/2014/main" id="{B779713E-5B28-CE25-BF3B-5BE0F29A525F}"/>
              </a:ext>
            </a:extLst>
          </p:cNvPr>
          <p:cNvSpPr txBox="1"/>
          <p:nvPr/>
        </p:nvSpPr>
        <p:spPr>
          <a:xfrm>
            <a:off x="260480" y="27051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AS: Security against Malicious Buyer</a:t>
            </a:r>
            <a:endParaRPr sz="2500" dirty="0">
              <a:solidFill>
                <a:schemeClr val="lt1"/>
              </a:solidFill>
            </a:endParaRPr>
          </a:p>
        </p:txBody>
      </p:sp>
      <p:sp>
        <p:nvSpPr>
          <p:cNvPr id="529" name="Google Shape;529;p39">
            <a:extLst>
              <a:ext uri="{FF2B5EF4-FFF2-40B4-BE49-F238E27FC236}">
                <a16:creationId xmlns:a16="http://schemas.microsoft.com/office/drawing/2014/main" id="{89EE9A68-CDE5-B5C8-E73D-49EC0B6C7C33}"/>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31</a:t>
            </a:fld>
            <a:endParaRPr/>
          </a:p>
        </p:txBody>
      </p:sp>
      <mc:AlternateContent xmlns:mc="http://schemas.openxmlformats.org/markup-compatibility/2006" xmlns:a14="http://schemas.microsoft.com/office/drawing/2010/main">
        <mc:Choice Requires="a14">
          <p:sp>
            <p:nvSpPr>
              <p:cNvPr id="4" name="Google Shape;401;p34">
                <a:extLst>
                  <a:ext uri="{FF2B5EF4-FFF2-40B4-BE49-F238E27FC236}">
                    <a16:creationId xmlns:a16="http://schemas.microsoft.com/office/drawing/2014/main" id="{BEB24C62-E13C-1AC1-6C31-1BF5508A982E}"/>
                  </a:ext>
                </a:extLst>
              </p:cNvPr>
              <p:cNvSpPr txBox="1"/>
              <p:nvPr/>
            </p:nvSpPr>
            <p:spPr>
              <a:xfrm>
                <a:off x="7759688" y="130511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𝑋</m:t>
                      </m:r>
                    </m:oMath>
                  </m:oMathPara>
                </a14:m>
                <a:endParaRPr sz="1500" dirty="0">
                  <a:solidFill>
                    <a:schemeClr val="dk1"/>
                  </a:solidFill>
                </a:endParaRPr>
              </a:p>
            </p:txBody>
          </p:sp>
        </mc:Choice>
        <mc:Fallback xmlns="">
          <p:sp>
            <p:nvSpPr>
              <p:cNvPr id="4" name="Google Shape;401;p34">
                <a:extLst>
                  <a:ext uri="{FF2B5EF4-FFF2-40B4-BE49-F238E27FC236}">
                    <a16:creationId xmlns:a16="http://schemas.microsoft.com/office/drawing/2014/main" id="{BEB24C62-E13C-1AC1-6C31-1BF5508A982E}"/>
                  </a:ext>
                </a:extLst>
              </p:cNvPr>
              <p:cNvSpPr txBox="1">
                <a:spLocks noRot="1" noChangeAspect="1" noMove="1" noResize="1" noEditPoints="1" noAdjustHandles="1" noChangeArrowheads="1" noChangeShapeType="1" noTextEdit="1"/>
              </p:cNvSpPr>
              <p:nvPr/>
            </p:nvSpPr>
            <p:spPr>
              <a:xfrm>
                <a:off x="7759688" y="1305113"/>
                <a:ext cx="420600" cy="424200"/>
              </a:xfrm>
              <a:prstGeom prst="rect">
                <a:avLst/>
              </a:prstGeom>
              <a:blipFill>
                <a:blip r:embed="rId4"/>
                <a:stretch>
                  <a:fillRect/>
                </a:stretch>
              </a:blipFill>
              <a:ln>
                <a:noFill/>
              </a:ln>
            </p:spPr>
            <p:txBody>
              <a:bodyPr/>
              <a:lstStyle/>
              <a:p>
                <a:r>
                  <a:rPr lang="en-US">
                    <a:noFill/>
                  </a:rPr>
                  <a:t> </a:t>
                </a:r>
              </a:p>
            </p:txBody>
          </p:sp>
        </mc:Fallback>
      </mc:AlternateContent>
      <p:cxnSp>
        <p:nvCxnSpPr>
          <p:cNvPr id="5" name="Google Shape;408;p34">
            <a:extLst>
              <a:ext uri="{FF2B5EF4-FFF2-40B4-BE49-F238E27FC236}">
                <a16:creationId xmlns:a16="http://schemas.microsoft.com/office/drawing/2014/main" id="{14B66096-A646-C157-9BCE-E7C46F711C12}"/>
              </a:ext>
            </a:extLst>
          </p:cNvPr>
          <p:cNvCxnSpPr/>
          <p:nvPr/>
        </p:nvCxnSpPr>
        <p:spPr>
          <a:xfrm>
            <a:off x="7521688" y="2067619"/>
            <a:ext cx="9144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6" name="Google Shape;414;p34">
                <a:extLst>
                  <a:ext uri="{FF2B5EF4-FFF2-40B4-BE49-F238E27FC236}">
                    <a16:creationId xmlns:a16="http://schemas.microsoft.com/office/drawing/2014/main" id="{D884F08E-84D5-161D-1E90-A37911220C68}"/>
                  </a:ext>
                </a:extLst>
              </p:cNvPr>
              <p:cNvSpPr txBox="1"/>
              <p:nvPr/>
            </p:nvSpPr>
            <p:spPr>
              <a:xfrm>
                <a:off x="7617988" y="1715038"/>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6" name="Google Shape;414;p34">
                <a:extLst>
                  <a:ext uri="{FF2B5EF4-FFF2-40B4-BE49-F238E27FC236}">
                    <a16:creationId xmlns:a16="http://schemas.microsoft.com/office/drawing/2014/main" id="{022D02F8-0D38-815C-FB79-3359C2E61AF3}"/>
                  </a:ext>
                </a:extLst>
              </p:cNvPr>
              <p:cNvSpPr txBox="1">
                <a:spLocks noRot="1" noChangeAspect="1" noMove="1" noResize="1" noEditPoints="1" noAdjustHandles="1" noChangeArrowheads="1" noChangeShapeType="1" noTextEdit="1"/>
              </p:cNvSpPr>
              <p:nvPr/>
            </p:nvSpPr>
            <p:spPr>
              <a:xfrm>
                <a:off x="7617988" y="1715038"/>
                <a:ext cx="721800" cy="322800"/>
              </a:xfrm>
              <a:prstGeom prst="rect">
                <a:avLst/>
              </a:prstGeom>
              <a:blipFill>
                <a:blip r:embed="rId5"/>
                <a:stretch>
                  <a:fillRect b="-7407"/>
                </a:stretch>
              </a:blipFill>
              <a:ln>
                <a:noFill/>
              </a:ln>
            </p:spPr>
            <p:txBody>
              <a:bodyPr/>
              <a:lstStyle/>
              <a:p>
                <a:r>
                  <a:rPr lang="en-US">
                    <a:noFill/>
                  </a:rPr>
                  <a:t> </a:t>
                </a:r>
              </a:p>
            </p:txBody>
          </p:sp>
        </mc:Fallback>
      </mc:AlternateContent>
      <p:cxnSp>
        <p:nvCxnSpPr>
          <p:cNvPr id="8" name="Google Shape;416;p34">
            <a:extLst>
              <a:ext uri="{FF2B5EF4-FFF2-40B4-BE49-F238E27FC236}">
                <a16:creationId xmlns:a16="http://schemas.microsoft.com/office/drawing/2014/main" id="{8CCBA567-1886-AB0F-4ACF-47D15AC50630}"/>
              </a:ext>
            </a:extLst>
          </p:cNvPr>
          <p:cNvCxnSpPr/>
          <p:nvPr/>
        </p:nvCxnSpPr>
        <p:spPr>
          <a:xfrm rot="10800000">
            <a:off x="7521688" y="1674444"/>
            <a:ext cx="914400" cy="0"/>
          </a:xfrm>
          <a:prstGeom prst="straightConnector1">
            <a:avLst/>
          </a:prstGeom>
          <a:noFill/>
          <a:ln w="38100" cap="flat" cmpd="sng">
            <a:solidFill>
              <a:srgbClr val="BB0000"/>
            </a:solidFill>
            <a:prstDash val="solid"/>
            <a:round/>
            <a:headEnd type="none" w="med" len="med"/>
            <a:tailEnd type="triangle" w="med" len="med"/>
          </a:ln>
        </p:spPr>
      </p:cxnSp>
      <p:sp>
        <p:nvSpPr>
          <p:cNvPr id="9" name="Google Shape;402;p34">
            <a:extLst>
              <a:ext uri="{FF2B5EF4-FFF2-40B4-BE49-F238E27FC236}">
                <a16:creationId xmlns:a16="http://schemas.microsoft.com/office/drawing/2014/main" id="{AA507EAB-4E31-E7B6-1CFB-AC922A4D1FA2}"/>
              </a:ext>
            </a:extLst>
          </p:cNvPr>
          <p:cNvSpPr txBox="1"/>
          <p:nvPr/>
        </p:nvSpPr>
        <p:spPr>
          <a:xfrm>
            <a:off x="8313521" y="691150"/>
            <a:ext cx="84111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p>
          <a:p>
            <a:pPr marL="0" lvl="0" indent="0" algn="l" rtl="0">
              <a:spcBef>
                <a:spcPts val="0"/>
              </a:spcBef>
              <a:spcAft>
                <a:spcPts val="0"/>
              </a:spcAft>
              <a:buNone/>
            </a:pPr>
            <a:r>
              <a:rPr lang="en" sz="1800" b="1" dirty="0">
                <a:solidFill>
                  <a:srgbClr val="BB0000"/>
                </a:solidFill>
              </a:rPr>
              <a:t>(X, x)</a:t>
            </a:r>
            <a:endParaRPr sz="1800" b="1" dirty="0">
              <a:solidFill>
                <a:srgbClr val="BB0000"/>
              </a:solidFill>
            </a:endParaRPr>
          </a:p>
        </p:txBody>
      </p:sp>
      <p:sp>
        <p:nvSpPr>
          <p:cNvPr id="10" name="Google Shape;403;p34">
            <a:extLst>
              <a:ext uri="{FF2B5EF4-FFF2-40B4-BE49-F238E27FC236}">
                <a16:creationId xmlns:a16="http://schemas.microsoft.com/office/drawing/2014/main" id="{F229999B-F9F3-CBEA-97D9-92EDD6E03161}"/>
              </a:ext>
            </a:extLst>
          </p:cNvPr>
          <p:cNvSpPr txBox="1"/>
          <p:nvPr/>
        </p:nvSpPr>
        <p:spPr>
          <a:xfrm>
            <a:off x="7065155" y="694950"/>
            <a:ext cx="91990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p>
          <a:p>
            <a:pPr marL="0" lvl="0" indent="0" algn="l" rtl="0">
              <a:spcBef>
                <a:spcPts val="0"/>
              </a:spcBef>
              <a:spcAft>
                <a:spcPts val="0"/>
              </a:spcAft>
              <a:buNone/>
            </a:pPr>
            <a:r>
              <a:rPr lang="en" sz="1800" b="1" dirty="0">
                <a:solidFill>
                  <a:schemeClr val="accent1"/>
                </a:solidFill>
              </a:rPr>
              <a:t>(</a:t>
            </a:r>
            <a:r>
              <a:rPr lang="en" sz="1800" b="1" dirty="0" err="1">
                <a:solidFill>
                  <a:schemeClr val="accent1"/>
                </a:solidFill>
              </a:rPr>
              <a:t>sk</a:t>
            </a:r>
            <a:r>
              <a:rPr lang="en" sz="1800" b="1" dirty="0">
                <a:solidFill>
                  <a:schemeClr val="accent1"/>
                </a:solidFill>
              </a:rPr>
              <a:t>,    )</a:t>
            </a:r>
            <a:endParaRPr sz="1800" b="1" dirty="0">
              <a:solidFill>
                <a:schemeClr val="accent1"/>
              </a:solidFill>
            </a:endParaRPr>
          </a:p>
        </p:txBody>
      </p:sp>
      <p:pic>
        <p:nvPicPr>
          <p:cNvPr id="11" name="Google Shape;404;p34">
            <a:extLst>
              <a:ext uri="{FF2B5EF4-FFF2-40B4-BE49-F238E27FC236}">
                <a16:creationId xmlns:a16="http://schemas.microsoft.com/office/drawing/2014/main" id="{42E1B363-F32D-87F8-E951-D3BAC449BB74}"/>
              </a:ext>
            </a:extLst>
          </p:cNvPr>
          <p:cNvPicPr preferRelativeResize="0"/>
          <p:nvPr/>
        </p:nvPicPr>
        <p:blipFill rotWithShape="1">
          <a:blip r:embed="rId6">
            <a:alphaModFix/>
          </a:blip>
          <a:srcRect r="16408"/>
          <a:stretch/>
        </p:blipFill>
        <p:spPr>
          <a:xfrm>
            <a:off x="8021420" y="694950"/>
            <a:ext cx="305752" cy="365760"/>
          </a:xfrm>
          <a:prstGeom prst="rect">
            <a:avLst/>
          </a:prstGeom>
          <a:noFill/>
          <a:ln>
            <a:noFill/>
          </a:ln>
        </p:spPr>
      </p:pic>
      <p:pic>
        <p:nvPicPr>
          <p:cNvPr id="12" name="Google Shape;405;p34">
            <a:extLst>
              <a:ext uri="{FF2B5EF4-FFF2-40B4-BE49-F238E27FC236}">
                <a16:creationId xmlns:a16="http://schemas.microsoft.com/office/drawing/2014/main" id="{8F05B3AB-6C1F-E263-E248-B8989E0D887A}"/>
              </a:ext>
            </a:extLst>
          </p:cNvPr>
          <p:cNvPicPr preferRelativeResize="0"/>
          <p:nvPr/>
        </p:nvPicPr>
        <p:blipFill rotWithShape="1">
          <a:blip r:embed="rId7">
            <a:alphaModFix/>
          </a:blip>
          <a:srcRect r="16408"/>
          <a:stretch/>
        </p:blipFill>
        <p:spPr>
          <a:xfrm>
            <a:off x="677169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13" name="Google Shape;414;p34">
                <a:extLst>
                  <a:ext uri="{FF2B5EF4-FFF2-40B4-BE49-F238E27FC236}">
                    <a16:creationId xmlns:a16="http://schemas.microsoft.com/office/drawing/2014/main" id="{0309004E-CCF4-94D7-D2C5-A0193038B219}"/>
                  </a:ext>
                </a:extLst>
              </p:cNvPr>
              <p:cNvSpPr txBox="1"/>
              <p:nvPr/>
            </p:nvSpPr>
            <p:spPr>
              <a:xfrm>
                <a:off x="7610898" y="2570266"/>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b="0" i="1" dirty="0" smtClean="0">
                          <a:solidFill>
                            <a:schemeClr val="dk1"/>
                          </a:solidFill>
                          <a:latin typeface="Cambria Math" panose="02040503050406030204" pitchFamily="18" charset="0"/>
                        </a:rPr>
                        <m:t>𝑡𝑥</m:t>
                      </m:r>
                      <m:r>
                        <a:rPr lang="en-US" b="0" i="1" dirty="0" smtClean="0">
                          <a:solidFill>
                            <a:schemeClr val="dk1"/>
                          </a:solidFill>
                          <a:latin typeface="Cambria Math" panose="02040503050406030204" pitchFamily="18" charset="0"/>
                        </a:rPr>
                        <m:t>, </m:t>
                      </m:r>
                      <m:r>
                        <a:rPr lang="en" i="1" dirty="0" smtClean="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13" name="Google Shape;414;p34">
                <a:extLst>
                  <a:ext uri="{FF2B5EF4-FFF2-40B4-BE49-F238E27FC236}">
                    <a16:creationId xmlns:a16="http://schemas.microsoft.com/office/drawing/2014/main" id="{0309004E-CCF4-94D7-D2C5-A0193038B219}"/>
                  </a:ext>
                </a:extLst>
              </p:cNvPr>
              <p:cNvSpPr txBox="1">
                <a:spLocks noRot="1" noChangeAspect="1" noMove="1" noResize="1" noEditPoints="1" noAdjustHandles="1" noChangeArrowheads="1" noChangeShapeType="1" noTextEdit="1"/>
              </p:cNvSpPr>
              <p:nvPr/>
            </p:nvSpPr>
            <p:spPr>
              <a:xfrm>
                <a:off x="7610898" y="2570266"/>
                <a:ext cx="721800" cy="322800"/>
              </a:xfrm>
              <a:prstGeom prst="rect">
                <a:avLst/>
              </a:prstGeom>
              <a:blipFill>
                <a:blip r:embed="rId8"/>
                <a:stretch>
                  <a:fillRect b="-3704"/>
                </a:stretch>
              </a:blipFill>
              <a:ln>
                <a:noFill/>
              </a:ln>
            </p:spPr>
            <p:txBody>
              <a:bodyPr/>
              <a:lstStyle/>
              <a:p>
                <a:r>
                  <a:rPr lang="en-US">
                    <a:noFill/>
                  </a:rPr>
                  <a:t> </a:t>
                </a:r>
              </a:p>
            </p:txBody>
          </p:sp>
        </mc:Fallback>
      </mc:AlternateContent>
      <p:cxnSp>
        <p:nvCxnSpPr>
          <p:cNvPr id="14" name="Google Shape;416;p34">
            <a:extLst>
              <a:ext uri="{FF2B5EF4-FFF2-40B4-BE49-F238E27FC236}">
                <a16:creationId xmlns:a16="http://schemas.microsoft.com/office/drawing/2014/main" id="{D1A5A986-9DFF-1FB2-0950-82CABA483B0E}"/>
              </a:ext>
            </a:extLst>
          </p:cNvPr>
          <p:cNvCxnSpPr/>
          <p:nvPr/>
        </p:nvCxnSpPr>
        <p:spPr>
          <a:xfrm rot="10800000">
            <a:off x="7511113" y="2881485"/>
            <a:ext cx="914400"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Google Shape;401;p34">
                <a:extLst>
                  <a:ext uri="{FF2B5EF4-FFF2-40B4-BE49-F238E27FC236}">
                    <a16:creationId xmlns:a16="http://schemas.microsoft.com/office/drawing/2014/main" id="{0835F7C3-B141-0955-1570-06CF1CC11D36}"/>
                  </a:ext>
                </a:extLst>
              </p:cNvPr>
              <p:cNvSpPr txBox="1"/>
              <p:nvPr/>
            </p:nvSpPr>
            <p:spPr>
              <a:xfrm>
                <a:off x="6684897" y="3079722"/>
                <a:ext cx="816605" cy="424200"/>
              </a:xfrm>
              <a:prstGeom prst="rect">
                <a:avLst/>
              </a:prstGeom>
              <a:noFill/>
              <a:ln>
                <a:noFill/>
              </a:ln>
            </p:spPr>
            <p:txBody>
              <a:bodyPr spcFirstLastPara="1" wrap="square" lIns="91425" tIns="91425" rIns="91425" bIns="91425" anchor="t" anchorCtr="0">
                <a:noAutofit/>
              </a:bodyPr>
              <a:lstStyle/>
              <a:p>
                <a:pPr lvl="0"/>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ea typeface="Cambria Math" panose="02040503050406030204" pitchFamily="18" charset="0"/>
                        </a:rPr>
                        <m:t>𝐸𝑥𝑡𝑟𝑎𝑐𝑡</m:t>
                      </m:r>
                    </m:oMath>
                  </m:oMathPara>
                </a14:m>
                <a:endParaRPr sz="1500" dirty="0">
                  <a:solidFill>
                    <a:schemeClr val="dk1"/>
                  </a:solidFill>
                </a:endParaRPr>
              </a:p>
            </p:txBody>
          </p:sp>
        </mc:Choice>
        <mc:Fallback xmlns="">
          <p:sp>
            <p:nvSpPr>
              <p:cNvPr id="15" name="Google Shape;401;p34">
                <a:extLst>
                  <a:ext uri="{FF2B5EF4-FFF2-40B4-BE49-F238E27FC236}">
                    <a16:creationId xmlns:a16="http://schemas.microsoft.com/office/drawing/2014/main" id="{0835F7C3-B141-0955-1570-06CF1CC11D36}"/>
                  </a:ext>
                </a:extLst>
              </p:cNvPr>
              <p:cNvSpPr txBox="1">
                <a:spLocks noRot="1" noChangeAspect="1" noMove="1" noResize="1" noEditPoints="1" noAdjustHandles="1" noChangeArrowheads="1" noChangeShapeType="1" noTextEdit="1"/>
              </p:cNvSpPr>
              <p:nvPr/>
            </p:nvSpPr>
            <p:spPr>
              <a:xfrm>
                <a:off x="6684897" y="3079722"/>
                <a:ext cx="816605" cy="424200"/>
              </a:xfrm>
              <a:prstGeom prst="rect">
                <a:avLst/>
              </a:prstGeom>
              <a:blipFill>
                <a:blip r:embed="rId9"/>
                <a:stretch>
                  <a:fillRect/>
                </a:stretch>
              </a:blipFill>
              <a:ln>
                <a:noFill/>
              </a:ln>
            </p:spPr>
            <p:txBody>
              <a:bodyPr/>
              <a:lstStyle/>
              <a:p>
                <a:r>
                  <a:rPr lang="en-US">
                    <a:noFill/>
                  </a:rPr>
                  <a:t> </a:t>
                </a:r>
              </a:p>
            </p:txBody>
          </p:sp>
        </mc:Fallback>
      </mc:AlternateContent>
      <p:pic>
        <p:nvPicPr>
          <p:cNvPr id="16" name="Google Shape;399;p34">
            <a:extLst>
              <a:ext uri="{FF2B5EF4-FFF2-40B4-BE49-F238E27FC236}">
                <a16:creationId xmlns:a16="http://schemas.microsoft.com/office/drawing/2014/main" id="{FE7E7642-D7FB-55DA-5BD7-100835A1E324}"/>
              </a:ext>
            </a:extLst>
          </p:cNvPr>
          <p:cNvPicPr preferRelativeResize="0">
            <a:picLocks noChangeAspect="1"/>
          </p:cNvPicPr>
          <p:nvPr/>
        </p:nvPicPr>
        <p:blipFill>
          <a:blip r:embed="rId10">
            <a:alphaModFix/>
          </a:blip>
          <a:stretch>
            <a:fillRect/>
          </a:stretch>
        </p:blipFill>
        <p:spPr>
          <a:xfrm>
            <a:off x="8561958" y="3171409"/>
            <a:ext cx="274320" cy="274320"/>
          </a:xfrm>
          <a:prstGeom prst="rect">
            <a:avLst/>
          </a:prstGeom>
          <a:noFill/>
          <a:ln>
            <a:noFill/>
          </a:ln>
        </p:spPr>
      </p:pic>
      <p:sp>
        <p:nvSpPr>
          <p:cNvPr id="17" name="Rectangle 16">
            <a:extLst>
              <a:ext uri="{FF2B5EF4-FFF2-40B4-BE49-F238E27FC236}">
                <a16:creationId xmlns:a16="http://schemas.microsoft.com/office/drawing/2014/main" id="{266369CF-EFEB-A926-DE12-AFD6124DD8B3}"/>
              </a:ext>
            </a:extLst>
          </p:cNvPr>
          <p:cNvSpPr/>
          <p:nvPr/>
        </p:nvSpPr>
        <p:spPr>
          <a:xfrm>
            <a:off x="6705083" y="574158"/>
            <a:ext cx="2353857" cy="296087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oogle Shape;412;p34">
            <a:extLst>
              <a:ext uri="{FF2B5EF4-FFF2-40B4-BE49-F238E27FC236}">
                <a16:creationId xmlns:a16="http://schemas.microsoft.com/office/drawing/2014/main" id="{A0397584-B613-3D77-A105-B127B5F5A6DA}"/>
              </a:ext>
            </a:extLst>
          </p:cNvPr>
          <p:cNvPicPr preferRelativeResize="0"/>
          <p:nvPr/>
        </p:nvPicPr>
        <p:blipFill rotWithShape="1">
          <a:blip r:embed="rId11">
            <a:alphaModFix/>
          </a:blip>
          <a:srcRect t="32337" b="32145"/>
          <a:stretch/>
        </p:blipFill>
        <p:spPr>
          <a:xfrm>
            <a:off x="7535252" y="2965908"/>
            <a:ext cx="879248" cy="318825"/>
          </a:xfrm>
          <a:prstGeom prst="rect">
            <a:avLst/>
          </a:prstGeom>
          <a:noFill/>
          <a:ln>
            <a:noFill/>
          </a:ln>
        </p:spPr>
      </p:pic>
      <p:pic>
        <p:nvPicPr>
          <p:cNvPr id="21" name="Google Shape;399;p34">
            <a:extLst>
              <a:ext uri="{FF2B5EF4-FFF2-40B4-BE49-F238E27FC236}">
                <a16:creationId xmlns:a16="http://schemas.microsoft.com/office/drawing/2014/main" id="{B3652D07-1B29-3FB5-4748-CEA1F65FEE94}"/>
              </a:ext>
            </a:extLst>
          </p:cNvPr>
          <p:cNvPicPr preferRelativeResize="0">
            <a:picLocks noChangeAspect="1"/>
          </p:cNvPicPr>
          <p:nvPr/>
        </p:nvPicPr>
        <p:blipFill>
          <a:blip r:embed="rId10">
            <a:alphaModFix/>
          </a:blip>
          <a:stretch>
            <a:fillRect/>
          </a:stretch>
        </p:blipFill>
        <p:spPr>
          <a:xfrm>
            <a:off x="7545477" y="1071169"/>
            <a:ext cx="274321" cy="274320"/>
          </a:xfrm>
          <a:prstGeom prst="rect">
            <a:avLst/>
          </a:prstGeom>
          <a:noFill/>
          <a:ln>
            <a:noFill/>
          </a:ln>
        </p:spPr>
      </p:pic>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607E46F-6AFF-98BB-F602-863178CFB6FC}"/>
                  </a:ext>
                </a:extLst>
              </p:cNvPr>
              <p:cNvSpPr txBox="1"/>
              <p:nvPr/>
            </p:nvSpPr>
            <p:spPr>
              <a:xfrm>
                <a:off x="6705083" y="1739586"/>
                <a:ext cx="81660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ea typeface="Cambria Math" panose="02040503050406030204" pitchFamily="18" charset="0"/>
                        </a:rPr>
                        <m:t>𝑃𝑟𝑒𝑆𝑖𝑔𝑛</m:t>
                      </m:r>
                    </m:oMath>
                  </m:oMathPara>
                </a14:m>
                <a:endParaRPr lang="en-US" dirty="0"/>
              </a:p>
            </p:txBody>
          </p:sp>
        </mc:Choice>
        <mc:Fallback xmlns="">
          <p:sp>
            <p:nvSpPr>
              <p:cNvPr id="23" name="TextBox 22">
                <a:extLst>
                  <a:ext uri="{FF2B5EF4-FFF2-40B4-BE49-F238E27FC236}">
                    <a16:creationId xmlns:a16="http://schemas.microsoft.com/office/drawing/2014/main" id="{4607E46F-6AFF-98BB-F602-863178CFB6FC}"/>
                  </a:ext>
                </a:extLst>
              </p:cNvPr>
              <p:cNvSpPr txBox="1">
                <a:spLocks noRot="1" noChangeAspect="1" noMove="1" noResize="1" noEditPoints="1" noAdjustHandles="1" noChangeArrowheads="1" noChangeShapeType="1" noTextEdit="1"/>
              </p:cNvSpPr>
              <p:nvPr/>
            </p:nvSpPr>
            <p:spPr>
              <a:xfrm>
                <a:off x="6705083" y="1739586"/>
                <a:ext cx="816605" cy="307777"/>
              </a:xfrm>
              <a:prstGeom prst="rect">
                <a:avLst/>
              </a:prstGeom>
              <a:blipFill>
                <a:blip r:embed="rId12"/>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DDAC0763-C445-7EC5-AF25-63EC8BD578A2}"/>
                  </a:ext>
                </a:extLst>
              </p:cNvPr>
              <p:cNvSpPr txBox="1"/>
              <p:nvPr/>
            </p:nvSpPr>
            <p:spPr>
              <a:xfrm>
                <a:off x="8100160" y="2093404"/>
                <a:ext cx="95626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ea typeface="Cambria Math" panose="02040503050406030204" pitchFamily="18" charset="0"/>
                        </a:rPr>
                        <m:t>𝑃𝑟𝑒𝑉𝑒𝑟𝑖𝑓𝑦</m:t>
                      </m:r>
                    </m:oMath>
                  </m:oMathPara>
                </a14:m>
                <a:endParaRPr lang="en-US" dirty="0"/>
              </a:p>
            </p:txBody>
          </p:sp>
        </mc:Choice>
        <mc:Fallback xmlns="">
          <p:sp>
            <p:nvSpPr>
              <p:cNvPr id="24" name="TextBox 23">
                <a:extLst>
                  <a:ext uri="{FF2B5EF4-FFF2-40B4-BE49-F238E27FC236}">
                    <a16:creationId xmlns:a16="http://schemas.microsoft.com/office/drawing/2014/main" id="{DDAC0763-C445-7EC5-AF25-63EC8BD578A2}"/>
                  </a:ext>
                </a:extLst>
              </p:cNvPr>
              <p:cNvSpPr txBox="1">
                <a:spLocks noRot="1" noChangeAspect="1" noMove="1" noResize="1" noEditPoints="1" noAdjustHandles="1" noChangeArrowheads="1" noChangeShapeType="1" noTextEdit="1"/>
              </p:cNvSpPr>
              <p:nvPr/>
            </p:nvSpPr>
            <p:spPr>
              <a:xfrm>
                <a:off x="8100160" y="2093404"/>
                <a:ext cx="956265" cy="307777"/>
              </a:xfrm>
              <a:prstGeom prst="rect">
                <a:avLst/>
              </a:prstGeom>
              <a:blipFill>
                <a:blip r:embed="rId13"/>
                <a:stretch>
                  <a:fillRect r="-3896"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5E1525CC-00F1-64C0-CD10-514E8265FB40}"/>
                  </a:ext>
                </a:extLst>
              </p:cNvPr>
              <p:cNvSpPr txBox="1"/>
              <p:nvPr/>
            </p:nvSpPr>
            <p:spPr>
              <a:xfrm>
                <a:off x="8090241" y="2350727"/>
                <a:ext cx="720524"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solidFill>
                            <a:sysClr val="windowText" lastClr="000000"/>
                          </a:solidFill>
                          <a:latin typeface="Cambria Math" panose="02040503050406030204" pitchFamily="18" charset="0"/>
                        </a:rPr>
                        <m:t>𝐴𝑑𝑎𝑝𝑡</m:t>
                      </m:r>
                    </m:oMath>
                  </m:oMathPara>
                </a14:m>
                <a:endParaRPr lang="en-US" dirty="0"/>
              </a:p>
            </p:txBody>
          </p:sp>
        </mc:Choice>
        <mc:Fallback xmlns="">
          <p:sp>
            <p:nvSpPr>
              <p:cNvPr id="26" name="TextBox 25">
                <a:extLst>
                  <a:ext uri="{FF2B5EF4-FFF2-40B4-BE49-F238E27FC236}">
                    <a16:creationId xmlns:a16="http://schemas.microsoft.com/office/drawing/2014/main" id="{5E1525CC-00F1-64C0-CD10-514E8265FB40}"/>
                  </a:ext>
                </a:extLst>
              </p:cNvPr>
              <p:cNvSpPr txBox="1">
                <a:spLocks noRot="1" noChangeAspect="1" noMove="1" noResize="1" noEditPoints="1" noAdjustHandles="1" noChangeArrowheads="1" noChangeShapeType="1" noTextEdit="1"/>
              </p:cNvSpPr>
              <p:nvPr/>
            </p:nvSpPr>
            <p:spPr>
              <a:xfrm>
                <a:off x="8090241" y="2350727"/>
                <a:ext cx="720524" cy="307777"/>
              </a:xfrm>
              <a:prstGeom prst="rect">
                <a:avLst/>
              </a:prstGeom>
              <a:blipFill>
                <a:blip r:embed="rId14"/>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E72015FE-440A-C84C-D62A-30467BCB8AF8}"/>
                  </a:ext>
                </a:extLst>
              </p:cNvPr>
              <p:cNvSpPr txBox="1"/>
              <p:nvPr/>
            </p:nvSpPr>
            <p:spPr>
              <a:xfrm>
                <a:off x="3989224" y="1757521"/>
                <a:ext cx="2630499" cy="523220"/>
              </a:xfrm>
              <a:prstGeom prst="rect">
                <a:avLst/>
              </a:prstGeom>
              <a:noFill/>
              <a:ln>
                <a:solidFill>
                  <a:schemeClr val="tx1"/>
                </a:solidFill>
              </a:ln>
            </p:spPr>
            <p:txBody>
              <a:bodyPr wrap="square">
                <a:spAutoFit/>
              </a:bodyPr>
              <a:lstStyle/>
              <a:p>
                <a:pPr marL="114300" lvl="0" rtl="0">
                  <a:spcBef>
                    <a:spcPts val="0"/>
                  </a:spcBef>
                  <a:spcAft>
                    <a:spcPts val="0"/>
                  </a:spcAft>
                  <a:buClr>
                    <a:schemeClr val="dk1"/>
                  </a:buClr>
                  <a:buSzPts val="1800"/>
                </a:pPr>
                <a:r>
                  <a:rPr lang="en-US" sz="1400" u="sng" dirty="0">
                    <a:solidFill>
                      <a:schemeClr val="tx1"/>
                    </a:solidFill>
                  </a:rPr>
                  <a:t>Buyer Fairness</a:t>
                </a:r>
                <a:r>
                  <a:rPr lang="en-US" sz="1400" dirty="0">
                    <a:solidFill>
                      <a:schemeClr val="tx1"/>
                    </a:solidFill>
                  </a:rPr>
                  <a:t>: </a:t>
                </a:r>
                <a:endParaRPr lang="en-US" dirty="0">
                  <a:solidFill>
                    <a:schemeClr val="tx1"/>
                  </a:solidFill>
                </a:endParaRPr>
              </a:p>
              <a:p>
                <a:pPr marL="114300" lvl="0" rtl="0">
                  <a:spcBef>
                    <a:spcPts val="0"/>
                  </a:spcBef>
                  <a:spcAft>
                    <a:spcPts val="0"/>
                  </a:spcAft>
                  <a:buClr>
                    <a:schemeClr val="dk1"/>
                  </a:buClr>
                  <a:buSzPts val="1800"/>
                </a:pPr>
                <a14:m>
                  <m:oMathPara xmlns:m="http://schemas.openxmlformats.org/officeDocument/2006/math">
                    <m:oMathParaPr>
                      <m:jc m:val="left"/>
                    </m:oMathParaPr>
                    <m:oMath xmlns:m="http://schemas.openxmlformats.org/officeDocument/2006/math">
                      <m:func>
                        <m:funcPr>
                          <m:ctrlPr>
                            <a:rPr lang="en-US" sz="1400" b="0" i="1" smtClean="0">
                              <a:solidFill>
                                <a:schemeClr val="tx1"/>
                              </a:solidFill>
                              <a:latin typeface="Cambria Math" panose="02040503050406030204" pitchFamily="18" charset="0"/>
                            </a:rPr>
                          </m:ctrlPr>
                        </m:funcPr>
                        <m:fName>
                          <m:r>
                            <m:rPr>
                              <m:sty m:val="p"/>
                            </m:rPr>
                            <a:rPr lang="en-US" sz="1400" b="0" i="0" smtClean="0">
                              <a:solidFill>
                                <a:schemeClr val="tx1"/>
                              </a:solidFill>
                              <a:latin typeface="Cambria Math" panose="02040503050406030204" pitchFamily="18" charset="0"/>
                            </a:rPr>
                            <m:t>Pr</m:t>
                          </m:r>
                        </m:fName>
                        <m:e>
                          <m:d>
                            <m:dPr>
                              <m:begChr m:val="["/>
                              <m:endChr m:val="]"/>
                              <m:ctrlPr>
                                <a:rPr lang="en-US" sz="1400" b="0" i="1" smtClean="0">
                                  <a:solidFill>
                                    <a:schemeClr val="tx1"/>
                                  </a:solidFill>
                                  <a:latin typeface="Cambria Math" panose="02040503050406030204" pitchFamily="18" charset="0"/>
                                </a:rPr>
                              </m:ctrlPr>
                            </m:dPr>
                            <m:e>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𝐵</m:t>
                              </m:r>
                              <m:r>
                                <a:rPr lang="en-US" sz="1400" b="0" i="1" smtClean="0">
                                  <a:solidFill>
                                    <a:schemeClr val="tx1"/>
                                  </a:solidFill>
                                  <a:latin typeface="Cambria Math" panose="02040503050406030204" pitchFamily="18" charset="0"/>
                                  <a:ea typeface="Cambria Math" panose="02040503050406030204" pitchFamily="18" charset="0"/>
                                </a:rPr>
                                <m:t>∧</m:t>
                              </m:r>
                              <m:r>
                                <a:rPr lang="en-US" sz="1400" i="1">
                                  <a:solidFill>
                                    <a:schemeClr val="tx1"/>
                                  </a:solidFill>
                                  <a:latin typeface="Cambria Math" panose="02040503050406030204" pitchFamily="18" charset="0"/>
                                  <a:ea typeface="Cambria Math" panose="02040503050406030204" pitchFamily="18" charset="0"/>
                                </a:rPr>
                                <m:t>𝛽</m:t>
                              </m:r>
                              <m:r>
                                <a:rPr lang="en-US" sz="1400" i="1" smtClean="0">
                                  <a:solidFill>
                                    <a:schemeClr val="tx1"/>
                                  </a:solidFill>
                                  <a:latin typeface="Cambria Math" panose="02040503050406030204" pitchFamily="18" charset="0"/>
                                  <a:ea typeface="Cambria Math" panose="02040503050406030204" pitchFamily="18" charset="0"/>
                                </a:rPr>
                                <m:t>≠</m:t>
                              </m:r>
                              <m:r>
                                <a:rPr lang="en-US" sz="1400" b="0" i="1" smtClean="0">
                                  <a:solidFill>
                                    <a:schemeClr val="tx1"/>
                                  </a:solidFill>
                                  <a:latin typeface="Cambria Math" panose="02040503050406030204" pitchFamily="18" charset="0"/>
                                  <a:ea typeface="Cambria Math" panose="02040503050406030204" pitchFamily="18" charset="0"/>
                                </a:rPr>
                                <m:t>𝑥</m:t>
                              </m:r>
                            </m:e>
                          </m:d>
                        </m:e>
                      </m:func>
                      <m:r>
                        <a:rPr lang="en-US" sz="1400" b="0" i="1" smtClean="0">
                          <a:solidFill>
                            <a:schemeClr val="tx1"/>
                          </a:solidFill>
                          <a:latin typeface="Cambria Math" panose="02040503050406030204" pitchFamily="18" charset="0"/>
                          <a:ea typeface="Cambria Math" panose="02040503050406030204" pitchFamily="18" charset="0"/>
                        </a:rPr>
                        <m:t>≤</m:t>
                      </m:r>
                      <m:r>
                        <a:rPr lang="en-US" sz="1400" b="0" i="1" smtClean="0">
                          <a:solidFill>
                            <a:schemeClr val="tx1"/>
                          </a:solidFill>
                          <a:latin typeface="Cambria Math" panose="02040503050406030204" pitchFamily="18" charset="0"/>
                          <a:ea typeface="Cambria Math" panose="02040503050406030204" pitchFamily="18" charset="0"/>
                        </a:rPr>
                        <m:t>𝑛𝑒𝑔𝑙</m:t>
                      </m:r>
                      <m:r>
                        <a:rPr lang="en-US" sz="1400" b="0" i="1" smtClean="0">
                          <a:solidFill>
                            <a:schemeClr val="tx1"/>
                          </a:solidFill>
                          <a:latin typeface="Cambria Math" panose="02040503050406030204" pitchFamily="18" charset="0"/>
                          <a:ea typeface="Cambria Math" panose="02040503050406030204" pitchFamily="18" charset="0"/>
                        </a:rPr>
                        <m:t>(</m:t>
                      </m:r>
                      <m:r>
                        <a:rPr lang="en-US" sz="1400" b="0" i="1" smtClean="0">
                          <a:solidFill>
                            <a:schemeClr val="tx1"/>
                          </a:solidFill>
                          <a:latin typeface="Cambria Math" panose="02040503050406030204" pitchFamily="18" charset="0"/>
                          <a:ea typeface="Cambria Math" panose="02040503050406030204" pitchFamily="18" charset="0"/>
                        </a:rPr>
                        <m:t>𝜆</m:t>
                      </m:r>
                      <m:r>
                        <a:rPr lang="en-US" sz="1400" b="0" i="1" smtClean="0">
                          <a:solidFill>
                            <a:schemeClr val="tx1"/>
                          </a:solidFill>
                          <a:latin typeface="Cambria Math" panose="02040503050406030204" pitchFamily="18" charset="0"/>
                          <a:ea typeface="Cambria Math" panose="02040503050406030204" pitchFamily="18" charset="0"/>
                        </a:rPr>
                        <m:t>)</m:t>
                      </m:r>
                    </m:oMath>
                  </m:oMathPara>
                </a14:m>
                <a:endParaRPr lang="en-US" sz="1400" dirty="0">
                  <a:solidFill>
                    <a:schemeClr val="tx1"/>
                  </a:solidFill>
                </a:endParaRPr>
              </a:p>
            </p:txBody>
          </p:sp>
        </mc:Choice>
        <mc:Fallback xmlns="">
          <p:sp>
            <p:nvSpPr>
              <p:cNvPr id="28" name="TextBox 27">
                <a:extLst>
                  <a:ext uri="{FF2B5EF4-FFF2-40B4-BE49-F238E27FC236}">
                    <a16:creationId xmlns:a16="http://schemas.microsoft.com/office/drawing/2014/main" id="{E72015FE-440A-C84C-D62A-30467BCB8AF8}"/>
                  </a:ext>
                </a:extLst>
              </p:cNvPr>
              <p:cNvSpPr txBox="1">
                <a:spLocks noRot="1" noChangeAspect="1" noMove="1" noResize="1" noEditPoints="1" noAdjustHandles="1" noChangeArrowheads="1" noChangeShapeType="1" noTextEdit="1"/>
              </p:cNvSpPr>
              <p:nvPr/>
            </p:nvSpPr>
            <p:spPr>
              <a:xfrm>
                <a:off x="3989224" y="1757521"/>
                <a:ext cx="2630499" cy="523220"/>
              </a:xfrm>
              <a:prstGeom prst="rect">
                <a:avLst/>
              </a:prstGeom>
              <a:blipFill>
                <a:blip r:embed="rId15"/>
                <a:stretch>
                  <a:fillRect b="-6977"/>
                </a:stretch>
              </a:blipFill>
              <a:ln>
                <a:solidFill>
                  <a:schemeClr val="tx1"/>
                </a:solidFill>
              </a:ln>
            </p:spPr>
            <p:txBody>
              <a:bodyPr/>
              <a:lstStyle/>
              <a:p>
                <a:r>
                  <a:rPr lang="en-US">
                    <a:noFill/>
                  </a:rPr>
                  <a:t> </a:t>
                </a:r>
              </a:p>
            </p:txBody>
          </p:sp>
        </mc:Fallback>
      </mc:AlternateContent>
      <p:pic>
        <p:nvPicPr>
          <p:cNvPr id="29" name="Google Shape;399;p34">
            <a:extLst>
              <a:ext uri="{FF2B5EF4-FFF2-40B4-BE49-F238E27FC236}">
                <a16:creationId xmlns:a16="http://schemas.microsoft.com/office/drawing/2014/main" id="{A79A6E41-1028-872E-D103-383BAFC4B13E}"/>
              </a:ext>
            </a:extLst>
          </p:cNvPr>
          <p:cNvPicPr preferRelativeResize="0">
            <a:picLocks noChangeAspect="1"/>
          </p:cNvPicPr>
          <p:nvPr/>
        </p:nvPicPr>
        <p:blipFill>
          <a:blip r:embed="rId10">
            <a:alphaModFix/>
          </a:blip>
          <a:stretch>
            <a:fillRect/>
          </a:stretch>
        </p:blipFill>
        <p:spPr>
          <a:xfrm>
            <a:off x="4446478" y="2028122"/>
            <a:ext cx="228599" cy="228600"/>
          </a:xfrm>
          <a:prstGeom prst="rect">
            <a:avLst/>
          </a:prstGeom>
          <a:noFill/>
          <a:ln>
            <a:noFill/>
          </a:ln>
        </p:spPr>
      </p:pic>
      <p:sp>
        <p:nvSpPr>
          <p:cNvPr id="32" name="Triangle 31">
            <a:extLst>
              <a:ext uri="{FF2B5EF4-FFF2-40B4-BE49-F238E27FC236}">
                <a16:creationId xmlns:a16="http://schemas.microsoft.com/office/drawing/2014/main" id="{3998068A-8440-BA89-DBB2-829DDDE90E1B}"/>
              </a:ext>
            </a:extLst>
          </p:cNvPr>
          <p:cNvSpPr>
            <a:spLocks noChangeAspect="1"/>
          </p:cNvSpPr>
          <p:nvPr/>
        </p:nvSpPr>
        <p:spPr>
          <a:xfrm rot="5400000">
            <a:off x="3422456" y="1840585"/>
            <a:ext cx="676283" cy="344001"/>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23DF4927-F0CB-E3D1-0BAD-23F276E30E8A}"/>
                  </a:ext>
                </a:extLst>
              </p:cNvPr>
              <p:cNvSpPr txBox="1"/>
              <p:nvPr/>
            </p:nvSpPr>
            <p:spPr>
              <a:xfrm>
                <a:off x="3533032" y="4092288"/>
                <a:ext cx="3378933" cy="954107"/>
              </a:xfrm>
              <a:prstGeom prst="rect">
                <a:avLst/>
              </a:prstGeom>
              <a:noFill/>
              <a:ln>
                <a:solidFill>
                  <a:schemeClr val="tx1"/>
                </a:solidFill>
              </a:ln>
            </p:spPr>
            <p:txBody>
              <a:bodyPr wrap="square">
                <a:spAutoFit/>
              </a:bodyPr>
              <a:lstStyle/>
              <a:p>
                <a:pPr marL="114300" lvl="0" algn="l" rtl="0">
                  <a:spcBef>
                    <a:spcPts val="0"/>
                  </a:spcBef>
                  <a:spcAft>
                    <a:spcPts val="0"/>
                  </a:spcAft>
                  <a:buClr>
                    <a:schemeClr val="dk1"/>
                  </a:buClr>
                  <a:buSzPts val="1800"/>
                </a:pPr>
                <a:r>
                  <a:rPr lang="en-US" sz="1400" u="sng" dirty="0">
                    <a:solidFill>
                      <a:schemeClr val="tx1"/>
                    </a:solidFill>
                  </a:rPr>
                  <a:t>Seller Fairness</a:t>
                </a:r>
                <a:r>
                  <a:rPr lang="en-US" sz="1400" dirty="0">
                    <a:solidFill>
                      <a:schemeClr val="tx1"/>
                    </a:solidFill>
                  </a:rPr>
                  <a:t>: </a:t>
                </a:r>
                <a14:m>
                  <m:oMath xmlns:m="http://schemas.openxmlformats.org/officeDocument/2006/math">
                    <m:r>
                      <a:rPr lang="en-US" sz="1400" b="0" i="0" smtClean="0">
                        <a:latin typeface="Cambria Math" panose="02040503050406030204" pitchFamily="18" charset="0"/>
                        <a:ea typeface="Cambria Math" panose="02040503050406030204" pitchFamily="18" charset="0"/>
                      </a:rPr>
                      <m:t>(</m:t>
                    </m:r>
                    <m:r>
                      <a:rPr lang="en-US" sz="1400" i="1" smtClean="0">
                        <a:latin typeface="Cambria Math" panose="02040503050406030204" pitchFamily="18" charset="0"/>
                        <a:ea typeface="Cambria Math" panose="02040503050406030204" pitchFamily="18" charset="0"/>
                      </a:rPr>
                      <m:t>𝛼</m:t>
                    </m:r>
                    <m:r>
                      <a:rPr lang="en-US" sz="1400" b="0" i="1" smtClean="0">
                        <a:latin typeface="Cambria Math" panose="02040503050406030204" pitchFamily="18" charset="0"/>
                        <a:ea typeface="Cambria Math" panose="02040503050406030204" pitchFamily="18" charset="0"/>
                      </a:rPr>
                      <m:t>=⊥</m:t>
                    </m:r>
                  </m:oMath>
                </a14:m>
                <a:r>
                  <a:rPr lang="en-US" sz="1400" dirty="0"/>
                  <a:t> in both worlds)</a:t>
                </a:r>
                <a:endParaRPr lang="en-US" sz="1400" dirty="0">
                  <a:solidFill>
                    <a:schemeClr val="tx1"/>
                  </a:solidFill>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m:t>
                      </m:r>
                      <m:r>
                        <m:rPr>
                          <m:sty m:val="p"/>
                        </m:rPr>
                        <a:rPr lang="en-US" sz="1400" b="0" i="0" smtClean="0">
                          <a:solidFill>
                            <a:schemeClr val="tx1"/>
                          </a:solidFill>
                          <a:latin typeface="Cambria Math" panose="02040503050406030204" pitchFamily="18" charset="0"/>
                        </a:rPr>
                        <m:t>Pr</m:t>
                      </m:r>
                      <m:r>
                        <a:rPr lang="en-US" sz="1400" b="0" i="1" smtClean="0">
                          <a:solidFill>
                            <a:schemeClr val="tx1"/>
                          </a:solidFill>
                          <a:latin typeface="Cambria Math" panose="02040503050406030204" pitchFamily="18" charset="0"/>
                        </a:rPr>
                        <m:t>⁡[</m:t>
                      </m:r>
                      <m:r>
                        <a:rPr lang="en-US" sz="1400" b="0" i="1" smtClean="0">
                          <a:solidFill>
                            <a:schemeClr val="tx1"/>
                          </a:solidFill>
                          <a:latin typeface="Cambria Math" panose="02040503050406030204" pitchFamily="18" charset="0"/>
                        </a:rPr>
                        <m:t>𝐷</m:t>
                      </m:r>
                      <m:d>
                        <m:dPr>
                          <m:ctrlPr>
                            <a:rPr lang="en-US" sz="1400" b="0" i="1" smtClean="0">
                              <a:solidFill>
                                <a:schemeClr val="tx1"/>
                              </a:solidFill>
                              <a:latin typeface="Cambria Math" panose="02040503050406030204" pitchFamily="18" charset="0"/>
                            </a:rPr>
                          </m:ctrlPr>
                        </m:dPr>
                        <m:e>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𝑉𝑖𝑒𝑤</m:t>
                              </m:r>
                            </m:e>
                            <m:sub>
                              <m:r>
                                <a:rPr lang="en-US" sz="1400" b="0" i="1" smtClean="0">
                                  <a:solidFill>
                                    <a:schemeClr val="tx1"/>
                                  </a:solidFill>
                                  <a:latin typeface="Cambria Math" panose="02040503050406030204" pitchFamily="18" charset="0"/>
                                </a:rPr>
                                <m:t>𝐵</m:t>
                              </m:r>
                            </m:sub>
                          </m:sSub>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𝑖𝑛</m:t>
                          </m:r>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𝑅𝑒𝑎𝑙</m:t>
                          </m:r>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𝑊𝑜𝑟𝑙𝑑</m:t>
                          </m:r>
                        </m:e>
                      </m:d>
                      <m:r>
                        <a:rPr lang="en-US" sz="1400" b="0" i="1" smtClean="0">
                          <a:solidFill>
                            <a:schemeClr val="tx1"/>
                          </a:solidFill>
                          <a:latin typeface="Cambria Math" panose="02040503050406030204" pitchFamily="18" charset="0"/>
                        </a:rPr>
                        <m:t>=1]−</m:t>
                      </m:r>
                    </m:oMath>
                  </m:oMathPara>
                </a14:m>
                <a:endParaRPr lang="en-US" sz="14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Pr</m:t>
                      </m:r>
                      <m:d>
                        <m:dPr>
                          <m:begChr m:val="["/>
                          <m:endChr m:val="]"/>
                          <m:ctrlPr>
                            <a:rPr lang="en-US" sz="1400" b="0" i="1" smtClean="0">
                              <a:solidFill>
                                <a:schemeClr val="tx1"/>
                              </a:solidFill>
                              <a:latin typeface="Cambria Math" panose="02040503050406030204" pitchFamily="18" charset="0"/>
                            </a:rPr>
                          </m:ctrlPr>
                        </m:dPr>
                        <m:e>
                          <m:r>
                            <a:rPr lang="en-US" sz="1400" b="0" i="1" smtClean="0">
                              <a:solidFill>
                                <a:schemeClr val="tx1"/>
                              </a:solidFill>
                              <a:latin typeface="Cambria Math" panose="02040503050406030204" pitchFamily="18" charset="0"/>
                            </a:rPr>
                            <m:t>𝐷</m:t>
                          </m:r>
                          <m:d>
                            <m:dPr>
                              <m:ctrlPr>
                                <a:rPr lang="en-US" sz="1400" b="0" i="1" smtClean="0">
                                  <a:solidFill>
                                    <a:schemeClr val="tx1"/>
                                  </a:solidFill>
                                  <a:latin typeface="Cambria Math" panose="02040503050406030204" pitchFamily="18" charset="0"/>
                                </a:rPr>
                              </m:ctrlPr>
                            </m:dPr>
                            <m:e>
                              <m:sSub>
                                <m:sSubPr>
                                  <m:ctrlPr>
                                    <a:rPr lang="en-US" sz="1400" b="0" i="1" smtClean="0">
                                      <a:solidFill>
                                        <a:schemeClr val="tx1"/>
                                      </a:solidFill>
                                      <a:latin typeface="Cambria Math" panose="02040503050406030204" pitchFamily="18" charset="0"/>
                                    </a:rPr>
                                  </m:ctrlPr>
                                </m:sSubPr>
                                <m:e>
                                  <m:r>
                                    <a:rPr lang="en-US" sz="1400" b="0" i="1" smtClean="0">
                                      <a:solidFill>
                                        <a:schemeClr val="tx1"/>
                                      </a:solidFill>
                                      <a:latin typeface="Cambria Math" panose="02040503050406030204" pitchFamily="18" charset="0"/>
                                    </a:rPr>
                                    <m:t>𝑉𝑖𝑒𝑤</m:t>
                                  </m:r>
                                </m:e>
                                <m:sub>
                                  <m:r>
                                    <a:rPr lang="en-US" sz="1400" b="0" i="1" smtClean="0">
                                      <a:solidFill>
                                        <a:schemeClr val="tx1"/>
                                      </a:solidFill>
                                      <a:latin typeface="Cambria Math" panose="02040503050406030204" pitchFamily="18" charset="0"/>
                                    </a:rPr>
                                    <m:t>𝐵</m:t>
                                  </m:r>
                                </m:sub>
                              </m:sSub>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𝑖𝑛</m:t>
                              </m:r>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𝐼𝑑𝑒𝑎𝑙</m:t>
                              </m:r>
                              <m:r>
                                <a:rPr lang="en-US" sz="1400" b="0" i="1" smtClean="0">
                                  <a:solidFill>
                                    <a:schemeClr val="tx1"/>
                                  </a:solidFill>
                                  <a:latin typeface="Cambria Math" panose="02040503050406030204" pitchFamily="18" charset="0"/>
                                </a:rPr>
                                <m:t> </m:t>
                              </m:r>
                              <m:r>
                                <a:rPr lang="en-US" sz="1400" b="0" i="1" smtClean="0">
                                  <a:solidFill>
                                    <a:schemeClr val="tx1"/>
                                  </a:solidFill>
                                  <a:latin typeface="Cambria Math" panose="02040503050406030204" pitchFamily="18" charset="0"/>
                                </a:rPr>
                                <m:t>𝑊𝑜𝑟𝑙𝑑</m:t>
                              </m:r>
                            </m:e>
                          </m:d>
                          <m:r>
                            <a:rPr lang="en-US" sz="1400" b="0" i="1" smtClean="0">
                              <a:solidFill>
                                <a:schemeClr val="tx1"/>
                              </a:solidFill>
                              <a:latin typeface="Cambria Math" panose="02040503050406030204" pitchFamily="18" charset="0"/>
                            </a:rPr>
                            <m:t>=1</m:t>
                          </m:r>
                        </m:e>
                      </m:d>
                      <m:r>
                        <a:rPr lang="en-US" sz="1400" b="0" i="1" smtClean="0">
                          <a:solidFill>
                            <a:schemeClr val="tx1"/>
                          </a:solidFill>
                          <a:latin typeface="Cambria Math" panose="02040503050406030204" pitchFamily="18" charset="0"/>
                        </a:rPr>
                        <m:t>|</m:t>
                      </m:r>
                    </m:oMath>
                  </m:oMathPara>
                </a14:m>
                <a:endParaRPr lang="en-US" sz="14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i="1">
                          <a:solidFill>
                            <a:schemeClr val="tx1"/>
                          </a:solidFill>
                          <a:latin typeface="Cambria Math" panose="02040503050406030204" pitchFamily="18" charset="0"/>
                          <a:ea typeface="Cambria Math" panose="02040503050406030204" pitchFamily="18" charset="0"/>
                        </a:rPr>
                        <m:t>≤</m:t>
                      </m:r>
                      <m:r>
                        <a:rPr lang="en-US" sz="1400" i="1">
                          <a:solidFill>
                            <a:schemeClr val="tx1"/>
                          </a:solidFill>
                          <a:latin typeface="Cambria Math" panose="02040503050406030204" pitchFamily="18" charset="0"/>
                          <a:ea typeface="Cambria Math" panose="02040503050406030204" pitchFamily="18" charset="0"/>
                        </a:rPr>
                        <m:t>𝑛𝑒𝑔𝑙</m:t>
                      </m:r>
                      <m:r>
                        <a:rPr lang="en-US" sz="1400" i="1">
                          <a:solidFill>
                            <a:schemeClr val="tx1"/>
                          </a:solidFill>
                          <a:latin typeface="Cambria Math" panose="02040503050406030204" pitchFamily="18" charset="0"/>
                          <a:ea typeface="Cambria Math" panose="02040503050406030204" pitchFamily="18" charset="0"/>
                        </a:rPr>
                        <m:t>(</m:t>
                      </m:r>
                      <m:r>
                        <a:rPr lang="en-US" sz="1400" i="1">
                          <a:solidFill>
                            <a:schemeClr val="tx1"/>
                          </a:solidFill>
                          <a:latin typeface="Cambria Math" panose="02040503050406030204" pitchFamily="18" charset="0"/>
                          <a:ea typeface="Cambria Math" panose="02040503050406030204" pitchFamily="18" charset="0"/>
                        </a:rPr>
                        <m:t>𝜆</m:t>
                      </m:r>
                      <m:r>
                        <a:rPr lang="en-US" sz="1400" i="1">
                          <a:solidFill>
                            <a:schemeClr val="tx1"/>
                          </a:solidFill>
                          <a:latin typeface="Cambria Math" panose="02040503050406030204" pitchFamily="18" charset="0"/>
                          <a:ea typeface="Cambria Math" panose="02040503050406030204" pitchFamily="18" charset="0"/>
                        </a:rPr>
                        <m:t>)</m:t>
                      </m:r>
                    </m:oMath>
                  </m:oMathPara>
                </a14:m>
                <a:endParaRPr lang="en-US" sz="1400" dirty="0">
                  <a:solidFill>
                    <a:schemeClr val="tx1"/>
                  </a:solidFill>
                </a:endParaRPr>
              </a:p>
            </p:txBody>
          </p:sp>
        </mc:Choice>
        <mc:Fallback xmlns="">
          <p:sp>
            <p:nvSpPr>
              <p:cNvPr id="34" name="TextBox 33">
                <a:extLst>
                  <a:ext uri="{FF2B5EF4-FFF2-40B4-BE49-F238E27FC236}">
                    <a16:creationId xmlns:a16="http://schemas.microsoft.com/office/drawing/2014/main" id="{23DF4927-F0CB-E3D1-0BAD-23F276E30E8A}"/>
                  </a:ext>
                </a:extLst>
              </p:cNvPr>
              <p:cNvSpPr txBox="1">
                <a:spLocks noRot="1" noChangeAspect="1" noMove="1" noResize="1" noEditPoints="1" noAdjustHandles="1" noChangeArrowheads="1" noChangeShapeType="1" noTextEdit="1"/>
              </p:cNvSpPr>
              <p:nvPr/>
            </p:nvSpPr>
            <p:spPr>
              <a:xfrm>
                <a:off x="3533032" y="4092288"/>
                <a:ext cx="3378933" cy="954107"/>
              </a:xfrm>
              <a:prstGeom prst="rect">
                <a:avLst/>
              </a:prstGeom>
              <a:blipFill>
                <a:blip r:embed="rId16"/>
                <a:stretch>
                  <a:fillRect b="-2597"/>
                </a:stretch>
              </a:blipFill>
              <a:ln>
                <a:solidFill>
                  <a:schemeClr val="tx1"/>
                </a:solidFill>
              </a:ln>
            </p:spPr>
            <p:txBody>
              <a:bodyPr/>
              <a:lstStyle/>
              <a:p>
                <a:r>
                  <a:rPr lang="en-US">
                    <a:noFill/>
                  </a:rPr>
                  <a:t> </a:t>
                </a:r>
              </a:p>
            </p:txBody>
          </p:sp>
        </mc:Fallback>
      </mc:AlternateContent>
      <p:sp>
        <p:nvSpPr>
          <p:cNvPr id="36" name="Bent-Up Arrow 35">
            <a:extLst>
              <a:ext uri="{FF2B5EF4-FFF2-40B4-BE49-F238E27FC236}">
                <a16:creationId xmlns:a16="http://schemas.microsoft.com/office/drawing/2014/main" id="{F41BC66E-C783-C018-43AE-30017198F756}"/>
              </a:ext>
            </a:extLst>
          </p:cNvPr>
          <p:cNvSpPr>
            <a:spLocks noChangeAspect="1"/>
          </p:cNvSpPr>
          <p:nvPr/>
        </p:nvSpPr>
        <p:spPr>
          <a:xfrm rot="5400000">
            <a:off x="2849183" y="4122722"/>
            <a:ext cx="637794" cy="548640"/>
          </a:xfrm>
          <a:prstGeom prst="bentUp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471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9">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9" grpId="0" build="p"/>
      <p:bldP spid="520" grpId="0" uiExpand="1" build="p"/>
      <p:bldP spid="28" grpId="0" animBg="1"/>
      <p:bldP spid="32" grpId="0" animBg="1"/>
      <p:bldP spid="34" grpId="0" animBg="1"/>
      <p:bldP spid="3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69">
          <a:extLst>
            <a:ext uri="{FF2B5EF4-FFF2-40B4-BE49-F238E27FC236}">
              <a16:creationId xmlns:a16="http://schemas.microsoft.com/office/drawing/2014/main" id="{E81931DD-924E-48D4-28FE-96203450E395}"/>
            </a:ext>
          </a:extLst>
        </p:cNvPr>
        <p:cNvGrpSpPr/>
        <p:nvPr/>
      </p:nvGrpSpPr>
      <p:grpSpPr>
        <a:xfrm>
          <a:off x="0" y="0"/>
          <a:ext cx="0" cy="0"/>
          <a:chOff x="0" y="0"/>
          <a:chExt cx="0" cy="0"/>
        </a:xfrm>
      </p:grpSpPr>
      <p:sp>
        <p:nvSpPr>
          <p:cNvPr id="1770" name="Google Shape;1770;p88">
            <a:extLst>
              <a:ext uri="{FF2B5EF4-FFF2-40B4-BE49-F238E27FC236}">
                <a16:creationId xmlns:a16="http://schemas.microsoft.com/office/drawing/2014/main" id="{B701DB10-91BF-01CB-9B3D-92BE5079D589}"/>
              </a:ext>
            </a:extLst>
          </p:cNvPr>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 </a:t>
            </a:r>
            <a:r>
              <a:rPr lang="en" sz="2000">
                <a:solidFill>
                  <a:schemeClr val="dk2"/>
                </a:solidFill>
              </a:rPr>
              <a:t>[AEEFHMMR’21]</a:t>
            </a:r>
            <a:endParaRPr sz="2000">
              <a:solidFill>
                <a:schemeClr val="dk2"/>
              </a:solidFill>
            </a:endParaRPr>
          </a:p>
        </p:txBody>
      </p:sp>
      <mc:AlternateContent xmlns:mc="http://schemas.openxmlformats.org/markup-compatibility/2006" xmlns:a14="http://schemas.microsoft.com/office/drawing/2010/main">
        <mc:Choice Requires="a14">
          <p:sp>
            <p:nvSpPr>
              <p:cNvPr id="1771" name="Google Shape;1771;p88">
                <a:extLst>
                  <a:ext uri="{FF2B5EF4-FFF2-40B4-BE49-F238E27FC236}">
                    <a16:creationId xmlns:a16="http://schemas.microsoft.com/office/drawing/2014/main" id="{5CA2F593-B4A1-CB58-958A-7357B27F1E35}"/>
                  </a:ext>
                </a:extLst>
              </p:cNvPr>
              <p:cNvSpPr txBox="1"/>
              <p:nvPr/>
            </p:nvSpPr>
            <p:spPr>
              <a:xfrm>
                <a:off x="457200" y="719900"/>
                <a:ext cx="39654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m:t>
                      </m:r>
                      <m:r>
                        <a:rPr lang="en" sz="1800" b="1" i="1" u="sng" dirty="0" err="1" smtClean="0">
                          <a:solidFill>
                            <a:schemeClr val="dk1"/>
                          </a:solidFill>
                          <a:latin typeface="Cambria Math" panose="02040503050406030204" pitchFamily="18" charset="0"/>
                        </a:rPr>
                        <m:t>𝒔𝒌</m:t>
                      </m:r>
                      <m:r>
                        <a:rPr lang="en" sz="1800" b="1" i="1" u="sng" dirty="0" smtClean="0">
                          <a:solidFill>
                            <a:schemeClr val="dk1"/>
                          </a:solidFill>
                          <a:latin typeface="Cambria Math" panose="02040503050406030204" pitchFamily="18" charset="0"/>
                        </a:rPr>
                        <m:t>, </m:t>
                      </m:r>
                      <m:r>
                        <a:rPr lang="en" sz="1800" b="1" i="1" u="sng" dirty="0" err="1" smtClean="0">
                          <a:solidFill>
                            <a:schemeClr val="dk1"/>
                          </a:solidFill>
                          <a:latin typeface="Cambria Math" panose="02040503050406030204" pitchFamily="18" charset="0"/>
                        </a:rPr>
                        <m:t>𝒗𝒌</m:t>
                      </m:r>
                      <m:r>
                        <a:rPr lang="en" sz="1800" b="1" i="1" u="sng" dirty="0" smtClean="0">
                          <a:solidFill>
                            <a:schemeClr val="dk1"/>
                          </a:solidFill>
                          <a:latin typeface="Cambria Math" panose="02040503050406030204" pitchFamily="18" charset="0"/>
                        </a:rPr>
                        <m:t>) ← </m:t>
                      </m:r>
                      <m:r>
                        <a:rPr lang="en" sz="1800" b="1" i="1" u="sng" dirty="0" err="1" smtClean="0">
                          <a:solidFill>
                            <a:schemeClr val="dk1"/>
                          </a:solidFill>
                          <a:latin typeface="Cambria Math" panose="02040503050406030204" pitchFamily="18" charset="0"/>
                        </a:rPr>
                        <m:t>𝑺𝒊𝒈</m:t>
                      </m:r>
                      <m:r>
                        <a:rPr lang="en" sz="1800" b="1" i="1" u="sng" dirty="0" err="1" smtClean="0">
                          <a:solidFill>
                            <a:schemeClr val="dk1"/>
                          </a:solidFill>
                          <a:latin typeface="Cambria Math" panose="02040503050406030204" pitchFamily="18" charset="0"/>
                        </a:rPr>
                        <m:t>.</m:t>
                      </m:r>
                      <m:r>
                        <a:rPr lang="en" sz="1800" b="1" i="1" u="sng" dirty="0" err="1" smtClean="0">
                          <a:solidFill>
                            <a:schemeClr val="dk1"/>
                          </a:solidFill>
                          <a:latin typeface="Cambria Math" panose="02040503050406030204" pitchFamily="18" charset="0"/>
                        </a:rPr>
                        <m:t>𝑺𝒆𝒕𝒖𝒑</m:t>
                      </m:r>
                      <m:r>
                        <a:rPr lang="en" sz="1800" b="1" i="1" u="sng" dirty="0" smtClean="0">
                          <a:solidFill>
                            <a:schemeClr val="dk1"/>
                          </a:solidFill>
                          <a:latin typeface="Cambria Math" panose="02040503050406030204" pitchFamily="18" charset="0"/>
                        </a:rPr>
                        <m:t>(</m:t>
                      </m:r>
                      <m:r>
                        <a:rPr lang="en" sz="1800" b="1" i="1" u="sng" dirty="0" smtClean="0">
                          <a:solidFill>
                            <a:schemeClr val="dk1"/>
                          </a:solidFill>
                          <a:latin typeface="Cambria Math" panose="02040503050406030204" pitchFamily="18" charset="0"/>
                        </a:rPr>
                        <m:t>𝑮</m:t>
                      </m:r>
                      <m:r>
                        <a:rPr lang="en" sz="1800" b="1" i="1" u="sng" dirty="0" smtClean="0">
                          <a:solidFill>
                            <a:schemeClr val="dk1"/>
                          </a:solidFill>
                          <a:latin typeface="Cambria Math" panose="02040503050406030204" pitchFamily="18" charset="0"/>
                        </a:rPr>
                        <m:t>, </m:t>
                      </m:r>
                      <m:r>
                        <a:rPr lang="en" sz="1800" b="1" i="1" u="sng" dirty="0" smtClean="0">
                          <a:solidFill>
                            <a:schemeClr val="dk1"/>
                          </a:solidFill>
                          <a:latin typeface="Cambria Math" panose="02040503050406030204" pitchFamily="18" charset="0"/>
                        </a:rPr>
                        <m:t>𝒈</m:t>
                      </m:r>
                      <m:r>
                        <a:rPr lang="en" sz="1800" b="1" i="1" u="sng" dirty="0" smtClean="0">
                          <a:solidFill>
                            <a:schemeClr val="dk1"/>
                          </a:solidFill>
                          <a:latin typeface="Cambria Math" panose="02040503050406030204" pitchFamily="18" charset="0"/>
                        </a:rPr>
                        <m:t>, </m:t>
                      </m:r>
                      <m:r>
                        <a:rPr lang="en" sz="1800" b="1" i="1" u="sng" dirty="0" smtClean="0">
                          <a:solidFill>
                            <a:schemeClr val="dk1"/>
                          </a:solidFill>
                          <a:latin typeface="Cambria Math" panose="02040503050406030204" pitchFamily="18" charset="0"/>
                        </a:rPr>
                        <m:t>𝒒</m:t>
                      </m:r>
                      <m:r>
                        <a:rPr lang="en" sz="1800" b="1" i="1" u="sng" dirty="0" smtClean="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𝑠𝑘</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𝑍</m:t>
                    </m:r>
                    <m:r>
                      <a:rPr lang="en" sz="1800" i="1" baseline="-25000" dirty="0" err="1">
                        <a:solidFill>
                          <a:schemeClr val="dk1"/>
                        </a:solidFill>
                        <a:latin typeface="Cambria Math" panose="02040503050406030204" pitchFamily="18" charset="0"/>
                      </a:rPr>
                      <m:t>𝑞</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𝑠𝑘</m:t>
                    </m:r>
                  </m:oMath>
                </a14:m>
                <a:endParaRPr sz="1800" dirty="0">
                  <a:solidFill>
                    <a:schemeClr val="dk1"/>
                  </a:solidFill>
                </a:endParaRPr>
              </a:p>
            </p:txBody>
          </p:sp>
        </mc:Choice>
        <mc:Fallback xmlns="">
          <p:sp>
            <p:nvSpPr>
              <p:cNvPr id="1771" name="Google Shape;1771;p88">
                <a:extLst>
                  <a:ext uri="{FF2B5EF4-FFF2-40B4-BE49-F238E27FC236}">
                    <a16:creationId xmlns:a16="http://schemas.microsoft.com/office/drawing/2014/main" id="{5CA2F593-B4A1-CB58-958A-7357B27F1E35}"/>
                  </a:ext>
                </a:extLst>
              </p:cNvPr>
              <p:cNvSpPr txBox="1">
                <a:spLocks noRot="1" noChangeAspect="1" noMove="1" noResize="1" noEditPoints="1" noAdjustHandles="1" noChangeArrowheads="1" noChangeShapeType="1" noTextEdit="1"/>
              </p:cNvSpPr>
              <p:nvPr/>
            </p:nvSpPr>
            <p:spPr>
              <a:xfrm>
                <a:off x="457200" y="719900"/>
                <a:ext cx="3965400" cy="780300"/>
              </a:xfrm>
              <a:prstGeom prst="rect">
                <a:avLst/>
              </a:prstGeom>
              <a:blipFill>
                <a:blip r:embed="rId3"/>
                <a:stretch>
                  <a:fillRect l="-641" b="-3175"/>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72" name="Google Shape;1772;p88">
                <a:extLst>
                  <a:ext uri="{FF2B5EF4-FFF2-40B4-BE49-F238E27FC236}">
                    <a16:creationId xmlns:a16="http://schemas.microsoft.com/office/drawing/2014/main" id="{1F6CFF20-77FD-55D8-74B9-3CDE8AD952EC}"/>
                  </a:ext>
                </a:extLst>
              </p:cNvPr>
              <p:cNvSpPr txBox="1"/>
              <p:nvPr/>
            </p:nvSpPr>
            <p:spPr>
              <a:xfrm>
                <a:off x="457200" y="14462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𝒔𝒊𝒈</m:t>
                      </m:r>
                      <m:r>
                        <a:rPr lang="en" sz="1800" b="1" i="1" u="sng" dirty="0" smtClean="0">
                          <a:solidFill>
                            <a:schemeClr val="dk1"/>
                          </a:solidFill>
                          <a:latin typeface="Cambria Math" panose="02040503050406030204" pitchFamily="18" charset="0"/>
                        </a:rPr>
                        <m:t> ← </m:t>
                      </m:r>
                      <m:r>
                        <a:rPr lang="en" sz="1800" b="1" i="1" u="sng" dirty="0" err="1">
                          <a:solidFill>
                            <a:schemeClr val="dk1"/>
                          </a:solidFill>
                          <a:latin typeface="Cambria Math" panose="02040503050406030204" pitchFamily="18" charset="0"/>
                        </a:rPr>
                        <m:t>𝑺𝒊𝒈</m:t>
                      </m:r>
                      <m:r>
                        <a:rPr lang="en" sz="1800" b="1" i="1" u="sng" dirty="0" err="1">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𝑺𝒊𝒈𝒏</m:t>
                      </m:r>
                      <m:r>
                        <a:rPr lang="en" sz="1800" b="1" i="1" u="sng" dirty="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𝒔𝒌</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𝒕𝒙</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𝑘</m:t>
                    </m:r>
                    <m:r>
                      <a:rPr lang="en" sz="1800" i="1" dirty="0" smtClean="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𝑍</m:t>
                    </m:r>
                    <m:r>
                      <a:rPr lang="en" sz="1800" i="1" baseline="-25000" dirty="0" err="1">
                        <a:solidFill>
                          <a:schemeClr val="dk1"/>
                        </a:solidFill>
                        <a:latin typeface="Cambria Math" panose="02040503050406030204" pitchFamily="18" charset="0"/>
                      </a:rPr>
                      <m:t>𝑞</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𝑘</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𝐻𝑎𝑠h</m:t>
                    </m:r>
                    <m:r>
                      <a:rPr lang="en" sz="1800" i="1" dirty="0" smtClean="0">
                        <a:solidFill>
                          <a:schemeClr val="dk1"/>
                        </a:solidFill>
                        <a:latin typeface="Cambria Math" panose="02040503050406030204" pitchFamily="18" charset="0"/>
                      </a:rPr>
                      <m:t>(</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𝑡𝑥</m:t>
                    </m:r>
                    <m:r>
                      <a:rPr lang="en" sz="1800" i="1" dirty="0">
                        <a:solidFill>
                          <a:schemeClr val="dk1"/>
                        </a:solidFill>
                        <a:latin typeface="Cambria Math" panose="02040503050406030204" pitchFamily="18" charset="0"/>
                      </a:rPr>
                      <m:t>)</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ᐧ </m:t>
                    </m:r>
                    <m:r>
                      <a:rPr lang="en" sz="1800" i="1" dirty="0" err="1">
                        <a:solidFill>
                          <a:schemeClr val="dk1"/>
                        </a:solidFill>
                        <a:latin typeface="Cambria Math" panose="02040503050406030204" pitchFamily="18" charset="0"/>
                      </a:rPr>
                      <m:t>𝑠𝑘</m:t>
                    </m:r>
                    <m:r>
                      <a:rPr lang="en" sz="1800" i="1" dirty="0">
                        <a:solidFill>
                          <a:schemeClr val="dk1"/>
                        </a:solidFill>
                        <a:latin typeface="Cambria Math" panose="02040503050406030204" pitchFamily="18" charset="0"/>
                      </a:rPr>
                      <m:t> + </m:t>
                    </m:r>
                    <m:r>
                      <a:rPr lang="en" sz="1800" i="1" dirty="0">
                        <a:solidFill>
                          <a:schemeClr val="dk1"/>
                        </a:solidFill>
                        <a:latin typeface="Cambria Math" panose="02040503050406030204" pitchFamily="18" charset="0"/>
                      </a:rPr>
                      <m:t>𝑘</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𝑠𝑖𝑔</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m:t>
                    </m:r>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m:t>
                    </m:r>
                  </m:oMath>
                </a14:m>
                <a:endParaRPr sz="1800" dirty="0">
                  <a:solidFill>
                    <a:schemeClr val="dk1"/>
                  </a:solidFill>
                </a:endParaRPr>
              </a:p>
            </p:txBody>
          </p:sp>
        </mc:Choice>
        <mc:Fallback xmlns="">
          <p:sp>
            <p:nvSpPr>
              <p:cNvPr id="1772" name="Google Shape;1772;p88">
                <a:extLst>
                  <a:ext uri="{FF2B5EF4-FFF2-40B4-BE49-F238E27FC236}">
                    <a16:creationId xmlns:a16="http://schemas.microsoft.com/office/drawing/2014/main" id="{1F6CFF20-77FD-55D8-74B9-3CDE8AD952EC}"/>
                  </a:ext>
                </a:extLst>
              </p:cNvPr>
              <p:cNvSpPr txBox="1">
                <a:spLocks noRot="1" noChangeAspect="1" noMove="1" noResize="1" noEditPoints="1" noAdjustHandles="1" noChangeArrowheads="1" noChangeShapeType="1" noTextEdit="1"/>
              </p:cNvSpPr>
              <p:nvPr/>
            </p:nvSpPr>
            <p:spPr>
              <a:xfrm>
                <a:off x="457200" y="1446200"/>
                <a:ext cx="3965400" cy="1611600"/>
              </a:xfrm>
              <a:prstGeom prst="rect">
                <a:avLst/>
              </a:prstGeom>
              <a:blipFill>
                <a:blip r:embed="rId4"/>
                <a:stretch>
                  <a:fillRect l="-321" b="-234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73" name="Google Shape;1773;p88">
                <a:extLst>
                  <a:ext uri="{FF2B5EF4-FFF2-40B4-BE49-F238E27FC236}">
                    <a16:creationId xmlns:a16="http://schemas.microsoft.com/office/drawing/2014/main" id="{5691DEBC-552F-829A-0CF4-D9E3E123EE5A}"/>
                  </a:ext>
                </a:extLst>
              </p:cNvPr>
              <p:cNvSpPr txBox="1"/>
              <p:nvPr/>
            </p:nvSpPr>
            <p:spPr>
              <a:xfrm>
                <a:off x="457200" y="2929700"/>
                <a:ext cx="41148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𝟎</m:t>
                      </m:r>
                      <m:r>
                        <a:rPr lang="en" sz="1800" b="1" i="1" u="sng" dirty="0" smtClean="0">
                          <a:solidFill>
                            <a:schemeClr val="dk1"/>
                          </a:solidFill>
                          <a:latin typeface="Cambria Math" panose="02040503050406030204" pitchFamily="18" charset="0"/>
                        </a:rPr>
                        <m:t>/</m:t>
                      </m:r>
                      <m:r>
                        <a:rPr lang="en" sz="1800" b="1" i="1" u="sng" dirty="0" smtClean="0">
                          <a:solidFill>
                            <a:schemeClr val="dk1"/>
                          </a:solidFill>
                          <a:latin typeface="Cambria Math" panose="02040503050406030204" pitchFamily="18" charset="0"/>
                        </a:rPr>
                        <m:t>𝟏</m:t>
                      </m:r>
                      <m:r>
                        <a:rPr lang="en" sz="1800" b="1" i="1" u="sng" dirty="0" smtClean="0">
                          <a:solidFill>
                            <a:schemeClr val="dk1"/>
                          </a:solidFill>
                          <a:latin typeface="Cambria Math" panose="02040503050406030204" pitchFamily="18" charset="0"/>
                        </a:rPr>
                        <m:t> ← </m:t>
                      </m:r>
                      <m:r>
                        <a:rPr lang="en" sz="1800" b="1" i="1" u="sng" dirty="0" err="1">
                          <a:solidFill>
                            <a:schemeClr val="dk1"/>
                          </a:solidFill>
                          <a:latin typeface="Cambria Math" panose="02040503050406030204" pitchFamily="18" charset="0"/>
                        </a:rPr>
                        <m:t>𝑺𝒊𝒈</m:t>
                      </m:r>
                      <m:r>
                        <a:rPr lang="en" sz="1800" b="1" i="1" u="sng" dirty="0" err="1">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𝑽𝒆𝒓𝒊𝒇𝒚</m:t>
                      </m:r>
                      <m:r>
                        <a:rPr lang="en" sz="1800" b="1" i="1" u="sng" dirty="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𝒗𝒌</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𝒕𝒙</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𝒔𝒊𝒈</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𝐾</m:t>
                    </m:r>
                    <m:r>
                      <a:rPr lang="en" sz="1800" i="1" dirty="0" smtClean="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𝑠</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𝑣𝑘</m:t>
                    </m:r>
                    <m:r>
                      <a:rPr lang="en" sz="1800" i="1" baseline="30000" dirty="0" err="1">
                        <a:solidFill>
                          <a:schemeClr val="dk1"/>
                        </a:solidFill>
                        <a:latin typeface="Cambria Math" panose="02040503050406030204" pitchFamily="18" charset="0"/>
                      </a:rPr>
                      <m:t>𝑟</m:t>
                    </m:r>
                  </m:oMath>
                </a14:m>
                <a:endParaRPr sz="1800" baseline="300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1 </a:t>
                </a:r>
                <a:r>
                  <a:rPr lang="en" sz="1800" dirty="0" err="1">
                    <a:solidFill>
                      <a:schemeClr val="dk1"/>
                    </a:solidFill>
                  </a:rPr>
                  <a:t>iff</a:t>
                </a:r>
                <a:r>
                  <a:rPr lang="en" sz="1800" dirty="0">
                    <a:solidFill>
                      <a:schemeClr val="dk1"/>
                    </a:solidFill>
                  </a:rPr>
                  <a:t> </a:t>
                </a:r>
                <a14:m>
                  <m:oMath xmlns:m="http://schemas.openxmlformats.org/officeDocument/2006/math">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𝐻𝑎𝑠h</m:t>
                    </m:r>
                    <m:r>
                      <a:rPr lang="en" sz="1800" i="1" dirty="0" smtClean="0">
                        <a:solidFill>
                          <a:schemeClr val="dk1"/>
                        </a:solidFill>
                        <a:latin typeface="Cambria Math" panose="02040503050406030204" pitchFamily="18" charset="0"/>
                      </a:rPr>
                      <m:t>(</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𝑡𝑥</m:t>
                    </m:r>
                    <m:r>
                      <a:rPr lang="en" sz="1800" i="1" dirty="0">
                        <a:solidFill>
                          <a:schemeClr val="dk1"/>
                        </a:solidFill>
                        <a:latin typeface="Cambria Math" panose="02040503050406030204" pitchFamily="18" charset="0"/>
                      </a:rPr>
                      <m:t>)</m:t>
                    </m:r>
                  </m:oMath>
                </a14:m>
                <a:endParaRPr sz="1800" dirty="0">
                  <a:solidFill>
                    <a:schemeClr val="dk1"/>
                  </a:solidFill>
                </a:endParaRPr>
              </a:p>
            </p:txBody>
          </p:sp>
        </mc:Choice>
        <mc:Fallback xmlns="">
          <p:sp>
            <p:nvSpPr>
              <p:cNvPr id="1773" name="Google Shape;1773;p88">
                <a:extLst>
                  <a:ext uri="{FF2B5EF4-FFF2-40B4-BE49-F238E27FC236}">
                    <a16:creationId xmlns:a16="http://schemas.microsoft.com/office/drawing/2014/main" id="{5691DEBC-552F-829A-0CF4-D9E3E123EE5A}"/>
                  </a:ext>
                </a:extLst>
              </p:cNvPr>
              <p:cNvSpPr txBox="1">
                <a:spLocks noRot="1" noChangeAspect="1" noMove="1" noResize="1" noEditPoints="1" noAdjustHandles="1" noChangeArrowheads="1" noChangeShapeType="1" noTextEdit="1"/>
              </p:cNvSpPr>
              <p:nvPr/>
            </p:nvSpPr>
            <p:spPr>
              <a:xfrm>
                <a:off x="457200" y="2929700"/>
                <a:ext cx="4114800" cy="1057500"/>
              </a:xfrm>
              <a:prstGeom prst="rect">
                <a:avLst/>
              </a:prstGeom>
              <a:blipFill>
                <a:blip r:embed="rId5"/>
                <a:stretch>
                  <a:fillRect b="-357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74" name="Google Shape;1774;p88">
                <a:extLst>
                  <a:ext uri="{FF2B5EF4-FFF2-40B4-BE49-F238E27FC236}">
                    <a16:creationId xmlns:a16="http://schemas.microsoft.com/office/drawing/2014/main" id="{441BB016-4CB8-556D-E045-8F82009B7A93}"/>
                  </a:ext>
                </a:extLst>
              </p:cNvPr>
              <p:cNvSpPr txBox="1"/>
              <p:nvPr/>
            </p:nvSpPr>
            <p:spPr>
              <a:xfrm>
                <a:off x="4724400" y="7199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𝒑𝒓𝒆𝒔𝒊𝒈</m:t>
                      </m:r>
                      <m:r>
                        <a:rPr lang="en" sz="1800" b="1" i="1" u="sng" dirty="0">
                          <a:solidFill>
                            <a:schemeClr val="dk1"/>
                          </a:solidFill>
                          <a:latin typeface="Cambria Math" panose="02040503050406030204" pitchFamily="18" charset="0"/>
                        </a:rPr>
                        <m:t> ← </m:t>
                      </m:r>
                      <m:r>
                        <a:rPr lang="en" sz="1800" b="1" i="1" u="sng" dirty="0" err="1">
                          <a:solidFill>
                            <a:schemeClr val="dk1"/>
                          </a:solidFill>
                          <a:latin typeface="Cambria Math" panose="02040503050406030204" pitchFamily="18" charset="0"/>
                        </a:rPr>
                        <m:t>𝑷𝒓𝒆𝑺𝒊𝒈𝒏</m:t>
                      </m:r>
                      <m:r>
                        <a:rPr lang="en" sz="1800" b="1" i="1" u="sng" dirty="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𝒔𝒌</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𝒕𝒙</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𝑿</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𝑘</m:t>
                    </m:r>
                    <m:r>
                      <a:rPr lang="en" sz="1800" i="1" dirty="0" smtClean="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𝑍</m:t>
                    </m:r>
                    <m:r>
                      <a:rPr lang="en" sz="1800" i="1" baseline="-25000" dirty="0" err="1">
                        <a:solidFill>
                          <a:schemeClr val="dk1"/>
                        </a:solidFill>
                        <a:latin typeface="Cambria Math" panose="02040503050406030204" pitchFamily="18" charset="0"/>
                      </a:rPr>
                      <m:t>𝑞</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𝑘</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𝐻𝑎𝑠h</m:t>
                    </m:r>
                    <m:r>
                      <a:rPr lang="en" sz="1800" i="1" dirty="0" smtClean="0">
                        <a:solidFill>
                          <a:schemeClr val="dk1"/>
                        </a:solidFill>
                        <a:latin typeface="Cambria Math" panose="02040503050406030204" pitchFamily="18" charset="0"/>
                      </a:rPr>
                      <m:t>(</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𝐾</m:t>
                    </m:r>
                    <m:r>
                      <a:rPr lang="en" sz="1800" i="1" dirty="0">
                        <a:solidFill>
                          <a:schemeClr val="dk1"/>
                        </a:solidFill>
                        <a:latin typeface="Cambria Math" panose="02040503050406030204" pitchFamily="18" charset="0"/>
                      </a:rPr>
                      <m:t> ᐧ </m:t>
                    </m:r>
                    <m:r>
                      <a:rPr lang="en" sz="1800" i="1" dirty="0">
                        <a:solidFill>
                          <a:srgbClr val="BB0000"/>
                        </a:solidFill>
                        <a:latin typeface="Cambria Math" panose="02040503050406030204" pitchFamily="18" charset="0"/>
                      </a:rPr>
                      <m:t>𝑋</m:t>
                    </m:r>
                    <m:r>
                      <a:rPr lang="en" sz="1800" i="1" dirty="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𝑡𝑥</m:t>
                    </m:r>
                    <m:r>
                      <a:rPr lang="en" sz="1800" i="1" dirty="0">
                        <a:solidFill>
                          <a:schemeClr val="dk1"/>
                        </a:solidFill>
                        <a:latin typeface="Cambria Math" panose="02040503050406030204" pitchFamily="18" charset="0"/>
                      </a:rPr>
                      <m:t>)</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𝑡</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ᐧ </m:t>
                    </m:r>
                    <m:r>
                      <a:rPr lang="en" sz="1800" i="1" dirty="0" err="1">
                        <a:solidFill>
                          <a:schemeClr val="dk1"/>
                        </a:solidFill>
                        <a:latin typeface="Cambria Math" panose="02040503050406030204" pitchFamily="18" charset="0"/>
                      </a:rPr>
                      <m:t>𝑠𝑘</m:t>
                    </m:r>
                    <m:r>
                      <a:rPr lang="en" sz="1800" i="1" dirty="0">
                        <a:solidFill>
                          <a:schemeClr val="dk1"/>
                        </a:solidFill>
                        <a:latin typeface="Cambria Math" panose="02040503050406030204" pitchFamily="18" charset="0"/>
                      </a:rPr>
                      <m:t> + </m:t>
                    </m:r>
                    <m:r>
                      <a:rPr lang="en" sz="1800" i="1" dirty="0">
                        <a:solidFill>
                          <a:schemeClr val="dk1"/>
                        </a:solidFill>
                        <a:latin typeface="Cambria Math" panose="02040503050406030204" pitchFamily="18" charset="0"/>
                      </a:rPr>
                      <m:t>𝑘</m:t>
                    </m:r>
                  </m:oMath>
                </a14:m>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𝑝𝑟𝑒𝑠𝑖𝑔</m:t>
                    </m:r>
                    <m:r>
                      <a:rPr lang="en" sz="1800" i="1" dirty="0">
                        <a:solidFill>
                          <a:schemeClr val="dk1"/>
                        </a:solidFill>
                        <a:latin typeface="Cambria Math" panose="02040503050406030204" pitchFamily="18" charset="0"/>
                      </a:rPr>
                      <m:t> = (</m:t>
                    </m:r>
                    <m:r>
                      <a:rPr lang="en" sz="1800" i="1" dirty="0">
                        <a:solidFill>
                          <a:schemeClr val="dk1"/>
                        </a:solidFill>
                        <a:latin typeface="Cambria Math" panose="02040503050406030204" pitchFamily="18" charset="0"/>
                      </a:rPr>
                      <m:t>𝑟</m:t>
                    </m:r>
                    <m:r>
                      <a:rPr lang="en" sz="1800" i="1" dirty="0">
                        <a:solidFill>
                          <a:schemeClr val="dk1"/>
                        </a:solidFill>
                        <a:latin typeface="Cambria Math" panose="02040503050406030204" pitchFamily="18" charset="0"/>
                      </a:rPr>
                      <m:t>, </m:t>
                    </m:r>
                    <m:r>
                      <a:rPr lang="en" sz="1800" i="1" dirty="0">
                        <a:solidFill>
                          <a:schemeClr val="dk1"/>
                        </a:solidFill>
                        <a:latin typeface="Cambria Math" panose="02040503050406030204" pitchFamily="18" charset="0"/>
                      </a:rPr>
                      <m:t>𝑡</m:t>
                    </m:r>
                    <m:r>
                      <a:rPr lang="en" sz="1800" i="1" dirty="0">
                        <a:solidFill>
                          <a:schemeClr val="dk1"/>
                        </a:solidFill>
                        <a:latin typeface="Cambria Math" panose="02040503050406030204" pitchFamily="18" charset="0"/>
                      </a:rPr>
                      <m:t>)</m:t>
                    </m:r>
                  </m:oMath>
                </a14:m>
                <a:endParaRPr sz="1800" dirty="0">
                  <a:solidFill>
                    <a:schemeClr val="dk1"/>
                  </a:solidFill>
                </a:endParaRPr>
              </a:p>
            </p:txBody>
          </p:sp>
        </mc:Choice>
        <mc:Fallback xmlns="">
          <p:sp>
            <p:nvSpPr>
              <p:cNvPr id="1774" name="Google Shape;1774;p88">
                <a:extLst>
                  <a:ext uri="{FF2B5EF4-FFF2-40B4-BE49-F238E27FC236}">
                    <a16:creationId xmlns:a16="http://schemas.microsoft.com/office/drawing/2014/main" id="{441BB016-4CB8-556D-E045-8F82009B7A93}"/>
                  </a:ext>
                </a:extLst>
              </p:cNvPr>
              <p:cNvSpPr txBox="1">
                <a:spLocks noRot="1" noChangeAspect="1" noMove="1" noResize="1" noEditPoints="1" noAdjustHandles="1" noChangeArrowheads="1" noChangeShapeType="1" noTextEdit="1"/>
              </p:cNvSpPr>
              <p:nvPr/>
            </p:nvSpPr>
            <p:spPr>
              <a:xfrm>
                <a:off x="4724400" y="719900"/>
                <a:ext cx="3965400" cy="1611600"/>
              </a:xfrm>
              <a:prstGeom prst="rect">
                <a:avLst/>
              </a:prstGeom>
              <a:blipFill>
                <a:blip r:embed="rId6"/>
                <a:stretch>
                  <a:fillRect l="-321" b="-234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75" name="Google Shape;1775;p88">
                <a:extLst>
                  <a:ext uri="{FF2B5EF4-FFF2-40B4-BE49-F238E27FC236}">
                    <a16:creationId xmlns:a16="http://schemas.microsoft.com/office/drawing/2014/main" id="{CFE737BD-BA8E-C16E-FDEC-EB89499916CD}"/>
                  </a:ext>
                </a:extLst>
              </p:cNvPr>
              <p:cNvSpPr txBox="1"/>
              <p:nvPr/>
            </p:nvSpPr>
            <p:spPr>
              <a:xfrm>
                <a:off x="4724400" y="2181500"/>
                <a:ext cx="43449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𝟎</m:t>
                      </m:r>
                      <m:r>
                        <a:rPr lang="en" sz="1800" b="1" i="1" u="sng" dirty="0" smtClean="0">
                          <a:solidFill>
                            <a:schemeClr val="dk1"/>
                          </a:solidFill>
                          <a:latin typeface="Cambria Math" panose="02040503050406030204" pitchFamily="18" charset="0"/>
                        </a:rPr>
                        <m:t>/</m:t>
                      </m:r>
                      <m:r>
                        <a:rPr lang="en" sz="1800" b="1" i="1" u="sng" dirty="0" smtClean="0">
                          <a:solidFill>
                            <a:schemeClr val="dk1"/>
                          </a:solidFill>
                          <a:latin typeface="Cambria Math" panose="02040503050406030204" pitchFamily="18" charset="0"/>
                        </a:rPr>
                        <m:t>𝟏</m:t>
                      </m:r>
                      <m:r>
                        <a:rPr lang="en" sz="1800" b="1" i="1" u="sng" dirty="0" smtClean="0">
                          <a:solidFill>
                            <a:schemeClr val="dk1"/>
                          </a:solidFill>
                          <a:latin typeface="Cambria Math" panose="02040503050406030204" pitchFamily="18" charset="0"/>
                        </a:rPr>
                        <m:t> ← </m:t>
                      </m:r>
                      <m:r>
                        <a:rPr lang="en" sz="1800" b="1" i="1" u="sng" dirty="0" err="1">
                          <a:solidFill>
                            <a:schemeClr val="dk1"/>
                          </a:solidFill>
                          <a:latin typeface="Cambria Math" panose="02040503050406030204" pitchFamily="18" charset="0"/>
                        </a:rPr>
                        <m:t>𝑷𝒓𝒆𝑽𝒆𝒓𝒊𝒇𝒚</m:t>
                      </m:r>
                      <m:r>
                        <a:rPr lang="en" sz="1800" b="1" i="1" u="sng" dirty="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𝒗𝒌</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𝒕𝒙</m:t>
                      </m:r>
                      <m:r>
                        <a:rPr lang="en" sz="1800" b="1" i="1" u="sng" dirty="0">
                          <a:solidFill>
                            <a:schemeClr val="dk1"/>
                          </a:solidFill>
                          <a:latin typeface="Cambria Math" panose="02040503050406030204" pitchFamily="18" charset="0"/>
                        </a:rPr>
                        <m:t>, </m:t>
                      </m:r>
                      <m:r>
                        <a:rPr lang="en" sz="1800" b="1" i="1" u="sng" dirty="0" err="1">
                          <a:solidFill>
                            <a:schemeClr val="dk1"/>
                          </a:solidFill>
                          <a:latin typeface="Cambria Math" panose="02040503050406030204" pitchFamily="18" charset="0"/>
                        </a:rPr>
                        <m:t>𝒑𝒓𝒆𝒔𝒊𝒈</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𝑿</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𝐾</m:t>
                    </m:r>
                    <m:r>
                      <a:rPr lang="en" sz="1800" i="1" dirty="0" smtClean="0">
                        <a:solidFill>
                          <a:schemeClr val="dk1"/>
                        </a:solidFill>
                        <a:latin typeface="Cambria Math" panose="02040503050406030204" pitchFamily="18" charset="0"/>
                      </a:rPr>
                      <m:t> = </m:t>
                    </m:r>
                    <m:r>
                      <a:rPr lang="en" sz="1800" i="1" dirty="0" err="1">
                        <a:solidFill>
                          <a:schemeClr val="dk1"/>
                        </a:solidFill>
                        <a:latin typeface="Cambria Math" panose="02040503050406030204" pitchFamily="18" charset="0"/>
                      </a:rPr>
                      <m:t>𝑔</m:t>
                    </m:r>
                    <m:r>
                      <a:rPr lang="en" sz="1800" i="1" baseline="30000" dirty="0" err="1">
                        <a:solidFill>
                          <a:schemeClr val="dk1"/>
                        </a:solidFill>
                        <a:latin typeface="Cambria Math" panose="02040503050406030204" pitchFamily="18" charset="0"/>
                      </a:rPr>
                      <m:t>𝑡</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𝑣𝑘</m:t>
                    </m:r>
                    <m:r>
                      <a:rPr lang="en" sz="1800" i="1" baseline="30000" dirty="0" err="1">
                        <a:solidFill>
                          <a:schemeClr val="dk1"/>
                        </a:solidFill>
                        <a:latin typeface="Cambria Math" panose="02040503050406030204" pitchFamily="18" charset="0"/>
                      </a:rPr>
                      <m:t>𝑟</m:t>
                    </m:r>
                  </m:oMath>
                </a14:m>
                <a:endParaRPr sz="1800" baseline="300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1 </a:t>
                </a:r>
                <a:r>
                  <a:rPr lang="en" sz="1800" dirty="0" err="1">
                    <a:solidFill>
                      <a:schemeClr val="dk1"/>
                    </a:solidFill>
                  </a:rPr>
                  <a:t>iff</a:t>
                </a:r>
                <a:r>
                  <a:rPr lang="en" sz="1800" dirty="0">
                    <a:solidFill>
                      <a:schemeClr val="dk1"/>
                    </a:solidFill>
                  </a:rPr>
                  <a:t> </a:t>
                </a:r>
                <a14:m>
                  <m:oMath xmlns:m="http://schemas.openxmlformats.org/officeDocument/2006/math">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𝐻𝑎𝑠h</m:t>
                    </m:r>
                    <m:r>
                      <a:rPr lang="en" sz="1800" i="1" dirty="0" smtClean="0">
                        <a:solidFill>
                          <a:schemeClr val="dk1"/>
                        </a:solidFill>
                        <a:latin typeface="Cambria Math" panose="02040503050406030204" pitchFamily="18" charset="0"/>
                      </a:rPr>
                      <m:t>(</m:t>
                    </m:r>
                    <m:r>
                      <a:rPr lang="en" sz="1800" i="1" dirty="0" err="1">
                        <a:solidFill>
                          <a:schemeClr val="dk1"/>
                        </a:solidFill>
                        <a:latin typeface="Cambria Math" panose="02040503050406030204" pitchFamily="18" charset="0"/>
                      </a:rPr>
                      <m:t>𝑣𝑘</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𝐾</m:t>
                    </m:r>
                    <m:r>
                      <a:rPr lang="en" sz="1800" i="1" dirty="0" err="1">
                        <a:solidFill>
                          <a:schemeClr val="dk1"/>
                        </a:solidFill>
                        <a:latin typeface="Cambria Math" panose="02040503050406030204" pitchFamily="18" charset="0"/>
                      </a:rPr>
                      <m:t>ᐧ </m:t>
                    </m:r>
                    <m:r>
                      <a:rPr lang="en" sz="1800" i="1" dirty="0">
                        <a:solidFill>
                          <a:srgbClr val="BB0000"/>
                        </a:solidFill>
                        <a:latin typeface="Cambria Math" panose="02040503050406030204" pitchFamily="18" charset="0"/>
                      </a:rPr>
                      <m:t>𝑋</m:t>
                    </m:r>
                    <m:r>
                      <a:rPr lang="en" sz="1800" i="1" dirty="0">
                        <a:solidFill>
                          <a:schemeClr val="dk1"/>
                        </a:solidFill>
                        <a:latin typeface="Cambria Math" panose="02040503050406030204" pitchFamily="18" charset="0"/>
                      </a:rPr>
                      <m:t>, </m:t>
                    </m:r>
                    <m:r>
                      <a:rPr lang="en" sz="1800" i="1" dirty="0" err="1">
                        <a:solidFill>
                          <a:schemeClr val="dk1"/>
                        </a:solidFill>
                        <a:latin typeface="Cambria Math" panose="02040503050406030204" pitchFamily="18" charset="0"/>
                      </a:rPr>
                      <m:t>𝑡𝑥</m:t>
                    </m:r>
                    <m:r>
                      <a:rPr lang="en" sz="1800" i="1" dirty="0">
                        <a:solidFill>
                          <a:schemeClr val="dk1"/>
                        </a:solidFill>
                        <a:latin typeface="Cambria Math" panose="02040503050406030204" pitchFamily="18" charset="0"/>
                      </a:rPr>
                      <m:t>)</m:t>
                    </m:r>
                  </m:oMath>
                </a14:m>
                <a:endParaRPr sz="1800" dirty="0">
                  <a:solidFill>
                    <a:schemeClr val="dk1"/>
                  </a:solidFill>
                </a:endParaRPr>
              </a:p>
            </p:txBody>
          </p:sp>
        </mc:Choice>
        <mc:Fallback xmlns="">
          <p:sp>
            <p:nvSpPr>
              <p:cNvPr id="1775" name="Google Shape;1775;p88">
                <a:extLst>
                  <a:ext uri="{FF2B5EF4-FFF2-40B4-BE49-F238E27FC236}">
                    <a16:creationId xmlns:a16="http://schemas.microsoft.com/office/drawing/2014/main" id="{CFE737BD-BA8E-C16E-FDEC-EB89499916CD}"/>
                  </a:ext>
                </a:extLst>
              </p:cNvPr>
              <p:cNvSpPr txBox="1">
                <a:spLocks noRot="1" noChangeAspect="1" noMove="1" noResize="1" noEditPoints="1" noAdjustHandles="1" noChangeArrowheads="1" noChangeShapeType="1" noTextEdit="1"/>
              </p:cNvSpPr>
              <p:nvPr/>
            </p:nvSpPr>
            <p:spPr>
              <a:xfrm>
                <a:off x="4724400" y="2181500"/>
                <a:ext cx="4344900" cy="1057500"/>
              </a:xfrm>
              <a:prstGeom prst="rect">
                <a:avLst/>
              </a:prstGeom>
              <a:blipFill>
                <a:blip r:embed="rId7"/>
                <a:stretch>
                  <a:fillRect b="-357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76" name="Google Shape;1776;p88">
                <a:extLst>
                  <a:ext uri="{FF2B5EF4-FFF2-40B4-BE49-F238E27FC236}">
                    <a16:creationId xmlns:a16="http://schemas.microsoft.com/office/drawing/2014/main" id="{2B56019F-8E75-73EB-D6B9-A00DB31E48A8}"/>
                  </a:ext>
                </a:extLst>
              </p:cNvPr>
              <p:cNvSpPr txBox="1"/>
              <p:nvPr/>
            </p:nvSpPr>
            <p:spPr>
              <a:xfrm>
                <a:off x="4724400" y="3089000"/>
                <a:ext cx="43449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𝒔𝒊𝒈</m:t>
                      </m:r>
                      <m:r>
                        <a:rPr lang="en" sz="1800" b="1" i="1" u="sng" dirty="0" smtClean="0">
                          <a:solidFill>
                            <a:schemeClr val="dk1"/>
                          </a:solidFill>
                          <a:latin typeface="Cambria Math" panose="02040503050406030204" pitchFamily="18" charset="0"/>
                        </a:rPr>
                        <m:t> ← </m:t>
                      </m:r>
                      <m:r>
                        <a:rPr lang="en" sz="1800" b="1" i="1" u="sng" dirty="0" smtClean="0">
                          <a:solidFill>
                            <a:schemeClr val="dk1"/>
                          </a:solidFill>
                          <a:latin typeface="Cambria Math" panose="02040503050406030204" pitchFamily="18" charset="0"/>
                        </a:rPr>
                        <m:t>𝑨𝒅𝒂𝒑𝒕</m:t>
                      </m:r>
                      <m:r>
                        <a:rPr lang="en" sz="1800" b="1" i="1" u="sng" dirty="0" smtClean="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𝒑𝒓𝒆𝒔𝒊𝒈</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𝒙</m:t>
                      </m:r>
                      <m:r>
                        <a:rPr lang="en" sz="1800" b="1" i="1" u="sng" dirty="0">
                          <a:solidFill>
                            <a:schemeClr val="dk1"/>
                          </a:solidFill>
                          <a:latin typeface="Cambria Math" panose="02040503050406030204" pitchFamily="18" charset="0"/>
                        </a:rPr>
                        <m:t>)</m:t>
                      </m:r>
                    </m:oMath>
                  </m:oMathPara>
                </a14:m>
                <a:endParaRPr sz="1800" b="1" u="sng" dirty="0">
                  <a:solidFill>
                    <a:schemeClr val="dk1"/>
                  </a:solidFill>
                </a:endParaRPr>
              </a:p>
              <a:p>
                <a:pPr marL="457200" lvl="0" indent="-342900" algn="l" rtl="0">
                  <a:lnSpc>
                    <a:spcPct val="100000"/>
                  </a:lnSpc>
                  <a:spcBef>
                    <a:spcPts val="0"/>
                  </a:spcBef>
                  <a:spcAft>
                    <a:spcPts val="0"/>
                  </a:spcAft>
                  <a:buClr>
                    <a:schemeClr val="dk1"/>
                  </a:buClr>
                  <a:buSzPts val="1800"/>
                  <a:buChar char="●"/>
                </a:pPr>
                <a14:m>
                  <m:oMath xmlns:m="http://schemas.openxmlformats.org/officeDocument/2006/math">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𝑡</m:t>
                    </m:r>
                    <m:r>
                      <a:rPr lang="en" sz="1800" i="1" dirty="0" smtClean="0">
                        <a:solidFill>
                          <a:schemeClr val="dk1"/>
                        </a:solidFill>
                        <a:latin typeface="Cambria Math" panose="02040503050406030204" pitchFamily="18" charset="0"/>
                      </a:rPr>
                      <m:t> + </m:t>
                    </m:r>
                    <m:r>
                      <a:rPr lang="en" sz="1800" i="1" dirty="0" smtClean="0">
                        <a:solidFill>
                          <a:srgbClr val="C00000"/>
                        </a:solidFill>
                        <a:latin typeface="Cambria Math" panose="02040503050406030204" pitchFamily="18" charset="0"/>
                      </a:rPr>
                      <m:t>𝑥</m:t>
                    </m:r>
                  </m:oMath>
                </a14:m>
                <a:endParaRPr lang="en" sz="1800" baseline="30000" dirty="0">
                  <a:solidFill>
                    <a:srgbClr val="C00000"/>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𝑠𝑖𝑔</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𝑟</m:t>
                    </m:r>
                    <m:r>
                      <a:rPr lang="en" sz="1800" i="1" dirty="0" smtClean="0">
                        <a:solidFill>
                          <a:schemeClr val="dk1"/>
                        </a:solidFill>
                        <a:latin typeface="Cambria Math" panose="02040503050406030204" pitchFamily="18" charset="0"/>
                      </a:rPr>
                      <m:t>, </m:t>
                    </m:r>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m:t>
                    </m:r>
                  </m:oMath>
                </a14:m>
                <a:endParaRPr sz="1800" dirty="0">
                  <a:solidFill>
                    <a:schemeClr val="dk1"/>
                  </a:solidFill>
                </a:endParaRPr>
              </a:p>
            </p:txBody>
          </p:sp>
        </mc:Choice>
        <mc:Fallback xmlns="">
          <p:sp>
            <p:nvSpPr>
              <p:cNvPr id="1776" name="Google Shape;1776;p88">
                <a:extLst>
                  <a:ext uri="{FF2B5EF4-FFF2-40B4-BE49-F238E27FC236}">
                    <a16:creationId xmlns:a16="http://schemas.microsoft.com/office/drawing/2014/main" id="{2B56019F-8E75-73EB-D6B9-A00DB31E48A8}"/>
                  </a:ext>
                </a:extLst>
              </p:cNvPr>
              <p:cNvSpPr txBox="1">
                <a:spLocks noRot="1" noChangeAspect="1" noMove="1" noResize="1" noEditPoints="1" noAdjustHandles="1" noChangeArrowheads="1" noChangeShapeType="1" noTextEdit="1"/>
              </p:cNvSpPr>
              <p:nvPr/>
            </p:nvSpPr>
            <p:spPr>
              <a:xfrm>
                <a:off x="4724400" y="3089000"/>
                <a:ext cx="4344900" cy="1057500"/>
              </a:xfrm>
              <a:prstGeom prst="rect">
                <a:avLst/>
              </a:prstGeom>
              <a:blipFill>
                <a:blip r:embed="rId8"/>
                <a:stretch>
                  <a:fillRect l="-292" b="-238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77" name="Google Shape;1777;p88">
                <a:extLst>
                  <a:ext uri="{FF2B5EF4-FFF2-40B4-BE49-F238E27FC236}">
                    <a16:creationId xmlns:a16="http://schemas.microsoft.com/office/drawing/2014/main" id="{670845AC-34F8-AF41-62CA-9A00EEAF9AC0}"/>
                  </a:ext>
                </a:extLst>
              </p:cNvPr>
              <p:cNvSpPr txBox="1"/>
              <p:nvPr/>
            </p:nvSpPr>
            <p:spPr>
              <a:xfrm>
                <a:off x="4724400" y="3996500"/>
                <a:ext cx="43449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1800" b="1" i="1" u="sng" dirty="0" smtClean="0">
                          <a:solidFill>
                            <a:schemeClr val="dk1"/>
                          </a:solidFill>
                          <a:latin typeface="Cambria Math" panose="02040503050406030204" pitchFamily="18" charset="0"/>
                        </a:rPr>
                        <m:t>𝒙</m:t>
                      </m:r>
                      <m:r>
                        <a:rPr lang="en" sz="1800" b="1" i="1" u="sng" dirty="0" smtClean="0">
                          <a:solidFill>
                            <a:schemeClr val="dk1"/>
                          </a:solidFill>
                          <a:latin typeface="Cambria Math" panose="02040503050406030204" pitchFamily="18" charset="0"/>
                        </a:rPr>
                        <m:t>’ ← </m:t>
                      </m:r>
                      <m:r>
                        <a:rPr lang="en" sz="1800" b="1" i="1" u="sng" dirty="0" smtClean="0">
                          <a:solidFill>
                            <a:schemeClr val="dk1"/>
                          </a:solidFill>
                          <a:latin typeface="Cambria Math" panose="02040503050406030204" pitchFamily="18" charset="0"/>
                        </a:rPr>
                        <m:t>𝑬𝒙𝒕𝒓𝒂𝒄𝒕</m:t>
                      </m:r>
                      <m:r>
                        <a:rPr lang="en" sz="1800" b="1" i="1" u="sng" dirty="0" smtClean="0">
                          <a:solidFill>
                            <a:schemeClr val="dk1"/>
                          </a:solidFill>
                          <a:latin typeface="Cambria Math" panose="02040503050406030204" pitchFamily="18" charset="0"/>
                        </a:rPr>
                        <m:t>(</m:t>
                      </m:r>
                      <m:r>
                        <a:rPr lang="en" sz="1800" b="1" i="1" u="sng" dirty="0" err="1">
                          <a:solidFill>
                            <a:schemeClr val="dk1"/>
                          </a:solidFill>
                          <a:latin typeface="Cambria Math" panose="02040503050406030204" pitchFamily="18" charset="0"/>
                        </a:rPr>
                        <m:t>𝒑𝒓𝒆𝒔𝒊𝒈</m:t>
                      </m:r>
                      <m:r>
                        <a:rPr lang="en" sz="1800" b="1" i="1" u="sng" dirty="0">
                          <a:solidFill>
                            <a:schemeClr val="dk1"/>
                          </a:solidFill>
                          <a:latin typeface="Cambria Math" panose="02040503050406030204" pitchFamily="18" charset="0"/>
                        </a:rPr>
                        <m:t>, </m:t>
                      </m:r>
                      <m:r>
                        <a:rPr lang="en" sz="1800" b="1" i="1" u="sng" dirty="0">
                          <a:solidFill>
                            <a:schemeClr val="dk1"/>
                          </a:solidFill>
                          <a:latin typeface="Cambria Math" panose="02040503050406030204" pitchFamily="18" charset="0"/>
                        </a:rPr>
                        <m:t>𝒔𝒊𝒈</m:t>
                      </m:r>
                      <m:r>
                        <a:rPr lang="en" sz="1800" b="1" i="1" u="sng" dirty="0">
                          <a:solidFill>
                            <a:schemeClr val="dk1"/>
                          </a:solidFill>
                          <a:latin typeface="Cambria Math" panose="02040503050406030204" pitchFamily="18" charset="0"/>
                        </a:rPr>
                        <m:t>)</m:t>
                      </m:r>
                    </m:oMath>
                  </m:oMathPara>
                </a14:m>
                <a:endParaRPr sz="1800" b="1" u="sng" baseline="300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dirty="0">
                    <a:solidFill>
                      <a:schemeClr val="dk1"/>
                    </a:solidFill>
                  </a:rPr>
                  <a:t>Return </a:t>
                </a:r>
                <a14:m>
                  <m:oMath xmlns:m="http://schemas.openxmlformats.org/officeDocument/2006/math">
                    <m:r>
                      <a:rPr lang="en" sz="1800" i="1" dirty="0" smtClean="0">
                        <a:solidFill>
                          <a:schemeClr val="dk1"/>
                        </a:solidFill>
                        <a:latin typeface="Cambria Math" panose="02040503050406030204" pitchFamily="18" charset="0"/>
                      </a:rPr>
                      <m:t>𝑥</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𝑠</m:t>
                    </m:r>
                    <m:r>
                      <a:rPr lang="en" sz="1800" i="1" dirty="0" smtClean="0">
                        <a:solidFill>
                          <a:schemeClr val="dk1"/>
                        </a:solidFill>
                        <a:latin typeface="Cambria Math" panose="02040503050406030204" pitchFamily="18" charset="0"/>
                      </a:rPr>
                      <m:t> − </m:t>
                    </m:r>
                    <m:r>
                      <a:rPr lang="en" sz="1800" i="1" dirty="0" smtClean="0">
                        <a:solidFill>
                          <a:schemeClr val="dk1"/>
                        </a:solidFill>
                        <a:latin typeface="Cambria Math" panose="02040503050406030204" pitchFamily="18" charset="0"/>
                      </a:rPr>
                      <m:t>𝑡</m:t>
                    </m:r>
                  </m:oMath>
                </a14:m>
                <a:endParaRPr sz="1800" dirty="0">
                  <a:solidFill>
                    <a:schemeClr val="dk1"/>
                  </a:solidFill>
                </a:endParaRPr>
              </a:p>
            </p:txBody>
          </p:sp>
        </mc:Choice>
        <mc:Fallback xmlns="">
          <p:sp>
            <p:nvSpPr>
              <p:cNvPr id="1777" name="Google Shape;1777;p88">
                <a:extLst>
                  <a:ext uri="{FF2B5EF4-FFF2-40B4-BE49-F238E27FC236}">
                    <a16:creationId xmlns:a16="http://schemas.microsoft.com/office/drawing/2014/main" id="{670845AC-34F8-AF41-62CA-9A00EEAF9AC0}"/>
                  </a:ext>
                </a:extLst>
              </p:cNvPr>
              <p:cNvSpPr txBox="1">
                <a:spLocks noRot="1" noChangeAspect="1" noMove="1" noResize="1" noEditPoints="1" noAdjustHandles="1" noChangeArrowheads="1" noChangeShapeType="1" noTextEdit="1"/>
              </p:cNvSpPr>
              <p:nvPr/>
            </p:nvSpPr>
            <p:spPr>
              <a:xfrm>
                <a:off x="4724400" y="3996500"/>
                <a:ext cx="4344900" cy="780300"/>
              </a:xfrm>
              <a:prstGeom prst="rect">
                <a:avLst/>
              </a:prstGeom>
              <a:blipFill>
                <a:blip r:embed="rId9"/>
                <a:stretch>
                  <a:fillRect b="-4762"/>
                </a:stretch>
              </a:blipFill>
              <a:ln>
                <a:noFill/>
              </a:ln>
            </p:spPr>
            <p:txBody>
              <a:bodyPr/>
              <a:lstStyle/>
              <a:p>
                <a:r>
                  <a:rPr lang="en-US">
                    <a:noFill/>
                  </a:rPr>
                  <a:t> </a:t>
                </a:r>
              </a:p>
            </p:txBody>
          </p:sp>
        </mc:Fallback>
      </mc:AlternateContent>
      <p:sp>
        <p:nvSpPr>
          <p:cNvPr id="1778" name="Google Shape;1778;p88">
            <a:extLst>
              <a:ext uri="{FF2B5EF4-FFF2-40B4-BE49-F238E27FC236}">
                <a16:creationId xmlns:a16="http://schemas.microsoft.com/office/drawing/2014/main" id="{B3C99A98-20B4-1E6A-E64F-3442E26F642C}"/>
              </a:ext>
            </a:extLst>
          </p:cNvPr>
          <p:cNvSpPr/>
          <p:nvPr/>
        </p:nvSpPr>
        <p:spPr>
          <a:xfrm>
            <a:off x="8016048" y="803850"/>
            <a:ext cx="876300" cy="5154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t>X = g</a:t>
            </a:r>
            <a:r>
              <a:rPr lang="en" sz="1800" baseline="30000"/>
              <a:t>x</a:t>
            </a:r>
            <a:endParaRPr sz="1800" baseline="30000"/>
          </a:p>
        </p:txBody>
      </p:sp>
      <p:cxnSp>
        <p:nvCxnSpPr>
          <p:cNvPr id="1779" name="Google Shape;1779;p88">
            <a:extLst>
              <a:ext uri="{FF2B5EF4-FFF2-40B4-BE49-F238E27FC236}">
                <a16:creationId xmlns:a16="http://schemas.microsoft.com/office/drawing/2014/main" id="{B46449E0-B8A9-3D4B-4C95-7612AD6AE5AA}"/>
              </a:ext>
            </a:extLst>
          </p:cNvPr>
          <p:cNvCxnSpPr/>
          <p:nvPr/>
        </p:nvCxnSpPr>
        <p:spPr>
          <a:xfrm flipH="1">
            <a:off x="4486425" y="758450"/>
            <a:ext cx="10800" cy="3984600"/>
          </a:xfrm>
          <a:prstGeom prst="straightConnector1">
            <a:avLst/>
          </a:prstGeom>
          <a:noFill/>
          <a:ln w="9525" cap="flat" cmpd="sng">
            <a:solidFill>
              <a:schemeClr val="dk2"/>
            </a:solidFill>
            <a:prstDash val="solid"/>
            <a:round/>
            <a:headEnd type="none" w="med" len="med"/>
            <a:tailEnd type="none" w="med" len="med"/>
          </a:ln>
        </p:spPr>
      </p:cxnSp>
      <p:sp>
        <p:nvSpPr>
          <p:cNvPr id="1780" name="Google Shape;1780;p88">
            <a:extLst>
              <a:ext uri="{FF2B5EF4-FFF2-40B4-BE49-F238E27FC236}">
                <a16:creationId xmlns:a16="http://schemas.microsoft.com/office/drawing/2014/main" id="{165D73C5-4BD4-4485-3E0D-65FC5EB79CBC}"/>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32</a:t>
            </a:fld>
            <a:endParaRPr/>
          </a:p>
        </p:txBody>
      </p:sp>
    </p:spTree>
    <p:extLst>
      <p:ext uri="{BB962C8B-B14F-4D97-AF65-F5344CB8AC3E}">
        <p14:creationId xmlns:p14="http://schemas.microsoft.com/office/powerpoint/2010/main" val="17396558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48C0A470-718D-090F-6915-9FEBDD8CA2C6}"/>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E6CE6795-4BEE-4845-02DB-E614632F3D49}"/>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Fair Exchange via Adaptor Signatures (AS)</a:t>
            </a:r>
            <a:endParaRPr sz="2400" b="1">
              <a:solidFill>
                <a:schemeClr val="dk1"/>
              </a:solidFill>
            </a:endParaRPr>
          </a:p>
        </p:txBody>
      </p:sp>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C5ADC9E7-36D3-FC44-76AB-526C7A76C832}"/>
                  </a:ext>
                </a:extLst>
              </p:cNvPr>
              <p:cNvSpPr txBox="1"/>
              <p:nvPr/>
            </p:nvSpPr>
            <p:spPr>
              <a:xfrm>
                <a:off x="3719125" y="1862052"/>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𝑒𝑘</m:t>
                      </m:r>
                      <m:r>
                        <a:rPr lang="en-US" sz="1500" b="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𝑐𝑡</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6A77FC0B-ABF9-68C9-D494-9F21C19907B3}"/>
                  </a:ext>
                </a:extLst>
              </p:cNvPr>
              <p:cNvSpPr txBox="1">
                <a:spLocks noRot="1" noChangeAspect="1" noMove="1" noResize="1" noEditPoints="1" noAdjustHandles="1" noChangeArrowheads="1" noChangeShapeType="1" noTextEdit="1"/>
              </p:cNvSpPr>
              <p:nvPr/>
            </p:nvSpPr>
            <p:spPr>
              <a:xfrm>
                <a:off x="3719125" y="1862052"/>
                <a:ext cx="1323000" cy="424200"/>
              </a:xfrm>
              <a:prstGeom prst="rect">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9A8DB7D1-6A3F-BB96-274A-56FE8755778C}"/>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7ABB3660-A9C7-A72C-CB01-023AE0975552}"/>
                  </a:ext>
                </a:extLst>
              </p:cNvPr>
              <p:cNvSpPr txBox="1">
                <a:spLocks noRot="1" noChangeAspect="1" noMove="1" noResize="1" noEditPoints="1" noAdjustHandles="1" noChangeArrowheads="1" noChangeShapeType="1" noTextEdit="1"/>
              </p:cNvSpPr>
              <p:nvPr/>
            </p:nvSpPr>
            <p:spPr>
              <a:xfrm>
                <a:off x="6112574" y="691150"/>
                <a:ext cx="1403793" cy="461635"/>
              </a:xfrm>
              <a:prstGeom prst="rect">
                <a:avLst/>
              </a:prstGeom>
              <a:blipFill>
                <a:blip r:embed="rId6"/>
                <a:stretch>
                  <a:fillRect l="-3604" b="-13514"/>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1B2F8D14-0F0A-7DE3-416B-0EB746E2AAE5}"/>
              </a:ext>
            </a:extLst>
          </p:cNvPr>
          <p:cNvSpPr txBox="1"/>
          <p:nvPr/>
        </p:nvSpPr>
        <p:spPr>
          <a:xfrm>
            <a:off x="1004575" y="694950"/>
            <a:ext cx="21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a:t>
            </a:r>
            <a:endParaRPr sz="1800" b="1" dirty="0">
              <a:solidFill>
                <a:schemeClr val="accent1"/>
              </a:solidFill>
            </a:endParaRPr>
          </a:p>
        </p:txBody>
      </p:sp>
      <p:pic>
        <p:nvPicPr>
          <p:cNvPr id="404" name="Google Shape;404;p34">
            <a:extLst>
              <a:ext uri="{FF2B5EF4-FFF2-40B4-BE49-F238E27FC236}">
                <a16:creationId xmlns:a16="http://schemas.microsoft.com/office/drawing/2014/main" id="{6A733899-8E8B-DD27-FB25-5058108D5F5A}"/>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405" name="Google Shape;405;p34">
            <a:extLst>
              <a:ext uri="{FF2B5EF4-FFF2-40B4-BE49-F238E27FC236}">
                <a16:creationId xmlns:a16="http://schemas.microsoft.com/office/drawing/2014/main" id="{B8169877-5A22-3278-3061-5C166AAC4D8F}"/>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p:cxnSp>
        <p:nvCxnSpPr>
          <p:cNvPr id="416" name="Google Shape;416;p34">
            <a:extLst>
              <a:ext uri="{FF2B5EF4-FFF2-40B4-BE49-F238E27FC236}">
                <a16:creationId xmlns:a16="http://schemas.microsoft.com/office/drawing/2014/main" id="{6B48EA50-AE29-CE36-D8D3-3DDC4E3C083B}"/>
              </a:ext>
            </a:extLst>
          </p:cNvPr>
          <p:cNvCxnSpPr/>
          <p:nvPr/>
        </p:nvCxnSpPr>
        <p:spPr>
          <a:xfrm rot="10800000">
            <a:off x="3428952" y="2200278"/>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419" name="Google Shape;419;p34">
            <a:extLst>
              <a:ext uri="{FF2B5EF4-FFF2-40B4-BE49-F238E27FC236}">
                <a16:creationId xmlns:a16="http://schemas.microsoft.com/office/drawing/2014/main" id="{78492A9D-EF2D-C74E-8C16-3ACC7EE56E4E}"/>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33</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BADBD99-3F35-A1F2-2500-75EFE1BA7A13}"/>
                  </a:ext>
                </a:extLst>
              </p:cNvPr>
              <p:cNvSpPr txBox="1"/>
              <p:nvPr/>
            </p:nvSpPr>
            <p:spPr>
              <a:xfrm>
                <a:off x="5231350" y="1143000"/>
                <a:ext cx="2719750" cy="73866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𝑒𝑘</m:t>
                      </m:r>
                      <m:r>
                        <a:rPr lang="en-US" sz="1400" i="1" dirty="0" smtClean="0">
                          <a:solidFill>
                            <a:schemeClr val="dk1"/>
                          </a:solidFill>
                          <a:latin typeface="Cambria Math" panose="02040503050406030204" pitchFamily="18" charset="0"/>
                        </a:rPr>
                        <m:t>, </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a:p>
                <a:pPr>
                  <a:buClr>
                    <a:schemeClr val="dk1"/>
                  </a:buClr>
                  <a:buSzPts val="1100"/>
                </a:pPr>
                <a14:m>
                  <m:oMathPara xmlns:m="http://schemas.openxmlformats.org/officeDocument/2006/math">
                    <m:oMathParaPr>
                      <m:jc m:val="left"/>
                    </m:oMathParaPr>
                    <m:oMath xmlns:m="http://schemas.openxmlformats.org/officeDocument/2006/math">
                      <m:r>
                        <a:rPr lang="en-US" sz="1400" i="1" dirty="0" smtClean="0">
                          <a:solidFill>
                            <a:schemeClr val="tx1"/>
                          </a:solidFill>
                          <a:latin typeface="Cambria Math" panose="02040503050406030204" pitchFamily="18" charset="0"/>
                        </a:rPr>
                        <m:t>(</m:t>
                      </m:r>
                      <m:r>
                        <a:rPr lang="en-US" sz="1400" b="0" i="1" dirty="0" smtClean="0">
                          <a:solidFill>
                            <a:schemeClr val="tx1"/>
                          </a:solidFill>
                          <a:latin typeface="Cambria Math" panose="02040503050406030204" pitchFamily="18" charset="0"/>
                        </a:rPr>
                        <m:t>𝑒𝑘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𝑠𝑡𝑎𝑡𝑒𝑚𝑒𝑛𝑡</m:t>
                      </m:r>
                      <m:r>
                        <a:rPr lang="en-US" sz="1400" i="1" dirty="0" smtClean="0">
                          <a:solidFill>
                            <a:schemeClr val="tx1"/>
                          </a:solidFill>
                          <a:latin typeface="Cambria Math" panose="02040503050406030204" pitchFamily="18" charset="0"/>
                        </a:rPr>
                        <m:t>, </m:t>
                      </m:r>
                      <m:r>
                        <a:rPr lang="en-US" sz="1400" b="0" i="1" dirty="0" smtClean="0">
                          <a:solidFill>
                            <a:schemeClr val="tx1"/>
                          </a:solidFill>
                          <a:latin typeface="Cambria Math" panose="02040503050406030204" pitchFamily="18" charset="0"/>
                        </a:rPr>
                        <m:t>𝑑𝑘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𝑤𝑖𝑡𝑛𝑒𝑠𝑠</m:t>
                      </m:r>
                      <m:r>
                        <a:rPr lang="en-US" sz="1400" i="1" dirty="0" smtClean="0">
                          <a:solidFill>
                            <a:schemeClr val="tx1"/>
                          </a:solidFill>
                          <a:latin typeface="Cambria Math" panose="02040503050406030204" pitchFamily="18" charset="0"/>
                        </a:rPr>
                        <m:t>)∈</m:t>
                      </m:r>
                      <m:r>
                        <a:rPr lang="en-US" sz="1400" i="1" dirty="0">
                          <a:solidFill>
                            <a:schemeClr val="tx1"/>
                          </a:solidFill>
                          <a:latin typeface="Cambria Math" panose="02040503050406030204" pitchFamily="18" charset="0"/>
                          <a:ea typeface="Cambria Math" panose="02040503050406030204" pitchFamily="18" charset="0"/>
                        </a:rPr>
                        <m:t>𝑅</m:t>
                      </m:r>
                    </m:oMath>
                  </m:oMathPara>
                </a14:m>
                <a:endParaRPr lang="el-GR" sz="1400" dirty="0">
                  <a:solidFill>
                    <a:schemeClr val="dk1"/>
                  </a:solidFill>
                </a:endParaRPr>
              </a:p>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r>
                        <a:rPr lang="en-US" sz="1400" i="1" dirty="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A3CE4E66-BCDC-35B7-B5DB-1EAEE3E2AE22}"/>
                  </a:ext>
                </a:extLst>
              </p:cNvPr>
              <p:cNvSpPr txBox="1">
                <a:spLocks noRot="1" noChangeAspect="1" noMove="1" noResize="1" noEditPoints="1" noAdjustHandles="1" noChangeArrowheads="1" noChangeShapeType="1" noTextEdit="1"/>
              </p:cNvSpPr>
              <p:nvPr/>
            </p:nvSpPr>
            <p:spPr>
              <a:xfrm>
                <a:off x="5231350" y="1143000"/>
                <a:ext cx="2719750" cy="738664"/>
              </a:xfrm>
              <a:prstGeom prst="rect">
                <a:avLst/>
              </a:prstGeom>
              <a:blipFill>
                <a:blip r:embed="rId17"/>
                <a:stretch>
                  <a:fillRect b="-339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66354034-A2CA-92BD-A316-0D79AD94FF55}"/>
              </a:ext>
            </a:extLst>
          </p:cNvPr>
          <p:cNvPicPr preferRelativeResize="0"/>
          <p:nvPr/>
        </p:nvPicPr>
        <p:blipFill>
          <a:blip r:embed="rId18">
            <a:alphaModFix/>
          </a:blip>
          <a:stretch>
            <a:fillRect/>
          </a:stretch>
        </p:blipFill>
        <p:spPr>
          <a:xfrm>
            <a:off x="1957200" y="715688"/>
            <a:ext cx="420625" cy="420625"/>
          </a:xfrm>
          <a:prstGeom prst="rect">
            <a:avLst/>
          </a:prstGeom>
          <a:noFill/>
          <a:ln>
            <a:noFill/>
          </a:ln>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26B1E2C-956F-FDE4-DB3D-0D9A95C67EFC}"/>
                  </a:ext>
                </a:extLst>
              </p:cNvPr>
              <p:cNvSpPr txBox="1"/>
              <p:nvPr/>
            </p:nvSpPr>
            <p:spPr>
              <a:xfrm>
                <a:off x="349401" y="4505743"/>
                <a:ext cx="2359075" cy="307777"/>
              </a:xfrm>
              <a:prstGeom prst="rect">
                <a:avLst/>
              </a:prstGeom>
              <a:noFill/>
            </p:spPr>
            <p:txBody>
              <a:bodyPr wrap="square">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𝑥</m:t>
                      </m:r>
                      <m:r>
                        <a:rPr lang="en-US" sz="1400" i="1" dirty="0" smtClean="0">
                          <a:solidFill>
                            <a:schemeClr val="dk1"/>
                          </a:solidFill>
                          <a:latin typeface="Cambria Math" panose="02040503050406030204" pitchFamily="18" charset="0"/>
                        </a:rPr>
                        <m:t> = </m:t>
                      </m:r>
                      <m:r>
                        <a:rPr lang="en-US" sz="1400" i="1" dirty="0" err="1" smtClean="0">
                          <a:solidFill>
                            <a:schemeClr val="dk1"/>
                          </a:solidFill>
                          <a:latin typeface="Cambria Math" panose="02040503050406030204" pitchFamily="18" charset="0"/>
                        </a:rPr>
                        <m:t>𝑃𝐾𝐸</m:t>
                      </m:r>
                      <m:r>
                        <a:rPr lang="en-US" sz="1400" i="1" dirty="0" err="1" smtClean="0">
                          <a:solidFill>
                            <a:schemeClr val="dk1"/>
                          </a:solidFill>
                          <a:latin typeface="Cambria Math" panose="02040503050406030204" pitchFamily="18" charset="0"/>
                        </a:rPr>
                        <m:t>.</m:t>
                      </m:r>
                      <m:r>
                        <a:rPr lang="en-US" sz="1400" i="1" dirty="0" err="1" smtClean="0">
                          <a:solidFill>
                            <a:schemeClr val="dk1"/>
                          </a:solidFill>
                          <a:latin typeface="Cambria Math" panose="02040503050406030204" pitchFamily="18" charset="0"/>
                        </a:rPr>
                        <m:t>𝐷𝑒𝑐𝑟𝑦𝑝𝑡</m:t>
                      </m:r>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i="1" dirty="0" err="1" smtClean="0">
                          <a:solidFill>
                            <a:schemeClr val="dk1"/>
                          </a:solidFill>
                          <a:latin typeface="Cambria Math" panose="02040503050406030204" pitchFamily="18" charset="0"/>
                        </a:rPr>
                        <m:t>𝑐𝑡</m:t>
                      </m:r>
                      <m:r>
                        <a:rPr lang="en-US"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6" name="TextBox 5">
                <a:extLst>
                  <a:ext uri="{FF2B5EF4-FFF2-40B4-BE49-F238E27FC236}">
                    <a16:creationId xmlns:a16="http://schemas.microsoft.com/office/drawing/2014/main" id="{426B1E2C-956F-FDE4-DB3D-0D9A95C67EFC}"/>
                  </a:ext>
                </a:extLst>
              </p:cNvPr>
              <p:cNvSpPr txBox="1">
                <a:spLocks noRot="1" noChangeAspect="1" noMove="1" noResize="1" noEditPoints="1" noAdjustHandles="1" noChangeArrowheads="1" noChangeShapeType="1" noTextEdit="1"/>
              </p:cNvSpPr>
              <p:nvPr/>
            </p:nvSpPr>
            <p:spPr>
              <a:xfrm>
                <a:off x="349401" y="4505743"/>
                <a:ext cx="2359075" cy="307777"/>
              </a:xfrm>
              <a:prstGeom prst="rect">
                <a:avLst/>
              </a:prstGeom>
              <a:blipFill>
                <a:blip r:embed="rId19"/>
                <a:stretch>
                  <a:fillRect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ounded Rectangle 8">
                <a:extLst>
                  <a:ext uri="{FF2B5EF4-FFF2-40B4-BE49-F238E27FC236}">
                    <a16:creationId xmlns:a16="http://schemas.microsoft.com/office/drawing/2014/main" id="{F1CFCDDC-B648-7065-74D0-4CCA6F965A3D}"/>
                  </a:ext>
                </a:extLst>
              </p:cNvPr>
              <p:cNvSpPr/>
              <p:nvPr/>
            </p:nvSpPr>
            <p:spPr>
              <a:xfrm>
                <a:off x="2327481" y="2702388"/>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r>
                      <a:rPr lang="en-US" sz="3000" b="0" i="1" smtClean="0">
                        <a:latin typeface="Cambria Math" panose="02040503050406030204" pitchFamily="18" charset="0"/>
                        <a:sym typeface="Wingdings" pitchFamily="2" charset="2"/>
                      </a:rPr>
                      <m:t>𝑑𝑘</m:t>
                    </m:r>
                  </m:oMath>
                </a14:m>
                <a:endParaRPr lang="en-US" sz="3000" dirty="0">
                  <a:sym typeface="Wingdings" pitchFamily="2" charset="2"/>
                </a:endParaRPr>
              </a:p>
              <a:p>
                <a:pPr algn="ctr"/>
                <a:r>
                  <a:rPr lang="en-US" sz="3000" dirty="0">
                    <a:sym typeface="Wingdings" pitchFamily="2" charset="2"/>
                  </a:rPr>
                  <a:t>via Adaptor Signature</a:t>
                </a:r>
                <a:endParaRPr lang="en-US" sz="3000" dirty="0"/>
              </a:p>
            </p:txBody>
          </p:sp>
        </mc:Choice>
        <mc:Fallback xmlns="">
          <p:sp>
            <p:nvSpPr>
              <p:cNvPr id="9" name="Rounded Rectangle 8">
                <a:extLst>
                  <a:ext uri="{FF2B5EF4-FFF2-40B4-BE49-F238E27FC236}">
                    <a16:creationId xmlns:a16="http://schemas.microsoft.com/office/drawing/2014/main" id="{F1CFCDDC-B648-7065-74D0-4CCA6F965A3D}"/>
                  </a:ext>
                </a:extLst>
              </p:cNvPr>
              <p:cNvSpPr>
                <a:spLocks noRot="1" noChangeAspect="1" noMove="1" noResize="1" noEditPoints="1" noAdjustHandles="1" noChangeArrowheads="1" noChangeShapeType="1" noTextEdit="1"/>
              </p:cNvSpPr>
              <p:nvPr/>
            </p:nvSpPr>
            <p:spPr>
              <a:xfrm>
                <a:off x="2327481" y="2702388"/>
                <a:ext cx="4030242" cy="1506857"/>
              </a:xfrm>
              <a:prstGeom prst="roundRect">
                <a:avLst/>
              </a:prstGeom>
              <a:blipFill>
                <a:blip r:embed="rId20"/>
                <a:stretch>
                  <a:fillRect l="-1258" t="-3333" r="-1258" b="-1083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78476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505C3012-4453-3ADD-19C1-F11F18DBB82A}"/>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49B3F686-E568-AC80-B12C-F5DC34CD662F}"/>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Fair Exchange via Adaptor Signatures (AS)</a:t>
            </a:r>
            <a:endParaRPr sz="2400" b="1">
              <a:solidFill>
                <a:schemeClr val="dk1"/>
              </a:solidFill>
            </a:endParaRPr>
          </a:p>
        </p:txBody>
      </p:sp>
      <mc:AlternateContent xmlns:mc="http://schemas.openxmlformats.org/markup-compatibility/2006" xmlns:a14="http://schemas.microsoft.com/office/drawing/2010/main">
        <mc:Choice Requires="a14">
          <p:sp>
            <p:nvSpPr>
              <p:cNvPr id="395" name="Google Shape;395;p34">
                <a:extLst>
                  <a:ext uri="{FF2B5EF4-FFF2-40B4-BE49-F238E27FC236}">
                    <a16:creationId xmlns:a16="http://schemas.microsoft.com/office/drawing/2014/main" id="{325AC36A-18AC-0DB4-A8D9-D75A4DC12017}"/>
                  </a:ext>
                </a:extLst>
              </p:cNvPr>
              <p:cNvSpPr txBox="1"/>
              <p:nvPr/>
            </p:nvSpPr>
            <p:spPr>
              <a:xfrm>
                <a:off x="201100" y="2279556"/>
                <a:ext cx="3000000" cy="442463"/>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d>
                        <m:dPr>
                          <m:ctrlPr>
                            <a:rPr lang="en-US" sz="1500" i="1" smtClean="0">
                              <a:solidFill>
                                <a:sysClr val="windowText" lastClr="000000"/>
                              </a:solidFill>
                              <a:latin typeface="Cambria Math" panose="02040503050406030204" pitchFamily="18" charset="0"/>
                            </a:rPr>
                          </m:ctrlPr>
                        </m:dPr>
                        <m:e>
                          <m:r>
                            <a:rPr lang="en-US" sz="1500" i="1" smtClean="0">
                              <a:solidFill>
                                <a:sysClr val="windowText" lastClr="000000"/>
                              </a:solidFill>
                              <a:latin typeface="Cambria Math" panose="02040503050406030204" pitchFamily="18" charset="0"/>
                            </a:rPr>
                            <m:t>𝑠𝑘</m:t>
                          </m:r>
                          <m:r>
                            <a:rPr lang="en-US" sz="1500" i="1" smtClean="0">
                              <a:solidFill>
                                <a:sysClr val="windowText" lastClr="000000"/>
                              </a:solidFill>
                              <a:latin typeface="Cambria Math" panose="02040503050406030204" pitchFamily="18" charset="0"/>
                            </a:rPr>
                            <m:t>, </m:t>
                          </m:r>
                          <m:r>
                            <a:rPr lang="en-US" sz="1500" i="1" smtClean="0">
                              <a:solidFill>
                                <a:sysClr val="windowText" lastClr="000000"/>
                              </a:solidFill>
                              <a:latin typeface="Cambria Math" panose="02040503050406030204" pitchFamily="18" charset="0"/>
                            </a:rPr>
                            <m:t>𝑣𝑘</m:t>
                          </m:r>
                        </m:e>
                      </m:d>
                      <m:r>
                        <a:rPr lang="en-US" sz="1500" i="1" smtClean="0">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𝑆𝑖𝑔</m:t>
                      </m:r>
                      <m:r>
                        <a:rPr lang="en-US" sz="1500" b="0" i="1" smtClean="0">
                          <a:solidFill>
                            <a:sysClr val="windowText" lastClr="000000"/>
                          </a:solidFill>
                          <a:latin typeface="Cambria Math" panose="02040503050406030204" pitchFamily="18" charset="0"/>
                          <a:ea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500" i="1">
                          <a:solidFill>
                            <a:sysClr val="windowText" lastClr="000000"/>
                          </a:solidFill>
                          <a:latin typeface="Cambria Math" panose="02040503050406030204" pitchFamily="18" charset="0"/>
                          <a:ea typeface="Cambria Math" panose="02040503050406030204" pitchFamily="18" charset="0"/>
                        </a:rPr>
                        <m:t>(</m:t>
                      </m:r>
                      <m:sSup>
                        <m:sSupPr>
                          <m:ctrlPr>
                            <a:rPr lang="en-US" sz="1500" i="1">
                              <a:solidFill>
                                <a:sysClr val="windowText" lastClr="000000"/>
                              </a:solidFill>
                              <a:latin typeface="Cambria Math" panose="02040503050406030204" pitchFamily="18" charset="0"/>
                              <a:ea typeface="Cambria Math" panose="02040503050406030204" pitchFamily="18" charset="0"/>
                            </a:rPr>
                          </m:ctrlPr>
                        </m:sSupPr>
                        <m:e>
                          <m:r>
                            <a:rPr lang="en-US" sz="1500" i="1">
                              <a:solidFill>
                                <a:sysClr val="windowText" lastClr="000000"/>
                              </a:solidFill>
                              <a:latin typeface="Cambria Math" panose="02040503050406030204" pitchFamily="18" charset="0"/>
                              <a:ea typeface="Cambria Math" panose="02040503050406030204" pitchFamily="18" charset="0"/>
                            </a:rPr>
                            <m:t>1</m:t>
                          </m:r>
                        </m:e>
                        <m:sup>
                          <m:r>
                            <a:rPr lang="en-US" sz="1500" i="1">
                              <a:solidFill>
                                <a:sysClr val="windowText" lastClr="000000"/>
                              </a:solidFill>
                              <a:latin typeface="Cambria Math" panose="02040503050406030204" pitchFamily="18" charset="0"/>
                              <a:ea typeface="Cambria Math" panose="02040503050406030204" pitchFamily="18" charset="0"/>
                            </a:rPr>
                            <m:t>𝜆</m:t>
                          </m:r>
                        </m:sup>
                      </m:sSup>
                      <m:r>
                        <a:rPr lang="en-US" sz="1500" i="1">
                          <a:solidFill>
                            <a:sysClr val="windowText" lastClr="000000"/>
                          </a:solidFill>
                          <a:latin typeface="Cambria Math" panose="02040503050406030204" pitchFamily="18" charset="0"/>
                          <a:ea typeface="Cambria Math" panose="02040503050406030204" pitchFamily="18" charset="0"/>
                        </a:rPr>
                        <m:t>)</m:t>
                      </m:r>
                    </m:oMath>
                  </m:oMathPara>
                </a14:m>
                <a:endParaRPr lang="en-US" sz="1500" i="1" dirty="0">
                  <a:solidFill>
                    <a:sysClr val="windowText" lastClr="000000"/>
                  </a:solidFill>
                  <a:latin typeface="Cambria Math" panose="02040503050406030204" pitchFamily="18" charset="0"/>
                </a:endParaRPr>
              </a:p>
            </p:txBody>
          </p:sp>
        </mc:Choice>
        <mc:Fallback xmlns="">
          <p:sp>
            <p:nvSpPr>
              <p:cNvPr id="395" name="Google Shape;395;p34">
                <a:extLst>
                  <a:ext uri="{FF2B5EF4-FFF2-40B4-BE49-F238E27FC236}">
                    <a16:creationId xmlns:a16="http://schemas.microsoft.com/office/drawing/2014/main" id="{325AC36A-18AC-0DB4-A8D9-D75A4DC12017}"/>
                  </a:ext>
                </a:extLst>
              </p:cNvPr>
              <p:cNvSpPr txBox="1">
                <a:spLocks noRot="1" noChangeAspect="1" noMove="1" noResize="1" noEditPoints="1" noAdjustHandles="1" noChangeArrowheads="1" noChangeShapeType="1" noTextEdit="1"/>
              </p:cNvSpPr>
              <p:nvPr/>
            </p:nvSpPr>
            <p:spPr>
              <a:xfrm>
                <a:off x="201100" y="2279556"/>
                <a:ext cx="3000000" cy="442463"/>
              </a:xfrm>
              <a:prstGeom prst="rect">
                <a:avLst/>
              </a:prstGeom>
              <a:blipFill>
                <a:blip r:embed="rId3"/>
                <a:stretch>
                  <a:fillRect/>
                </a:stretch>
              </a:blipFill>
              <a:ln>
                <a:noFill/>
              </a:ln>
            </p:spPr>
            <p:txBody>
              <a:bodyPr/>
              <a:lstStyle/>
              <a:p>
                <a:r>
                  <a:rPr lang="en-US">
                    <a:noFill/>
                  </a:rPr>
                  <a:t> </a:t>
                </a:r>
              </a:p>
            </p:txBody>
          </p:sp>
        </mc:Fallback>
      </mc:AlternateContent>
      <p:sp>
        <p:nvSpPr>
          <p:cNvPr id="397" name="Google Shape;397;p34">
            <a:extLst>
              <a:ext uri="{FF2B5EF4-FFF2-40B4-BE49-F238E27FC236}">
                <a16:creationId xmlns:a16="http://schemas.microsoft.com/office/drawing/2014/main" id="{F23C542A-5A6E-670C-3B18-416B296B5057}"/>
              </a:ext>
            </a:extLst>
          </p:cNvPr>
          <p:cNvSpPr/>
          <p:nvPr/>
        </p:nvSpPr>
        <p:spPr>
          <a:xfrm>
            <a:off x="385900" y="2678319"/>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a:p>
            <a:pPr marL="0" lvl="0" indent="0" algn="ctr" rtl="0">
              <a:spcBef>
                <a:spcPts val="0"/>
              </a:spcBef>
              <a:spcAft>
                <a:spcPts val="0"/>
              </a:spcAft>
              <a:buNone/>
            </a:pPr>
            <a:r>
              <a:rPr lang="en" dirty="0" err="1"/>
              <a:t>tx</a:t>
            </a:r>
            <a:r>
              <a:rPr lang="en" dirty="0"/>
              <a:t>: buyer             seller</a:t>
            </a:r>
            <a:endParaRPr dirty="0"/>
          </a:p>
        </p:txBody>
      </p:sp>
      <p:cxnSp>
        <p:nvCxnSpPr>
          <p:cNvPr id="398" name="Google Shape;398;p34">
            <a:extLst>
              <a:ext uri="{FF2B5EF4-FFF2-40B4-BE49-F238E27FC236}">
                <a16:creationId xmlns:a16="http://schemas.microsoft.com/office/drawing/2014/main" id="{72551478-CCDD-4325-DD5F-39B7AFA7C246}"/>
              </a:ext>
            </a:extLst>
          </p:cNvPr>
          <p:cNvCxnSpPr/>
          <p:nvPr/>
        </p:nvCxnSpPr>
        <p:spPr>
          <a:xfrm>
            <a:off x="1218813" y="3145544"/>
            <a:ext cx="577800" cy="5400"/>
          </a:xfrm>
          <a:prstGeom prst="straightConnector1">
            <a:avLst/>
          </a:prstGeom>
          <a:noFill/>
          <a:ln w="9525" cap="flat" cmpd="sng">
            <a:solidFill>
              <a:schemeClr val="dk1"/>
            </a:solidFill>
            <a:prstDash val="solid"/>
            <a:round/>
            <a:headEnd type="none" w="med" len="med"/>
            <a:tailEnd type="triangle" w="med" len="med"/>
          </a:ln>
        </p:spPr>
      </p:cxnSp>
      <p:pic>
        <p:nvPicPr>
          <p:cNvPr id="399" name="Google Shape;399;p34">
            <a:extLst>
              <a:ext uri="{FF2B5EF4-FFF2-40B4-BE49-F238E27FC236}">
                <a16:creationId xmlns:a16="http://schemas.microsoft.com/office/drawing/2014/main" id="{FCE7BEAB-6C9F-847C-39E7-7D4E1D68F259}"/>
              </a:ext>
            </a:extLst>
          </p:cNvPr>
          <p:cNvPicPr preferRelativeResize="0"/>
          <p:nvPr/>
        </p:nvPicPr>
        <p:blipFill>
          <a:blip r:embed="rId4">
            <a:alphaModFix/>
          </a:blip>
          <a:stretch>
            <a:fillRect/>
          </a:stretch>
        </p:blipFill>
        <p:spPr>
          <a:xfrm>
            <a:off x="1297413" y="2703657"/>
            <a:ext cx="420625" cy="420625"/>
          </a:xfrm>
          <a:prstGeom prst="rect">
            <a:avLst/>
          </a:prstGeom>
          <a:noFill/>
          <a:ln>
            <a:noFill/>
          </a:ln>
        </p:spPr>
      </p:pic>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8A8D3133-FCA5-0DCC-060B-C3ECD9A50467}"/>
                  </a:ext>
                </a:extLst>
              </p:cNvPr>
              <p:cNvSpPr txBox="1"/>
              <p:nvPr/>
            </p:nvSpPr>
            <p:spPr>
              <a:xfrm>
                <a:off x="3719125" y="1862052"/>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𝑒𝑘</m:t>
                      </m:r>
                      <m:r>
                        <a:rPr lang="en-US" sz="1500" b="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𝑐𝑡</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6A77FC0B-ABF9-68C9-D494-9F21C19907B3}"/>
                  </a:ext>
                </a:extLst>
              </p:cNvPr>
              <p:cNvSpPr txBox="1">
                <a:spLocks noRot="1" noChangeAspect="1" noMove="1" noResize="1" noEditPoints="1" noAdjustHandles="1" noChangeArrowheads="1" noChangeShapeType="1" noTextEdit="1"/>
              </p:cNvSpPr>
              <p:nvPr/>
            </p:nvSpPr>
            <p:spPr>
              <a:xfrm>
                <a:off x="3719125" y="1862052"/>
                <a:ext cx="1323000" cy="424200"/>
              </a:xfrm>
              <a:prstGeom prst="rect">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0AA09D65-CE2C-940B-8D3B-6E2933163BBD}"/>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7ABB3660-A9C7-A72C-CB01-023AE0975552}"/>
                  </a:ext>
                </a:extLst>
              </p:cNvPr>
              <p:cNvSpPr txBox="1">
                <a:spLocks noRot="1" noChangeAspect="1" noMove="1" noResize="1" noEditPoints="1" noAdjustHandles="1" noChangeArrowheads="1" noChangeShapeType="1" noTextEdit="1"/>
              </p:cNvSpPr>
              <p:nvPr/>
            </p:nvSpPr>
            <p:spPr>
              <a:xfrm>
                <a:off x="6112574" y="691150"/>
                <a:ext cx="1403793" cy="461635"/>
              </a:xfrm>
              <a:prstGeom prst="rect">
                <a:avLst/>
              </a:prstGeom>
              <a:blipFill>
                <a:blip r:embed="rId6"/>
                <a:stretch>
                  <a:fillRect l="-3604" b="-13514"/>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233E5EA2-96BF-E3EF-D632-67CFCA42EC74}"/>
              </a:ext>
            </a:extLst>
          </p:cNvPr>
          <p:cNvSpPr txBox="1"/>
          <p:nvPr/>
        </p:nvSpPr>
        <p:spPr>
          <a:xfrm>
            <a:off x="1004575" y="694950"/>
            <a:ext cx="21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a:t>
            </a:r>
            <a:endParaRPr sz="1800" b="1" dirty="0">
              <a:solidFill>
                <a:schemeClr val="accent1"/>
              </a:solidFill>
            </a:endParaRPr>
          </a:p>
        </p:txBody>
      </p:sp>
      <p:pic>
        <p:nvPicPr>
          <p:cNvPr id="404" name="Google Shape;404;p34">
            <a:extLst>
              <a:ext uri="{FF2B5EF4-FFF2-40B4-BE49-F238E27FC236}">
                <a16:creationId xmlns:a16="http://schemas.microsoft.com/office/drawing/2014/main" id="{93A58E32-6762-A21A-2FF1-5FDEC5B49721}"/>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405" name="Google Shape;405;p34">
            <a:extLst>
              <a:ext uri="{FF2B5EF4-FFF2-40B4-BE49-F238E27FC236}">
                <a16:creationId xmlns:a16="http://schemas.microsoft.com/office/drawing/2014/main" id="{C26DF1F7-A6A1-0D9B-1CD7-F7A62FB50E6B}"/>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406" name="Google Shape;406;p34">
                <a:extLst>
                  <a:ext uri="{FF2B5EF4-FFF2-40B4-BE49-F238E27FC236}">
                    <a16:creationId xmlns:a16="http://schemas.microsoft.com/office/drawing/2014/main" id="{8AB91DF6-2253-1A3F-BDE9-CBF38FD8299C}"/>
                  </a:ext>
                </a:extLst>
              </p:cNvPr>
              <p:cNvSpPr txBox="1"/>
              <p:nvPr/>
            </p:nvSpPr>
            <p:spPr>
              <a:xfrm>
                <a:off x="5145650" y="3168150"/>
                <a:ext cx="2844900" cy="430857"/>
              </a:xfrm>
              <a:prstGeom prst="rect">
                <a:avLst/>
              </a:prstGeom>
              <a:noFill/>
              <a:ln>
                <a:noFill/>
              </a:ln>
            </p:spPr>
            <p:txBody>
              <a:bodyPr spcFirstLastPara="1" wrap="square" lIns="91425" tIns="91425" rIns="91425" bIns="91425" anchor="t" anchorCtr="0">
                <a:spAutoFit/>
              </a:bodyPr>
              <a:lstStyle/>
              <a:p>
                <a:pPr lvl="0"/>
                <a14:m>
                  <m:oMathPara xmlns:m="http://schemas.openxmlformats.org/officeDocument/2006/math">
                    <m:oMathParaPr>
                      <m:jc m:val="left"/>
                    </m:oMathParaPr>
                    <m:oMath xmlns:m="http://schemas.openxmlformats.org/officeDocument/2006/math">
                      <m:r>
                        <a:rPr lang="en-US" sz="1500" i="1" smtClean="0">
                          <a:solidFill>
                            <a:sysClr val="windowText" lastClr="000000"/>
                          </a:solidFill>
                          <a:latin typeface="Cambria Math" panose="02040503050406030204" pitchFamily="18" charset="0"/>
                        </a:rPr>
                        <m:t>𝑠𝑖𝑔</m:t>
                      </m:r>
                      <m:r>
                        <a:rPr lang="en-US" sz="1500" i="1" smtClean="0">
                          <a:solidFill>
                            <a:sysClr val="windowText" lastClr="000000"/>
                          </a:solidFill>
                          <a:latin typeface="Cambria Math" panose="02040503050406030204" pitchFamily="18" charset="0"/>
                        </a:rPr>
                        <m:t>=</m:t>
                      </m:r>
                      <m:r>
                        <a:rPr lang="en-US" sz="1500" i="1">
                          <a:solidFill>
                            <a:sysClr val="windowText" lastClr="000000"/>
                          </a:solidFill>
                          <a:latin typeface="Cambria Math" panose="02040503050406030204" pitchFamily="18" charset="0"/>
                        </a:rPr>
                        <m:t>𝐴𝑑𝑎𝑝𝑡</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rPr>
                            <m:t>, </m:t>
                          </m:r>
                          <m:r>
                            <a:rPr lang="en-US" sz="1500" b="0" i="1" smtClean="0">
                              <a:solidFill>
                                <a:srgbClr val="C00000"/>
                              </a:solidFill>
                              <a:latin typeface="Cambria Math" panose="02040503050406030204" pitchFamily="18" charset="0"/>
                            </a:rPr>
                            <m:t>𝑑𝑘</m:t>
                          </m:r>
                        </m:e>
                      </m:d>
                    </m:oMath>
                  </m:oMathPara>
                </a14:m>
                <a:endParaRPr sz="1500" dirty="0"/>
              </a:p>
            </p:txBody>
          </p:sp>
        </mc:Choice>
        <mc:Fallback xmlns="">
          <p:sp>
            <p:nvSpPr>
              <p:cNvPr id="406" name="Google Shape;406;p34">
                <a:extLst>
                  <a:ext uri="{FF2B5EF4-FFF2-40B4-BE49-F238E27FC236}">
                    <a16:creationId xmlns:a16="http://schemas.microsoft.com/office/drawing/2014/main" id="{06708589-0D03-934B-07B3-D53E5110B225}"/>
                  </a:ext>
                </a:extLst>
              </p:cNvPr>
              <p:cNvSpPr txBox="1">
                <a:spLocks noRot="1" noChangeAspect="1" noMove="1" noResize="1" noEditPoints="1" noAdjustHandles="1" noChangeArrowheads="1" noChangeShapeType="1" noTextEdit="1"/>
              </p:cNvSpPr>
              <p:nvPr/>
            </p:nvSpPr>
            <p:spPr>
              <a:xfrm>
                <a:off x="5145650" y="3168150"/>
                <a:ext cx="2844900" cy="430857"/>
              </a:xfrm>
              <a:prstGeom prst="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7" name="Google Shape;407;p34">
                <a:extLst>
                  <a:ext uri="{FF2B5EF4-FFF2-40B4-BE49-F238E27FC236}">
                    <a16:creationId xmlns:a16="http://schemas.microsoft.com/office/drawing/2014/main" id="{CC4533C6-266A-BF6F-557D-B1551B2A8176}"/>
                  </a:ext>
                </a:extLst>
              </p:cNvPr>
              <p:cNvSpPr txBox="1"/>
              <p:nvPr/>
            </p:nvSpPr>
            <p:spPr>
              <a:xfrm>
                <a:off x="332975" y="3934725"/>
                <a:ext cx="2638800"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 xmlns:m="http://schemas.openxmlformats.org/officeDocument/2006/math">
                    <m:r>
                      <a:rPr lang="en-US" sz="1500" b="0" i="1" dirty="0" smtClean="0">
                        <a:solidFill>
                          <a:schemeClr val="dk1"/>
                        </a:solidFill>
                        <a:latin typeface="Cambria Math" panose="02040503050406030204" pitchFamily="18" charset="0"/>
                      </a:rPr>
                      <m:t>𝑑𝑘</m:t>
                    </m:r>
                    <m:r>
                      <a:rPr lang="en" sz="1500" i="1" dirty="0" smtClean="0">
                        <a:solidFill>
                          <a:schemeClr val="dk1"/>
                        </a:solidFill>
                        <a:latin typeface="Cambria Math" panose="02040503050406030204" pitchFamily="18" charset="0"/>
                      </a:rPr>
                      <m:t> ← </m:t>
                    </m:r>
                    <m:r>
                      <a:rPr lang="en" sz="1500" i="1" dirty="0" smtClean="0">
                        <a:solidFill>
                          <a:schemeClr val="dk1"/>
                        </a:solidFill>
                        <a:latin typeface="Cambria Math" panose="02040503050406030204" pitchFamily="18" charset="0"/>
                      </a:rPr>
                      <m:t>𝐸𝑥𝑡𝑟𝑎𝑐𝑡</m:t>
                    </m:r>
                    <m:r>
                      <a:rPr lang="en" sz="1500" i="1" dirty="0" smtClean="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𝑝𝑟𝑒𝑠𝑖𝑔</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a14:m>
                <a:r>
                  <a:rPr lang="en" sz="1500" i="0" dirty="0">
                    <a:solidFill>
                      <a:schemeClr val="dk1"/>
                    </a:solidFill>
                    <a:latin typeface="+mj-lt"/>
                  </a:rPr>
                  <a:t>)</a:t>
                </a:r>
                <a:endParaRPr lang="en-US" sz="1500" dirty="0">
                  <a:solidFill>
                    <a:schemeClr val="dk1"/>
                  </a:solidFill>
                </a:endParaRPr>
              </a:p>
            </p:txBody>
          </p:sp>
        </mc:Choice>
        <mc:Fallback xmlns="">
          <p:sp>
            <p:nvSpPr>
              <p:cNvPr id="407" name="Google Shape;407;p34">
                <a:extLst>
                  <a:ext uri="{FF2B5EF4-FFF2-40B4-BE49-F238E27FC236}">
                    <a16:creationId xmlns:a16="http://schemas.microsoft.com/office/drawing/2014/main" id="{CC4533C6-266A-BF6F-557D-B1551B2A8176}"/>
                  </a:ext>
                </a:extLst>
              </p:cNvPr>
              <p:cNvSpPr txBox="1">
                <a:spLocks noRot="1" noChangeAspect="1" noMove="1" noResize="1" noEditPoints="1" noAdjustHandles="1" noChangeArrowheads="1" noChangeShapeType="1" noTextEdit="1"/>
              </p:cNvSpPr>
              <p:nvPr/>
            </p:nvSpPr>
            <p:spPr>
              <a:xfrm>
                <a:off x="332975" y="3934725"/>
                <a:ext cx="2638800" cy="415468"/>
              </a:xfrm>
              <a:prstGeom prst="rect">
                <a:avLst/>
              </a:prstGeom>
              <a:blipFill>
                <a:blip r:embed="rId10"/>
                <a:stretch>
                  <a:fillRect b="-5882"/>
                </a:stretch>
              </a:blipFill>
              <a:ln>
                <a:noFill/>
              </a:ln>
            </p:spPr>
            <p:txBody>
              <a:bodyPr/>
              <a:lstStyle/>
              <a:p>
                <a:r>
                  <a:rPr lang="en-US">
                    <a:noFill/>
                  </a:rPr>
                  <a:t> </a:t>
                </a:r>
              </a:p>
            </p:txBody>
          </p:sp>
        </mc:Fallback>
      </mc:AlternateContent>
      <p:cxnSp>
        <p:nvCxnSpPr>
          <p:cNvPr id="408" name="Google Shape;408;p34">
            <a:extLst>
              <a:ext uri="{FF2B5EF4-FFF2-40B4-BE49-F238E27FC236}">
                <a16:creationId xmlns:a16="http://schemas.microsoft.com/office/drawing/2014/main" id="{86C347CD-38DC-BBEE-A3CD-27F226057794}"/>
              </a:ext>
            </a:extLst>
          </p:cNvPr>
          <p:cNvCxnSpPr/>
          <p:nvPr/>
        </p:nvCxnSpPr>
        <p:spPr>
          <a:xfrm>
            <a:off x="3430766" y="2918238"/>
            <a:ext cx="18270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09" name="Google Shape;409;p34">
                <a:extLst>
                  <a:ext uri="{FF2B5EF4-FFF2-40B4-BE49-F238E27FC236}">
                    <a16:creationId xmlns:a16="http://schemas.microsoft.com/office/drawing/2014/main" id="{A8BD2D3B-F195-67FF-98DB-069B8ACF24DC}"/>
                  </a:ext>
                </a:extLst>
              </p:cNvPr>
              <p:cNvSpPr txBox="1"/>
              <p:nvPr/>
            </p:nvSpPr>
            <p:spPr>
              <a:xfrm>
                <a:off x="332975" y="3292121"/>
                <a:ext cx="2900100" cy="322800"/>
              </a:xfrm>
              <a:prstGeom prst="rect">
                <a:avLst/>
              </a:prstGeom>
              <a:noFill/>
              <a:ln>
                <a:noFill/>
              </a:ln>
            </p:spPr>
            <p:txBody>
              <a:bodyPr spcFirstLastPara="1" wrap="square" lIns="91425" tIns="91425" rIns="91425" bIns="91425" anchor="ctr" anchorCtr="0">
                <a:no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r>
                        <a:rPr lang="en-US" sz="1500" i="1" smtClean="0">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ea typeface="Cambria Math" panose="02040503050406030204" pitchFamily="18" charset="0"/>
                        </a:rPr>
                        <m:t>←</m:t>
                      </m:r>
                      <m:r>
                        <a:rPr lang="en-US" sz="1500" i="1">
                          <a:solidFill>
                            <a:sysClr val="windowText" lastClr="000000"/>
                          </a:solidFill>
                          <a:latin typeface="Cambria Math" panose="02040503050406030204" pitchFamily="18" charset="0"/>
                          <a:ea typeface="Cambria Math" panose="02040503050406030204" pitchFamily="18" charset="0"/>
                        </a:rPr>
                        <m:t>𝑃𝑟𝑒𝑆𝑖𝑔𝑛</m:t>
                      </m:r>
                      <m:d>
                        <m:dPr>
                          <m:ctrlPr>
                            <a:rPr lang="en-US" sz="1500" i="1">
                              <a:solidFill>
                                <a:sysClr val="windowText" lastClr="000000"/>
                              </a:solidFill>
                              <a:latin typeface="Cambria Math" panose="02040503050406030204" pitchFamily="18" charset="0"/>
                              <a:ea typeface="Cambria Math" panose="02040503050406030204" pitchFamily="18" charset="0"/>
                            </a:rPr>
                          </m:ctrlPr>
                        </m:dPr>
                        <m:e>
                          <m:r>
                            <a:rPr lang="en-US" sz="1500" i="1">
                              <a:solidFill>
                                <a:sysClr val="windowText" lastClr="000000"/>
                              </a:solidFill>
                              <a:latin typeface="Cambria Math" panose="02040503050406030204" pitchFamily="18" charset="0"/>
                              <a:ea typeface="Cambria Math" panose="02040503050406030204" pitchFamily="18" charset="0"/>
                            </a:rPr>
                            <m:t>𝑠𝑘</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b="0" i="1" smtClean="0">
                              <a:solidFill>
                                <a:sysClr val="windowText" lastClr="000000"/>
                              </a:solidFill>
                              <a:latin typeface="Cambria Math" panose="02040503050406030204" pitchFamily="18" charset="0"/>
                              <a:ea typeface="Cambria Math" panose="02040503050406030204" pitchFamily="18" charset="0"/>
                            </a:rPr>
                            <m:t>𝑡𝑥</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b="0" i="1" smtClean="0">
                              <a:solidFill>
                                <a:schemeClr val="accent1"/>
                              </a:solidFill>
                              <a:latin typeface="Cambria Math" panose="02040503050406030204" pitchFamily="18" charset="0"/>
                              <a:ea typeface="Cambria Math" panose="02040503050406030204" pitchFamily="18" charset="0"/>
                            </a:rPr>
                            <m:t>𝑒𝑘</m:t>
                          </m:r>
                        </m:e>
                      </m:d>
                    </m:oMath>
                  </m:oMathPara>
                </a14:m>
                <a:endParaRPr lang="en-US" sz="1500" dirty="0">
                  <a:solidFill>
                    <a:sysClr val="windowText" lastClr="000000"/>
                  </a:solidFill>
                  <a:ea typeface="Cambria Math" panose="02040503050406030204" pitchFamily="18" charset="0"/>
                </a:endParaRPr>
              </a:p>
            </p:txBody>
          </p:sp>
        </mc:Choice>
        <mc:Fallback xmlns="">
          <p:sp>
            <p:nvSpPr>
              <p:cNvPr id="409" name="Google Shape;409;p34">
                <a:extLst>
                  <a:ext uri="{FF2B5EF4-FFF2-40B4-BE49-F238E27FC236}">
                    <a16:creationId xmlns:a16="http://schemas.microsoft.com/office/drawing/2014/main" id="{A8BD2D3B-F195-67FF-98DB-069B8ACF24DC}"/>
                  </a:ext>
                </a:extLst>
              </p:cNvPr>
              <p:cNvSpPr txBox="1">
                <a:spLocks noRot="1" noChangeAspect="1" noMove="1" noResize="1" noEditPoints="1" noAdjustHandles="1" noChangeArrowheads="1" noChangeShapeType="1" noTextEdit="1"/>
              </p:cNvSpPr>
              <p:nvPr/>
            </p:nvSpPr>
            <p:spPr>
              <a:xfrm>
                <a:off x="332975" y="3292121"/>
                <a:ext cx="2900100" cy="322800"/>
              </a:xfrm>
              <a:prstGeom prst="rect">
                <a:avLst/>
              </a:prstGeom>
              <a:blipFill>
                <a:blip r:embed="rId11"/>
                <a:stretch>
                  <a:fillRect b="-1153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0" name="Google Shape;410;p34">
                <a:extLst>
                  <a:ext uri="{FF2B5EF4-FFF2-40B4-BE49-F238E27FC236}">
                    <a16:creationId xmlns:a16="http://schemas.microsoft.com/office/drawing/2014/main" id="{4C962D7E-5E24-9D5A-FDC3-680593649019}"/>
                  </a:ext>
                </a:extLst>
              </p:cNvPr>
              <p:cNvSpPr txBox="1"/>
              <p:nvPr/>
            </p:nvSpPr>
            <p:spPr>
              <a:xfrm>
                <a:off x="5145650" y="2928225"/>
                <a:ext cx="4571100" cy="425214"/>
              </a:xfrm>
              <a:prstGeom prst="rect">
                <a:avLst/>
              </a:prstGeom>
              <a:noFill/>
              <a:ln>
                <a:noFill/>
              </a:ln>
            </p:spPr>
            <p:txBody>
              <a:bodyPr spcFirstLastPara="1" wrap="square" lIns="91425" tIns="91425" rIns="91425" bIns="91425" anchor="t" anchorCtr="0">
                <a:spAutoFit/>
              </a:bodyPr>
              <a:lstStyle/>
              <a:p>
                <a:r>
                  <a:rPr lang="en" sz="1500" dirty="0">
                    <a:solidFill>
                      <a:schemeClr val="dk1"/>
                    </a:solidFill>
                  </a:rPr>
                  <a:t>If </a:t>
                </a:r>
                <a14:m>
                  <m:oMath xmlns:m="http://schemas.openxmlformats.org/officeDocument/2006/math">
                    <m:r>
                      <a:rPr lang="en-US" sz="1500" i="1">
                        <a:solidFill>
                          <a:sysClr val="windowText" lastClr="000000"/>
                        </a:solidFill>
                        <a:latin typeface="Cambria Math" panose="02040503050406030204" pitchFamily="18" charset="0"/>
                      </a:rPr>
                      <m:t>𝑃𝑟𝑒𝑉𝑒𝑟𝑖𝑓𝑦</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𝑣𝑘</m:t>
                        </m:r>
                        <m:r>
                          <a:rPr lang="en-US" sz="1500" i="1">
                            <a:solidFill>
                              <a:sysClr val="windowText" lastClr="000000"/>
                            </a:solidFill>
                            <a:latin typeface="Cambria Math" panose="02040503050406030204" pitchFamily="18" charset="0"/>
                          </a:rPr>
                          <m:t>, </m:t>
                        </m:r>
                        <m:r>
                          <a:rPr lang="en-US" sz="1500" b="0" i="1" smtClean="0">
                            <a:solidFill>
                              <a:sysClr val="windowText" lastClr="000000"/>
                            </a:solidFill>
                            <a:latin typeface="Cambria Math" panose="02040503050406030204" pitchFamily="18" charset="0"/>
                          </a:rPr>
                          <m:t>𝑡𝑥</m:t>
                        </m:r>
                        <m:r>
                          <a:rPr lang="en-US" sz="1500" i="1">
                            <a:solidFill>
                              <a:sysClr val="windowText" lastClr="000000"/>
                            </a:solidFill>
                            <a:latin typeface="Cambria Math" panose="02040503050406030204" pitchFamily="18" charset="0"/>
                          </a:rPr>
                          <m:t>, </m:t>
                        </m:r>
                        <m:r>
                          <a:rPr lang="en-US" sz="1500" b="0" i="1" smtClean="0">
                            <a:solidFill>
                              <a:srgbClr val="C00000"/>
                            </a:solidFill>
                            <a:latin typeface="Cambria Math" panose="02040503050406030204" pitchFamily="18" charset="0"/>
                          </a:rPr>
                          <m:t>𝑒𝑘</m:t>
                        </m:r>
                        <m:r>
                          <a:rPr lang="en-US" sz="1500" i="1">
                            <a:solidFill>
                              <a:sysClr val="windowText" lastClr="000000"/>
                            </a:solidFill>
                            <a:latin typeface="Cambria Math" panose="02040503050406030204" pitchFamily="18" charset="0"/>
                          </a:rPr>
                          <m:t>, </m:t>
                        </m:r>
                        <m:r>
                          <a:rPr lang="en-US" sz="1500" i="1">
                            <a:solidFill>
                              <a:sysClr val="windowText" lastClr="000000"/>
                            </a:solidFill>
                            <a:latin typeface="Cambria Math" panose="02040503050406030204" pitchFamily="18" charset="0"/>
                          </a:rPr>
                          <m:t>𝑝𝑟𝑒𝑠𝑖𝑔</m:t>
                        </m:r>
                      </m:e>
                    </m:d>
                    <m:r>
                      <a:rPr lang="en-US" sz="1500" i="1">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rPr>
                      <m:t>0</m:t>
                    </m:r>
                  </m:oMath>
                </a14:m>
                <a:r>
                  <a:rPr lang="en" sz="1500" dirty="0">
                    <a:solidFill>
                      <a:schemeClr val="dk1"/>
                    </a:solidFill>
                  </a:rPr>
                  <a:t>: abort</a:t>
                </a:r>
                <a:endParaRPr dirty="0"/>
              </a:p>
            </p:txBody>
          </p:sp>
        </mc:Choice>
        <mc:Fallback xmlns="">
          <p:sp>
            <p:nvSpPr>
              <p:cNvPr id="410" name="Google Shape;410;p34">
                <a:extLst>
                  <a:ext uri="{FF2B5EF4-FFF2-40B4-BE49-F238E27FC236}">
                    <a16:creationId xmlns:a16="http://schemas.microsoft.com/office/drawing/2014/main" id="{3EDD25A7-BC96-865E-FF4B-7626DBB9A8F6}"/>
                  </a:ext>
                </a:extLst>
              </p:cNvPr>
              <p:cNvSpPr txBox="1">
                <a:spLocks noRot="1" noChangeAspect="1" noMove="1" noResize="1" noEditPoints="1" noAdjustHandles="1" noChangeArrowheads="1" noChangeShapeType="1" noTextEdit="1"/>
              </p:cNvSpPr>
              <p:nvPr/>
            </p:nvSpPr>
            <p:spPr>
              <a:xfrm>
                <a:off x="5145650" y="2928225"/>
                <a:ext cx="4571100" cy="425214"/>
              </a:xfrm>
              <a:prstGeom prst="rect">
                <a:avLst/>
              </a:prstGeom>
              <a:blipFill>
                <a:blip r:embed="rId12"/>
                <a:stretch>
                  <a:fillRect l="-554" b="-2941"/>
                </a:stretch>
              </a:blipFill>
              <a:ln>
                <a:noFill/>
              </a:ln>
            </p:spPr>
            <p:txBody>
              <a:bodyPr/>
              <a:lstStyle/>
              <a:p>
                <a:r>
                  <a:rPr lang="en-US">
                    <a:noFill/>
                  </a:rPr>
                  <a:t> </a:t>
                </a:r>
              </a:p>
            </p:txBody>
          </p:sp>
        </mc:Fallback>
      </mc:AlternateContent>
      <p:cxnSp>
        <p:nvCxnSpPr>
          <p:cNvPr id="411" name="Google Shape;411;p34">
            <a:extLst>
              <a:ext uri="{FF2B5EF4-FFF2-40B4-BE49-F238E27FC236}">
                <a16:creationId xmlns:a16="http://schemas.microsoft.com/office/drawing/2014/main" id="{4853CA85-18C6-8038-9A98-97656E117921}"/>
              </a:ext>
            </a:extLst>
          </p:cNvPr>
          <p:cNvCxnSpPr>
            <a:cxnSpLocks/>
          </p:cNvCxnSpPr>
          <p:nvPr/>
        </p:nvCxnSpPr>
        <p:spPr>
          <a:xfrm flipH="1">
            <a:off x="3233075" y="3589646"/>
            <a:ext cx="1941703"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13" name="Google Shape;413;p34">
                <a:extLst>
                  <a:ext uri="{FF2B5EF4-FFF2-40B4-BE49-F238E27FC236}">
                    <a16:creationId xmlns:a16="http://schemas.microsoft.com/office/drawing/2014/main" id="{1604A0F0-CCF1-7AD5-374B-76EE7D023D94}"/>
                  </a:ext>
                </a:extLst>
              </p:cNvPr>
              <p:cNvSpPr txBox="1"/>
              <p:nvPr/>
            </p:nvSpPr>
            <p:spPr>
              <a:xfrm>
                <a:off x="3442449" y="3203213"/>
                <a:ext cx="1613646" cy="415562"/>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413" name="Google Shape;413;p34">
                <a:extLst>
                  <a:ext uri="{FF2B5EF4-FFF2-40B4-BE49-F238E27FC236}">
                    <a16:creationId xmlns:a16="http://schemas.microsoft.com/office/drawing/2014/main" id="{1604A0F0-CCF1-7AD5-374B-76EE7D023D94}"/>
                  </a:ext>
                </a:extLst>
              </p:cNvPr>
              <p:cNvSpPr txBox="1">
                <a:spLocks noRot="1" noChangeAspect="1" noMove="1" noResize="1" noEditPoints="1" noAdjustHandles="1" noChangeArrowheads="1" noChangeShapeType="1" noTextEdit="1"/>
              </p:cNvSpPr>
              <p:nvPr/>
            </p:nvSpPr>
            <p:spPr>
              <a:xfrm>
                <a:off x="3442449" y="3203213"/>
                <a:ext cx="1613646" cy="415562"/>
              </a:xfrm>
              <a:prstGeom prst="rect">
                <a:avLst/>
              </a:prstGeom>
              <a:blipFill>
                <a:blip r:embed="rId13"/>
                <a:stretch>
                  <a:fillRect/>
                </a:stretch>
              </a:blipFill>
              <a:ln>
                <a:noFill/>
              </a:ln>
            </p:spPr>
            <p:txBody>
              <a:bodyPr/>
              <a:lstStyle/>
              <a:p>
                <a:r>
                  <a:rPr lang="en-US">
                    <a:noFill/>
                  </a:rPr>
                  <a:t> </a:t>
                </a:r>
              </a:p>
            </p:txBody>
          </p:sp>
        </mc:Fallback>
      </mc:AlternateContent>
      <p:pic>
        <p:nvPicPr>
          <p:cNvPr id="412" name="Google Shape;412;p34">
            <a:extLst>
              <a:ext uri="{FF2B5EF4-FFF2-40B4-BE49-F238E27FC236}">
                <a16:creationId xmlns:a16="http://schemas.microsoft.com/office/drawing/2014/main" id="{C3B889C3-6FB4-F842-F434-8CF88BD21286}"/>
              </a:ext>
            </a:extLst>
          </p:cNvPr>
          <p:cNvPicPr preferRelativeResize="0"/>
          <p:nvPr/>
        </p:nvPicPr>
        <p:blipFill rotWithShape="1">
          <a:blip r:embed="rId14">
            <a:alphaModFix/>
          </a:blip>
          <a:srcRect t="32337" b="32145"/>
          <a:stretch/>
        </p:blipFill>
        <p:spPr>
          <a:xfrm>
            <a:off x="3626525" y="3625086"/>
            <a:ext cx="1248450" cy="443400"/>
          </a:xfrm>
          <a:prstGeom prst="rect">
            <a:avLst/>
          </a:prstGeom>
          <a:noFill/>
          <a:ln>
            <a:noFill/>
          </a:ln>
        </p:spPr>
      </p:pic>
      <mc:AlternateContent xmlns:mc="http://schemas.openxmlformats.org/markup-compatibility/2006" xmlns:a14="http://schemas.microsoft.com/office/drawing/2010/main">
        <mc:Choice Requires="a14">
          <p:sp>
            <p:nvSpPr>
              <p:cNvPr id="414" name="Google Shape;414;p34">
                <a:extLst>
                  <a:ext uri="{FF2B5EF4-FFF2-40B4-BE49-F238E27FC236}">
                    <a16:creationId xmlns:a16="http://schemas.microsoft.com/office/drawing/2014/main" id="{359A40D7-92C0-54C3-D16F-C736DDE4DB20}"/>
                  </a:ext>
                </a:extLst>
              </p:cNvPr>
              <p:cNvSpPr txBox="1"/>
              <p:nvPr/>
            </p:nvSpPr>
            <p:spPr>
              <a:xfrm>
                <a:off x="3981700" y="2605650"/>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414" name="Google Shape;414;p34">
                <a:extLst>
                  <a:ext uri="{FF2B5EF4-FFF2-40B4-BE49-F238E27FC236}">
                    <a16:creationId xmlns:a16="http://schemas.microsoft.com/office/drawing/2014/main" id="{DFC50B9E-E4D0-A8BF-04D1-063BAA8E12B3}"/>
                  </a:ext>
                </a:extLst>
              </p:cNvPr>
              <p:cNvSpPr txBox="1">
                <a:spLocks noRot="1" noChangeAspect="1" noMove="1" noResize="1" noEditPoints="1" noAdjustHandles="1" noChangeArrowheads="1" noChangeShapeType="1" noTextEdit="1"/>
              </p:cNvSpPr>
              <p:nvPr/>
            </p:nvSpPr>
            <p:spPr>
              <a:xfrm>
                <a:off x="3981700" y="2605650"/>
                <a:ext cx="721800" cy="322800"/>
              </a:xfrm>
              <a:prstGeom prst="rect">
                <a:avLst/>
              </a:prstGeom>
              <a:blipFill>
                <a:blip r:embed="rId15"/>
                <a:stretch>
                  <a:fillRect b="-7407"/>
                </a:stretch>
              </a:blipFill>
              <a:ln>
                <a:noFill/>
              </a:ln>
            </p:spPr>
            <p:txBody>
              <a:bodyPr/>
              <a:lstStyle/>
              <a:p>
                <a:r>
                  <a:rPr lang="en-US">
                    <a:noFill/>
                  </a:rPr>
                  <a:t> </a:t>
                </a:r>
              </a:p>
            </p:txBody>
          </p:sp>
        </mc:Fallback>
      </mc:AlternateContent>
      <p:cxnSp>
        <p:nvCxnSpPr>
          <p:cNvPr id="416" name="Google Shape;416;p34">
            <a:extLst>
              <a:ext uri="{FF2B5EF4-FFF2-40B4-BE49-F238E27FC236}">
                <a16:creationId xmlns:a16="http://schemas.microsoft.com/office/drawing/2014/main" id="{7816DEEF-2D13-00CC-4F8D-6E036DC359AD}"/>
              </a:ext>
            </a:extLst>
          </p:cNvPr>
          <p:cNvCxnSpPr/>
          <p:nvPr/>
        </p:nvCxnSpPr>
        <p:spPr>
          <a:xfrm rot="10800000">
            <a:off x="3428952" y="2200278"/>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417" name="Google Shape;417;p34">
            <a:extLst>
              <a:ext uri="{FF2B5EF4-FFF2-40B4-BE49-F238E27FC236}">
                <a16:creationId xmlns:a16="http://schemas.microsoft.com/office/drawing/2014/main" id="{EB2CBD79-F63D-19E7-5B8B-564326945B01}"/>
              </a:ext>
            </a:extLst>
          </p:cNvPr>
          <p:cNvSpPr txBox="1"/>
          <p:nvPr/>
        </p:nvSpPr>
        <p:spPr>
          <a:xfrm>
            <a:off x="3496625" y="4008112"/>
            <a:ext cx="14529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dk1"/>
                </a:solidFill>
              </a:rPr>
              <a:t>Blockchain</a:t>
            </a:r>
            <a:endParaRPr sz="1800" b="1">
              <a:solidFill>
                <a:schemeClr val="dk1"/>
              </a:solidFill>
            </a:endParaRPr>
          </a:p>
        </p:txBody>
      </p:sp>
      <mc:AlternateContent xmlns:mc="http://schemas.openxmlformats.org/markup-compatibility/2006" xmlns:a14="http://schemas.microsoft.com/office/drawing/2010/main">
        <mc:Choice Requires="a14">
          <p:sp>
            <p:nvSpPr>
              <p:cNvPr id="418" name="Google Shape;418;p34">
                <a:extLst>
                  <a:ext uri="{FF2B5EF4-FFF2-40B4-BE49-F238E27FC236}">
                    <a16:creationId xmlns:a16="http://schemas.microsoft.com/office/drawing/2014/main" id="{FE916CB5-D2AE-6F8C-CCC9-DE6E5F1A44A7}"/>
                  </a:ext>
                </a:extLst>
              </p:cNvPr>
              <p:cNvSpPr/>
              <p:nvPr/>
            </p:nvSpPr>
            <p:spPr>
              <a:xfrm>
                <a:off x="5222696" y="3579676"/>
                <a:ext cx="2844900" cy="620100"/>
              </a:xfrm>
              <a:prstGeom prst="wedgeRoundRectCallout">
                <a:avLst>
                  <a:gd name="adj1" fmla="val -74497"/>
                  <a:gd name="adj2" fmla="val -60333"/>
                  <a:gd name="adj3"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t>Gets published to blockchain if </a:t>
                </a:r>
                <a:endParaRPr sz="1500" dirty="0"/>
              </a:p>
              <a:p>
                <a:pPr marL="0" lvl="0" indent="0"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latin typeface="Cambria Math" panose="02040503050406030204" pitchFamily="18" charset="0"/>
                        </a:rPr>
                        <m:t>𝑆𝑖𝑔</m:t>
                      </m:r>
                      <m:r>
                        <a:rPr lang="en" sz="1500" i="1" dirty="0" smtClean="0">
                          <a:latin typeface="Cambria Math" panose="02040503050406030204" pitchFamily="18" charset="0"/>
                        </a:rPr>
                        <m:t>.</m:t>
                      </m:r>
                      <m:r>
                        <a:rPr lang="en" sz="1500" i="1" dirty="0" smtClean="0">
                          <a:latin typeface="Cambria Math" panose="02040503050406030204" pitchFamily="18" charset="0"/>
                        </a:rPr>
                        <m:t>𝑉𝑒𝑟𝑖𝑓𝑦</m:t>
                      </m:r>
                      <m:r>
                        <a:rPr lang="en" sz="1500" i="1" dirty="0">
                          <a:latin typeface="Cambria Math" panose="02040503050406030204" pitchFamily="18" charset="0"/>
                        </a:rPr>
                        <m:t>(</m:t>
                      </m:r>
                      <m:r>
                        <a:rPr lang="en" sz="1500" i="1" dirty="0" err="1">
                          <a:latin typeface="Cambria Math" panose="02040503050406030204" pitchFamily="18" charset="0"/>
                        </a:rPr>
                        <m:t>𝑣𝑘</m:t>
                      </m:r>
                      <m:r>
                        <a:rPr lang="en" sz="1500" i="1" dirty="0">
                          <a:latin typeface="Cambria Math" panose="02040503050406030204" pitchFamily="18" charset="0"/>
                        </a:rPr>
                        <m:t>, </m:t>
                      </m:r>
                      <m:r>
                        <a:rPr lang="en" sz="1500" i="1" dirty="0" err="1">
                          <a:latin typeface="Cambria Math" panose="02040503050406030204" pitchFamily="18" charset="0"/>
                        </a:rPr>
                        <m:t>𝑡𝑥</m:t>
                      </m:r>
                      <m:r>
                        <a:rPr lang="en" sz="1500" i="1" dirty="0">
                          <a:latin typeface="Cambria Math" panose="02040503050406030204" pitchFamily="18" charset="0"/>
                        </a:rPr>
                        <m:t>, </m:t>
                      </m:r>
                      <m:r>
                        <a:rPr lang="en" sz="1500" i="1" dirty="0">
                          <a:latin typeface="Cambria Math" panose="02040503050406030204" pitchFamily="18" charset="0"/>
                        </a:rPr>
                        <m:t>𝑠𝑖𝑔</m:t>
                      </m:r>
                      <m:r>
                        <a:rPr lang="en" sz="1500" i="1" dirty="0">
                          <a:latin typeface="Cambria Math" panose="02040503050406030204" pitchFamily="18" charset="0"/>
                        </a:rPr>
                        <m:t>) = 1</m:t>
                      </m:r>
                    </m:oMath>
                  </m:oMathPara>
                </a14:m>
                <a:endParaRPr sz="1500" dirty="0"/>
              </a:p>
            </p:txBody>
          </p:sp>
        </mc:Choice>
        <mc:Fallback xmlns="">
          <p:sp>
            <p:nvSpPr>
              <p:cNvPr id="418" name="Google Shape;418;p34">
                <a:extLst>
                  <a:ext uri="{FF2B5EF4-FFF2-40B4-BE49-F238E27FC236}">
                    <a16:creationId xmlns:a16="http://schemas.microsoft.com/office/drawing/2014/main" id="{FE916CB5-D2AE-6F8C-CCC9-DE6E5F1A44A7}"/>
                  </a:ext>
                </a:extLst>
              </p:cNvPr>
              <p:cNvSpPr>
                <a:spLocks noRot="1" noChangeAspect="1" noMove="1" noResize="1" noEditPoints="1" noAdjustHandles="1" noChangeArrowheads="1" noChangeShapeType="1" noTextEdit="1"/>
              </p:cNvSpPr>
              <p:nvPr/>
            </p:nvSpPr>
            <p:spPr>
              <a:xfrm>
                <a:off x="5222696" y="3579676"/>
                <a:ext cx="2844900" cy="620100"/>
              </a:xfrm>
              <a:prstGeom prst="wedgeRoundRectCallout">
                <a:avLst>
                  <a:gd name="adj1" fmla="val -74497"/>
                  <a:gd name="adj2" fmla="val -60333"/>
                  <a:gd name="adj3" fmla="val 0"/>
                </a:avLst>
              </a:prstGeom>
              <a:blipFill>
                <a:blip r:embed="rId16"/>
                <a:stretch>
                  <a:fillRect r="-1071" b="-3636"/>
                </a:stretch>
              </a:blipFill>
              <a:ln>
                <a:noFill/>
              </a:ln>
            </p:spPr>
            <p:txBody>
              <a:bodyPr/>
              <a:lstStyle/>
              <a:p>
                <a:r>
                  <a:rPr lang="en-US">
                    <a:noFill/>
                  </a:rPr>
                  <a:t> </a:t>
                </a:r>
              </a:p>
            </p:txBody>
          </p:sp>
        </mc:Fallback>
      </mc:AlternateContent>
      <p:sp>
        <p:nvSpPr>
          <p:cNvPr id="419" name="Google Shape;419;p34">
            <a:extLst>
              <a:ext uri="{FF2B5EF4-FFF2-40B4-BE49-F238E27FC236}">
                <a16:creationId xmlns:a16="http://schemas.microsoft.com/office/drawing/2014/main" id="{88C74EE1-72E4-91B8-CA91-9609853CAAB0}"/>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34</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DEB572B-A389-753F-101F-7C2585A92B75}"/>
                  </a:ext>
                </a:extLst>
              </p:cNvPr>
              <p:cNvSpPr txBox="1"/>
              <p:nvPr/>
            </p:nvSpPr>
            <p:spPr>
              <a:xfrm>
                <a:off x="5231350" y="1143000"/>
                <a:ext cx="2719750" cy="73866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𝑒𝑘</m:t>
                      </m:r>
                      <m:r>
                        <a:rPr lang="en-US" sz="1400" i="1" dirty="0" smtClean="0">
                          <a:solidFill>
                            <a:schemeClr val="dk1"/>
                          </a:solidFill>
                          <a:latin typeface="Cambria Math" panose="02040503050406030204" pitchFamily="18" charset="0"/>
                        </a:rPr>
                        <m:t>, </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a:p>
                <a:pPr>
                  <a:buClr>
                    <a:schemeClr val="dk1"/>
                  </a:buClr>
                  <a:buSzPts val="1100"/>
                </a:pPr>
                <a14:m>
                  <m:oMathPara xmlns:m="http://schemas.openxmlformats.org/officeDocument/2006/math">
                    <m:oMathParaPr>
                      <m:jc m:val="left"/>
                    </m:oMathParaPr>
                    <m:oMath xmlns:m="http://schemas.openxmlformats.org/officeDocument/2006/math">
                      <m:r>
                        <a:rPr lang="en-US" sz="1400" i="1" dirty="0" smtClean="0">
                          <a:solidFill>
                            <a:schemeClr val="tx1"/>
                          </a:solidFill>
                          <a:latin typeface="Cambria Math" panose="02040503050406030204" pitchFamily="18" charset="0"/>
                        </a:rPr>
                        <m:t>(</m:t>
                      </m:r>
                      <m:r>
                        <a:rPr lang="en-US" sz="1400" b="0" i="1" dirty="0" smtClean="0">
                          <a:solidFill>
                            <a:schemeClr val="tx1"/>
                          </a:solidFill>
                          <a:latin typeface="Cambria Math" panose="02040503050406030204" pitchFamily="18" charset="0"/>
                        </a:rPr>
                        <m:t>𝑒𝑘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𝑠𝑡𝑎𝑡𝑒𝑚𝑒𝑛𝑡</m:t>
                      </m:r>
                      <m:r>
                        <a:rPr lang="en-US" sz="1400" i="1" dirty="0" smtClean="0">
                          <a:solidFill>
                            <a:schemeClr val="tx1"/>
                          </a:solidFill>
                          <a:latin typeface="Cambria Math" panose="02040503050406030204" pitchFamily="18" charset="0"/>
                        </a:rPr>
                        <m:t>, </m:t>
                      </m:r>
                      <m:r>
                        <a:rPr lang="en-US" sz="1400" b="0" i="1" dirty="0" smtClean="0">
                          <a:solidFill>
                            <a:schemeClr val="tx1"/>
                          </a:solidFill>
                          <a:latin typeface="Cambria Math" panose="02040503050406030204" pitchFamily="18" charset="0"/>
                        </a:rPr>
                        <m:t>𝑑𝑘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𝑤𝑖𝑡𝑛𝑒𝑠𝑠</m:t>
                      </m:r>
                      <m:r>
                        <a:rPr lang="en-US" sz="1400" i="1" dirty="0" smtClean="0">
                          <a:solidFill>
                            <a:schemeClr val="tx1"/>
                          </a:solidFill>
                          <a:latin typeface="Cambria Math" panose="02040503050406030204" pitchFamily="18" charset="0"/>
                        </a:rPr>
                        <m:t>)∈</m:t>
                      </m:r>
                      <m:r>
                        <a:rPr lang="en-US" sz="1400" i="1" dirty="0">
                          <a:solidFill>
                            <a:schemeClr val="tx1"/>
                          </a:solidFill>
                          <a:latin typeface="Cambria Math" panose="02040503050406030204" pitchFamily="18" charset="0"/>
                          <a:ea typeface="Cambria Math" panose="02040503050406030204" pitchFamily="18" charset="0"/>
                        </a:rPr>
                        <m:t>𝑅</m:t>
                      </m:r>
                    </m:oMath>
                  </m:oMathPara>
                </a14:m>
                <a:endParaRPr lang="el-GR" sz="1400" dirty="0">
                  <a:solidFill>
                    <a:schemeClr val="dk1"/>
                  </a:solidFill>
                </a:endParaRPr>
              </a:p>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r>
                        <a:rPr lang="en-US" sz="1400" i="1" dirty="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A3CE4E66-BCDC-35B7-B5DB-1EAEE3E2AE22}"/>
                  </a:ext>
                </a:extLst>
              </p:cNvPr>
              <p:cNvSpPr txBox="1">
                <a:spLocks noRot="1" noChangeAspect="1" noMove="1" noResize="1" noEditPoints="1" noAdjustHandles="1" noChangeArrowheads="1" noChangeShapeType="1" noTextEdit="1"/>
              </p:cNvSpPr>
              <p:nvPr/>
            </p:nvSpPr>
            <p:spPr>
              <a:xfrm>
                <a:off x="5231350" y="1143000"/>
                <a:ext cx="2719750" cy="738664"/>
              </a:xfrm>
              <a:prstGeom prst="rect">
                <a:avLst/>
              </a:prstGeom>
              <a:blipFill>
                <a:blip r:embed="rId17"/>
                <a:stretch>
                  <a:fillRect b="-339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2D9060D7-3833-D6F3-BBEA-BF4EF5479600}"/>
              </a:ext>
            </a:extLst>
          </p:cNvPr>
          <p:cNvPicPr preferRelativeResize="0"/>
          <p:nvPr/>
        </p:nvPicPr>
        <p:blipFill>
          <a:blip r:embed="rId4">
            <a:alphaModFix/>
          </a:blip>
          <a:stretch>
            <a:fillRect/>
          </a:stretch>
        </p:blipFill>
        <p:spPr>
          <a:xfrm>
            <a:off x="1957200" y="715688"/>
            <a:ext cx="420625" cy="420625"/>
          </a:xfrm>
          <a:prstGeom prst="rect">
            <a:avLst/>
          </a:prstGeom>
          <a:noFill/>
          <a:ln>
            <a:noFill/>
          </a:ln>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8E13F84-E736-5B15-66E6-76972B3A9F38}"/>
                  </a:ext>
                </a:extLst>
              </p:cNvPr>
              <p:cNvSpPr txBox="1"/>
              <p:nvPr/>
            </p:nvSpPr>
            <p:spPr>
              <a:xfrm>
                <a:off x="349401" y="4505743"/>
                <a:ext cx="2359075" cy="307777"/>
              </a:xfrm>
              <a:prstGeom prst="rect">
                <a:avLst/>
              </a:prstGeom>
              <a:noFill/>
            </p:spPr>
            <p:txBody>
              <a:bodyPr wrap="square">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𝑥</m:t>
                      </m:r>
                      <m:r>
                        <a:rPr lang="en-US" sz="1400" i="1" dirty="0" smtClean="0">
                          <a:solidFill>
                            <a:schemeClr val="dk1"/>
                          </a:solidFill>
                          <a:latin typeface="Cambria Math" panose="02040503050406030204" pitchFamily="18" charset="0"/>
                        </a:rPr>
                        <m:t> = </m:t>
                      </m:r>
                      <m:r>
                        <a:rPr lang="en-US" sz="1400" i="1" dirty="0" err="1" smtClean="0">
                          <a:solidFill>
                            <a:schemeClr val="dk1"/>
                          </a:solidFill>
                          <a:latin typeface="Cambria Math" panose="02040503050406030204" pitchFamily="18" charset="0"/>
                        </a:rPr>
                        <m:t>𝑃𝐾𝐸</m:t>
                      </m:r>
                      <m:r>
                        <a:rPr lang="en-US" sz="1400" i="1" dirty="0" err="1" smtClean="0">
                          <a:solidFill>
                            <a:schemeClr val="dk1"/>
                          </a:solidFill>
                          <a:latin typeface="Cambria Math" panose="02040503050406030204" pitchFamily="18" charset="0"/>
                        </a:rPr>
                        <m:t>.</m:t>
                      </m:r>
                      <m:r>
                        <a:rPr lang="en-US" sz="1400" i="1" dirty="0" err="1" smtClean="0">
                          <a:solidFill>
                            <a:schemeClr val="dk1"/>
                          </a:solidFill>
                          <a:latin typeface="Cambria Math" panose="02040503050406030204" pitchFamily="18" charset="0"/>
                        </a:rPr>
                        <m:t>𝐷𝑒𝑐𝑟𝑦𝑝𝑡</m:t>
                      </m:r>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i="1" dirty="0" err="1" smtClean="0">
                          <a:solidFill>
                            <a:schemeClr val="dk1"/>
                          </a:solidFill>
                          <a:latin typeface="Cambria Math" panose="02040503050406030204" pitchFamily="18" charset="0"/>
                        </a:rPr>
                        <m:t>𝑐𝑡</m:t>
                      </m:r>
                      <m:r>
                        <a:rPr lang="en-US"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6" name="TextBox 5">
                <a:extLst>
                  <a:ext uri="{FF2B5EF4-FFF2-40B4-BE49-F238E27FC236}">
                    <a16:creationId xmlns:a16="http://schemas.microsoft.com/office/drawing/2014/main" id="{68E13F84-E736-5B15-66E6-76972B3A9F38}"/>
                  </a:ext>
                </a:extLst>
              </p:cNvPr>
              <p:cNvSpPr txBox="1">
                <a:spLocks noRot="1" noChangeAspect="1" noMove="1" noResize="1" noEditPoints="1" noAdjustHandles="1" noChangeArrowheads="1" noChangeShapeType="1" noTextEdit="1"/>
              </p:cNvSpPr>
              <p:nvPr/>
            </p:nvSpPr>
            <p:spPr>
              <a:xfrm>
                <a:off x="349401" y="4505743"/>
                <a:ext cx="2359075" cy="307777"/>
              </a:xfrm>
              <a:prstGeom prst="rect">
                <a:avLst/>
              </a:prstGeom>
              <a:blipFill>
                <a:blip r:embed="rId18"/>
                <a:stretch>
                  <a:fillRect b="-11538"/>
                </a:stretch>
              </a:blipFill>
            </p:spPr>
            <p:txBody>
              <a:bodyPr/>
              <a:lstStyle/>
              <a:p>
                <a:r>
                  <a:rPr lang="en-US">
                    <a:noFill/>
                  </a:rPr>
                  <a:t> </a:t>
                </a:r>
              </a:p>
            </p:txBody>
          </p:sp>
        </mc:Fallback>
      </mc:AlternateContent>
      <p:sp>
        <p:nvSpPr>
          <p:cNvPr id="8" name="Rounded Rectangle 7">
            <a:extLst>
              <a:ext uri="{FF2B5EF4-FFF2-40B4-BE49-F238E27FC236}">
                <a16:creationId xmlns:a16="http://schemas.microsoft.com/office/drawing/2014/main" id="{B6A127F4-41DF-4225-4457-C5DA69F2300B}"/>
              </a:ext>
            </a:extLst>
          </p:cNvPr>
          <p:cNvSpPr/>
          <p:nvPr/>
        </p:nvSpPr>
        <p:spPr>
          <a:xfrm>
            <a:off x="208344" y="2286252"/>
            <a:ext cx="8673607" cy="2219491"/>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403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 grpId="0"/>
      <p:bldP spid="397" grpId="0" animBg="1"/>
      <p:bldP spid="406" grpId="0"/>
      <p:bldP spid="407" grpId="0"/>
      <p:bldP spid="409" grpId="0"/>
      <p:bldP spid="410" grpId="0"/>
      <p:bldP spid="413" grpId="0"/>
      <p:bldP spid="414" grpId="0"/>
      <p:bldP spid="417" grpId="0"/>
      <p:bldP spid="4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1A23E496-C2F0-9A75-2243-1133ED73F086}"/>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299AB4D4-537A-7E94-005B-766D7721EBB2}"/>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Fair Exchange via Adaptor Signatures (AS)</a:t>
            </a:r>
            <a:endParaRPr sz="2400" b="1">
              <a:solidFill>
                <a:schemeClr val="dk1"/>
              </a:solidFill>
            </a:endParaRPr>
          </a:p>
        </p:txBody>
      </p:sp>
      <mc:AlternateContent xmlns:mc="http://schemas.openxmlformats.org/markup-compatibility/2006" xmlns:a14="http://schemas.microsoft.com/office/drawing/2010/main">
        <mc:Choice Requires="a14">
          <p:sp>
            <p:nvSpPr>
              <p:cNvPr id="395" name="Google Shape;395;p34">
                <a:extLst>
                  <a:ext uri="{FF2B5EF4-FFF2-40B4-BE49-F238E27FC236}">
                    <a16:creationId xmlns:a16="http://schemas.microsoft.com/office/drawing/2014/main" id="{9F4A29BE-7C49-85B2-738D-6E2E4D7B0F75}"/>
                  </a:ext>
                </a:extLst>
              </p:cNvPr>
              <p:cNvSpPr txBox="1"/>
              <p:nvPr/>
            </p:nvSpPr>
            <p:spPr>
              <a:xfrm>
                <a:off x="201100" y="2279556"/>
                <a:ext cx="3000000" cy="442463"/>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d>
                        <m:dPr>
                          <m:ctrlPr>
                            <a:rPr lang="en-US" sz="1500" i="1" smtClean="0">
                              <a:solidFill>
                                <a:sysClr val="windowText" lastClr="000000"/>
                              </a:solidFill>
                              <a:latin typeface="Cambria Math" panose="02040503050406030204" pitchFamily="18" charset="0"/>
                            </a:rPr>
                          </m:ctrlPr>
                        </m:dPr>
                        <m:e>
                          <m:r>
                            <a:rPr lang="en-US" sz="1500" i="1" smtClean="0">
                              <a:solidFill>
                                <a:sysClr val="windowText" lastClr="000000"/>
                              </a:solidFill>
                              <a:latin typeface="Cambria Math" panose="02040503050406030204" pitchFamily="18" charset="0"/>
                            </a:rPr>
                            <m:t>𝑠𝑘</m:t>
                          </m:r>
                          <m:r>
                            <a:rPr lang="en-US" sz="1500" i="1" smtClean="0">
                              <a:solidFill>
                                <a:sysClr val="windowText" lastClr="000000"/>
                              </a:solidFill>
                              <a:latin typeface="Cambria Math" panose="02040503050406030204" pitchFamily="18" charset="0"/>
                            </a:rPr>
                            <m:t>, </m:t>
                          </m:r>
                          <m:r>
                            <a:rPr lang="en-US" sz="1500" i="1" smtClean="0">
                              <a:solidFill>
                                <a:sysClr val="windowText" lastClr="000000"/>
                              </a:solidFill>
                              <a:latin typeface="Cambria Math" panose="02040503050406030204" pitchFamily="18" charset="0"/>
                            </a:rPr>
                            <m:t>𝑣𝑘</m:t>
                          </m:r>
                        </m:e>
                      </m:d>
                      <m:r>
                        <a:rPr lang="en-US" sz="1500" i="1" smtClean="0">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𝑆𝑖𝑔</m:t>
                      </m:r>
                      <m:r>
                        <a:rPr lang="en-US" sz="1500" b="0" i="1" smtClean="0">
                          <a:solidFill>
                            <a:sysClr val="windowText" lastClr="000000"/>
                          </a:solidFill>
                          <a:latin typeface="Cambria Math" panose="02040503050406030204" pitchFamily="18" charset="0"/>
                          <a:ea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500" i="1">
                          <a:solidFill>
                            <a:sysClr val="windowText" lastClr="000000"/>
                          </a:solidFill>
                          <a:latin typeface="Cambria Math" panose="02040503050406030204" pitchFamily="18" charset="0"/>
                          <a:ea typeface="Cambria Math" panose="02040503050406030204" pitchFamily="18" charset="0"/>
                        </a:rPr>
                        <m:t>(</m:t>
                      </m:r>
                      <m:sSup>
                        <m:sSupPr>
                          <m:ctrlPr>
                            <a:rPr lang="en-US" sz="1500" i="1">
                              <a:solidFill>
                                <a:sysClr val="windowText" lastClr="000000"/>
                              </a:solidFill>
                              <a:latin typeface="Cambria Math" panose="02040503050406030204" pitchFamily="18" charset="0"/>
                              <a:ea typeface="Cambria Math" panose="02040503050406030204" pitchFamily="18" charset="0"/>
                            </a:rPr>
                          </m:ctrlPr>
                        </m:sSupPr>
                        <m:e>
                          <m:r>
                            <a:rPr lang="en-US" sz="1500" i="1">
                              <a:solidFill>
                                <a:sysClr val="windowText" lastClr="000000"/>
                              </a:solidFill>
                              <a:latin typeface="Cambria Math" panose="02040503050406030204" pitchFamily="18" charset="0"/>
                              <a:ea typeface="Cambria Math" panose="02040503050406030204" pitchFamily="18" charset="0"/>
                            </a:rPr>
                            <m:t>1</m:t>
                          </m:r>
                        </m:e>
                        <m:sup>
                          <m:r>
                            <a:rPr lang="en-US" sz="1500" i="1">
                              <a:solidFill>
                                <a:sysClr val="windowText" lastClr="000000"/>
                              </a:solidFill>
                              <a:latin typeface="Cambria Math" panose="02040503050406030204" pitchFamily="18" charset="0"/>
                              <a:ea typeface="Cambria Math" panose="02040503050406030204" pitchFamily="18" charset="0"/>
                            </a:rPr>
                            <m:t>𝜆</m:t>
                          </m:r>
                        </m:sup>
                      </m:sSup>
                      <m:r>
                        <a:rPr lang="en-US" sz="1500" i="1">
                          <a:solidFill>
                            <a:sysClr val="windowText" lastClr="000000"/>
                          </a:solidFill>
                          <a:latin typeface="Cambria Math" panose="02040503050406030204" pitchFamily="18" charset="0"/>
                          <a:ea typeface="Cambria Math" panose="02040503050406030204" pitchFamily="18" charset="0"/>
                        </a:rPr>
                        <m:t>)</m:t>
                      </m:r>
                    </m:oMath>
                  </m:oMathPara>
                </a14:m>
                <a:endParaRPr lang="en-US" sz="1500" i="1" dirty="0">
                  <a:solidFill>
                    <a:sysClr val="windowText" lastClr="000000"/>
                  </a:solidFill>
                  <a:latin typeface="Cambria Math" panose="02040503050406030204" pitchFamily="18" charset="0"/>
                </a:endParaRPr>
              </a:p>
            </p:txBody>
          </p:sp>
        </mc:Choice>
        <mc:Fallback xmlns="">
          <p:sp>
            <p:nvSpPr>
              <p:cNvPr id="395" name="Google Shape;395;p34">
                <a:extLst>
                  <a:ext uri="{FF2B5EF4-FFF2-40B4-BE49-F238E27FC236}">
                    <a16:creationId xmlns:a16="http://schemas.microsoft.com/office/drawing/2014/main" id="{9F4A29BE-7C49-85B2-738D-6E2E4D7B0F75}"/>
                  </a:ext>
                </a:extLst>
              </p:cNvPr>
              <p:cNvSpPr txBox="1">
                <a:spLocks noRot="1" noChangeAspect="1" noMove="1" noResize="1" noEditPoints="1" noAdjustHandles="1" noChangeArrowheads="1" noChangeShapeType="1" noTextEdit="1"/>
              </p:cNvSpPr>
              <p:nvPr/>
            </p:nvSpPr>
            <p:spPr>
              <a:xfrm>
                <a:off x="201100" y="2279556"/>
                <a:ext cx="3000000" cy="442463"/>
              </a:xfrm>
              <a:prstGeom prst="rect">
                <a:avLst/>
              </a:prstGeom>
              <a:blipFill>
                <a:blip r:embed="rId3"/>
                <a:stretch>
                  <a:fillRect/>
                </a:stretch>
              </a:blipFill>
              <a:ln>
                <a:noFill/>
              </a:ln>
            </p:spPr>
            <p:txBody>
              <a:bodyPr/>
              <a:lstStyle/>
              <a:p>
                <a:r>
                  <a:rPr lang="en-US">
                    <a:noFill/>
                  </a:rPr>
                  <a:t> </a:t>
                </a:r>
              </a:p>
            </p:txBody>
          </p:sp>
        </mc:Fallback>
      </mc:AlternateContent>
      <p:sp>
        <p:nvSpPr>
          <p:cNvPr id="397" name="Google Shape;397;p34">
            <a:extLst>
              <a:ext uri="{FF2B5EF4-FFF2-40B4-BE49-F238E27FC236}">
                <a16:creationId xmlns:a16="http://schemas.microsoft.com/office/drawing/2014/main" id="{D852F652-052C-9839-72A2-C124618BA205}"/>
              </a:ext>
            </a:extLst>
          </p:cNvPr>
          <p:cNvSpPr/>
          <p:nvPr/>
        </p:nvSpPr>
        <p:spPr>
          <a:xfrm>
            <a:off x="385900" y="2678319"/>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a:p>
            <a:pPr marL="0" lvl="0" indent="0" algn="ctr" rtl="0">
              <a:spcBef>
                <a:spcPts val="0"/>
              </a:spcBef>
              <a:spcAft>
                <a:spcPts val="0"/>
              </a:spcAft>
              <a:buNone/>
            </a:pPr>
            <a:r>
              <a:rPr lang="en" dirty="0" err="1"/>
              <a:t>tx</a:t>
            </a:r>
            <a:r>
              <a:rPr lang="en" dirty="0"/>
              <a:t>: buyer             seller</a:t>
            </a:r>
            <a:endParaRPr dirty="0"/>
          </a:p>
        </p:txBody>
      </p:sp>
      <p:cxnSp>
        <p:nvCxnSpPr>
          <p:cNvPr id="398" name="Google Shape;398;p34">
            <a:extLst>
              <a:ext uri="{FF2B5EF4-FFF2-40B4-BE49-F238E27FC236}">
                <a16:creationId xmlns:a16="http://schemas.microsoft.com/office/drawing/2014/main" id="{1898E850-F7FE-2D99-02CD-867DDAE93407}"/>
              </a:ext>
            </a:extLst>
          </p:cNvPr>
          <p:cNvCxnSpPr/>
          <p:nvPr/>
        </p:nvCxnSpPr>
        <p:spPr>
          <a:xfrm>
            <a:off x="1218813" y="3145544"/>
            <a:ext cx="577800" cy="5400"/>
          </a:xfrm>
          <a:prstGeom prst="straightConnector1">
            <a:avLst/>
          </a:prstGeom>
          <a:noFill/>
          <a:ln w="9525" cap="flat" cmpd="sng">
            <a:solidFill>
              <a:schemeClr val="dk1"/>
            </a:solidFill>
            <a:prstDash val="solid"/>
            <a:round/>
            <a:headEnd type="none" w="med" len="med"/>
            <a:tailEnd type="triangle" w="med" len="med"/>
          </a:ln>
        </p:spPr>
      </p:cxnSp>
      <p:pic>
        <p:nvPicPr>
          <p:cNvPr id="399" name="Google Shape;399;p34">
            <a:extLst>
              <a:ext uri="{FF2B5EF4-FFF2-40B4-BE49-F238E27FC236}">
                <a16:creationId xmlns:a16="http://schemas.microsoft.com/office/drawing/2014/main" id="{CE8E6AD8-584F-F928-4815-1DB49326CCF8}"/>
              </a:ext>
            </a:extLst>
          </p:cNvPr>
          <p:cNvPicPr preferRelativeResize="0"/>
          <p:nvPr/>
        </p:nvPicPr>
        <p:blipFill>
          <a:blip r:embed="rId4">
            <a:alphaModFix/>
          </a:blip>
          <a:stretch>
            <a:fillRect/>
          </a:stretch>
        </p:blipFill>
        <p:spPr>
          <a:xfrm>
            <a:off x="1297413" y="2703657"/>
            <a:ext cx="420625" cy="420625"/>
          </a:xfrm>
          <a:prstGeom prst="rect">
            <a:avLst/>
          </a:prstGeom>
          <a:noFill/>
          <a:ln>
            <a:noFill/>
          </a:ln>
        </p:spPr>
      </p:pic>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4F71C52A-38DF-423B-83EB-B340BD0793DB}"/>
                  </a:ext>
                </a:extLst>
              </p:cNvPr>
              <p:cNvSpPr txBox="1"/>
              <p:nvPr/>
            </p:nvSpPr>
            <p:spPr>
              <a:xfrm>
                <a:off x="3719125" y="1862052"/>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𝑒𝑘</m:t>
                      </m:r>
                      <m:r>
                        <a:rPr lang="en-US" sz="1500" b="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𝑐𝑡</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6A77FC0B-ABF9-68C9-D494-9F21C19907B3}"/>
                  </a:ext>
                </a:extLst>
              </p:cNvPr>
              <p:cNvSpPr txBox="1">
                <a:spLocks noRot="1" noChangeAspect="1" noMove="1" noResize="1" noEditPoints="1" noAdjustHandles="1" noChangeArrowheads="1" noChangeShapeType="1" noTextEdit="1"/>
              </p:cNvSpPr>
              <p:nvPr/>
            </p:nvSpPr>
            <p:spPr>
              <a:xfrm>
                <a:off x="3719125" y="1862052"/>
                <a:ext cx="1323000" cy="424200"/>
              </a:xfrm>
              <a:prstGeom prst="rect">
                <a:avLst/>
              </a:prstGeom>
              <a:blipFill>
                <a:blip r:embed="rId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79DC3116-BF94-79FE-12B3-719C395304C4}"/>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7ABB3660-A9C7-A72C-CB01-023AE0975552}"/>
                  </a:ext>
                </a:extLst>
              </p:cNvPr>
              <p:cNvSpPr txBox="1">
                <a:spLocks noRot="1" noChangeAspect="1" noMove="1" noResize="1" noEditPoints="1" noAdjustHandles="1" noChangeArrowheads="1" noChangeShapeType="1" noTextEdit="1"/>
              </p:cNvSpPr>
              <p:nvPr/>
            </p:nvSpPr>
            <p:spPr>
              <a:xfrm>
                <a:off x="6112574" y="691150"/>
                <a:ext cx="1403793" cy="461635"/>
              </a:xfrm>
              <a:prstGeom prst="rect">
                <a:avLst/>
              </a:prstGeom>
              <a:blipFill>
                <a:blip r:embed="rId6"/>
                <a:stretch>
                  <a:fillRect l="-3604" b="-13514"/>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9C819915-1041-89CE-6A5C-1AF5FDDB60BB}"/>
              </a:ext>
            </a:extLst>
          </p:cNvPr>
          <p:cNvSpPr txBox="1"/>
          <p:nvPr/>
        </p:nvSpPr>
        <p:spPr>
          <a:xfrm>
            <a:off x="1004575" y="694950"/>
            <a:ext cx="21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a:t>
            </a:r>
            <a:endParaRPr sz="1800" b="1" dirty="0">
              <a:solidFill>
                <a:schemeClr val="accent1"/>
              </a:solidFill>
            </a:endParaRPr>
          </a:p>
        </p:txBody>
      </p:sp>
      <p:pic>
        <p:nvPicPr>
          <p:cNvPr id="404" name="Google Shape;404;p34">
            <a:extLst>
              <a:ext uri="{FF2B5EF4-FFF2-40B4-BE49-F238E27FC236}">
                <a16:creationId xmlns:a16="http://schemas.microsoft.com/office/drawing/2014/main" id="{64BAD763-98D9-1909-79D1-A91CDEA1E2B7}"/>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405" name="Google Shape;405;p34">
            <a:extLst>
              <a:ext uri="{FF2B5EF4-FFF2-40B4-BE49-F238E27FC236}">
                <a16:creationId xmlns:a16="http://schemas.microsoft.com/office/drawing/2014/main" id="{C62E083F-F382-9E57-86E7-65F0BCB50A54}"/>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406" name="Google Shape;406;p34">
                <a:extLst>
                  <a:ext uri="{FF2B5EF4-FFF2-40B4-BE49-F238E27FC236}">
                    <a16:creationId xmlns:a16="http://schemas.microsoft.com/office/drawing/2014/main" id="{DA1A12EE-5DF4-DD2E-90EF-649FA0EA6DA5}"/>
                  </a:ext>
                </a:extLst>
              </p:cNvPr>
              <p:cNvSpPr txBox="1"/>
              <p:nvPr/>
            </p:nvSpPr>
            <p:spPr>
              <a:xfrm>
                <a:off x="5145650" y="3168150"/>
                <a:ext cx="2844900" cy="430857"/>
              </a:xfrm>
              <a:prstGeom prst="rect">
                <a:avLst/>
              </a:prstGeom>
              <a:noFill/>
              <a:ln>
                <a:noFill/>
              </a:ln>
            </p:spPr>
            <p:txBody>
              <a:bodyPr spcFirstLastPara="1" wrap="square" lIns="91425" tIns="91425" rIns="91425" bIns="91425" anchor="t" anchorCtr="0">
                <a:spAutoFit/>
              </a:bodyPr>
              <a:lstStyle/>
              <a:p>
                <a:pPr lvl="0"/>
                <a14:m>
                  <m:oMathPara xmlns:m="http://schemas.openxmlformats.org/officeDocument/2006/math">
                    <m:oMathParaPr>
                      <m:jc m:val="left"/>
                    </m:oMathParaPr>
                    <m:oMath xmlns:m="http://schemas.openxmlformats.org/officeDocument/2006/math">
                      <m:r>
                        <a:rPr lang="en-US" sz="1500" i="1" smtClean="0">
                          <a:solidFill>
                            <a:sysClr val="windowText" lastClr="000000"/>
                          </a:solidFill>
                          <a:latin typeface="Cambria Math" panose="02040503050406030204" pitchFamily="18" charset="0"/>
                        </a:rPr>
                        <m:t>𝑠𝑖𝑔</m:t>
                      </m:r>
                      <m:r>
                        <a:rPr lang="en-US" sz="1500" i="1" smtClean="0">
                          <a:solidFill>
                            <a:sysClr val="windowText" lastClr="000000"/>
                          </a:solidFill>
                          <a:latin typeface="Cambria Math" panose="02040503050406030204" pitchFamily="18" charset="0"/>
                        </a:rPr>
                        <m:t>=</m:t>
                      </m:r>
                      <m:r>
                        <a:rPr lang="en-US" sz="1500" i="1">
                          <a:solidFill>
                            <a:sysClr val="windowText" lastClr="000000"/>
                          </a:solidFill>
                          <a:latin typeface="Cambria Math" panose="02040503050406030204" pitchFamily="18" charset="0"/>
                        </a:rPr>
                        <m:t>𝐴𝑑𝑎𝑝𝑡</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rPr>
                            <m:t>, </m:t>
                          </m:r>
                          <m:r>
                            <a:rPr lang="en-US" sz="1500" b="0" i="1" smtClean="0">
                              <a:solidFill>
                                <a:srgbClr val="C00000"/>
                              </a:solidFill>
                              <a:latin typeface="Cambria Math" panose="02040503050406030204" pitchFamily="18" charset="0"/>
                            </a:rPr>
                            <m:t>𝑑𝑘</m:t>
                          </m:r>
                        </m:e>
                      </m:d>
                    </m:oMath>
                  </m:oMathPara>
                </a14:m>
                <a:endParaRPr sz="1500" dirty="0"/>
              </a:p>
            </p:txBody>
          </p:sp>
        </mc:Choice>
        <mc:Fallback xmlns="">
          <p:sp>
            <p:nvSpPr>
              <p:cNvPr id="406" name="Google Shape;406;p34">
                <a:extLst>
                  <a:ext uri="{FF2B5EF4-FFF2-40B4-BE49-F238E27FC236}">
                    <a16:creationId xmlns:a16="http://schemas.microsoft.com/office/drawing/2014/main" id="{06708589-0D03-934B-07B3-D53E5110B225}"/>
                  </a:ext>
                </a:extLst>
              </p:cNvPr>
              <p:cNvSpPr txBox="1">
                <a:spLocks noRot="1" noChangeAspect="1" noMove="1" noResize="1" noEditPoints="1" noAdjustHandles="1" noChangeArrowheads="1" noChangeShapeType="1" noTextEdit="1"/>
              </p:cNvSpPr>
              <p:nvPr/>
            </p:nvSpPr>
            <p:spPr>
              <a:xfrm>
                <a:off x="5145650" y="3168150"/>
                <a:ext cx="2844900" cy="430857"/>
              </a:xfrm>
              <a:prstGeom prst="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7" name="Google Shape;407;p34">
                <a:extLst>
                  <a:ext uri="{FF2B5EF4-FFF2-40B4-BE49-F238E27FC236}">
                    <a16:creationId xmlns:a16="http://schemas.microsoft.com/office/drawing/2014/main" id="{A7A3CE32-E237-987D-3D5C-81CEE2D9BB0D}"/>
                  </a:ext>
                </a:extLst>
              </p:cNvPr>
              <p:cNvSpPr txBox="1"/>
              <p:nvPr/>
            </p:nvSpPr>
            <p:spPr>
              <a:xfrm>
                <a:off x="332975" y="3934725"/>
                <a:ext cx="2638800"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 xmlns:m="http://schemas.openxmlformats.org/officeDocument/2006/math">
                    <m:r>
                      <a:rPr lang="en-US" sz="1500" b="0" i="1" dirty="0" smtClean="0">
                        <a:solidFill>
                          <a:schemeClr val="dk1"/>
                        </a:solidFill>
                        <a:latin typeface="Cambria Math" panose="02040503050406030204" pitchFamily="18" charset="0"/>
                      </a:rPr>
                      <m:t>𝑑𝑘</m:t>
                    </m:r>
                    <m:r>
                      <a:rPr lang="en" sz="1500" i="1" dirty="0" smtClean="0">
                        <a:solidFill>
                          <a:schemeClr val="dk1"/>
                        </a:solidFill>
                        <a:latin typeface="Cambria Math" panose="02040503050406030204" pitchFamily="18" charset="0"/>
                      </a:rPr>
                      <m:t> ← </m:t>
                    </m:r>
                    <m:r>
                      <a:rPr lang="en" sz="1500" i="1" dirty="0" smtClean="0">
                        <a:solidFill>
                          <a:schemeClr val="dk1"/>
                        </a:solidFill>
                        <a:latin typeface="Cambria Math" panose="02040503050406030204" pitchFamily="18" charset="0"/>
                      </a:rPr>
                      <m:t>𝐸𝑥𝑡𝑟𝑎𝑐𝑡</m:t>
                    </m:r>
                    <m:r>
                      <a:rPr lang="en" sz="1500" i="1" dirty="0" smtClean="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𝑝𝑟𝑒𝑠𝑖𝑔</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a14:m>
                <a:r>
                  <a:rPr lang="en" sz="1500" i="0" dirty="0">
                    <a:solidFill>
                      <a:schemeClr val="dk1"/>
                    </a:solidFill>
                    <a:latin typeface="+mj-lt"/>
                  </a:rPr>
                  <a:t>)</a:t>
                </a:r>
                <a:endParaRPr lang="en-US" sz="1500" dirty="0">
                  <a:solidFill>
                    <a:schemeClr val="dk1"/>
                  </a:solidFill>
                </a:endParaRPr>
              </a:p>
            </p:txBody>
          </p:sp>
        </mc:Choice>
        <mc:Fallback xmlns="">
          <p:sp>
            <p:nvSpPr>
              <p:cNvPr id="407" name="Google Shape;407;p34">
                <a:extLst>
                  <a:ext uri="{FF2B5EF4-FFF2-40B4-BE49-F238E27FC236}">
                    <a16:creationId xmlns:a16="http://schemas.microsoft.com/office/drawing/2014/main" id="{A7A3CE32-E237-987D-3D5C-81CEE2D9BB0D}"/>
                  </a:ext>
                </a:extLst>
              </p:cNvPr>
              <p:cNvSpPr txBox="1">
                <a:spLocks noRot="1" noChangeAspect="1" noMove="1" noResize="1" noEditPoints="1" noAdjustHandles="1" noChangeArrowheads="1" noChangeShapeType="1" noTextEdit="1"/>
              </p:cNvSpPr>
              <p:nvPr/>
            </p:nvSpPr>
            <p:spPr>
              <a:xfrm>
                <a:off x="332975" y="3934725"/>
                <a:ext cx="2638800" cy="415468"/>
              </a:xfrm>
              <a:prstGeom prst="rect">
                <a:avLst/>
              </a:prstGeom>
              <a:blipFill>
                <a:blip r:embed="rId10"/>
                <a:stretch>
                  <a:fillRect b="-5882"/>
                </a:stretch>
              </a:blipFill>
              <a:ln>
                <a:noFill/>
              </a:ln>
            </p:spPr>
            <p:txBody>
              <a:bodyPr/>
              <a:lstStyle/>
              <a:p>
                <a:r>
                  <a:rPr lang="en-US">
                    <a:noFill/>
                  </a:rPr>
                  <a:t> </a:t>
                </a:r>
              </a:p>
            </p:txBody>
          </p:sp>
        </mc:Fallback>
      </mc:AlternateContent>
      <p:cxnSp>
        <p:nvCxnSpPr>
          <p:cNvPr id="408" name="Google Shape;408;p34">
            <a:extLst>
              <a:ext uri="{FF2B5EF4-FFF2-40B4-BE49-F238E27FC236}">
                <a16:creationId xmlns:a16="http://schemas.microsoft.com/office/drawing/2014/main" id="{CCDE29E5-4F4C-C734-72CD-1ACE5FFBB89C}"/>
              </a:ext>
            </a:extLst>
          </p:cNvPr>
          <p:cNvCxnSpPr/>
          <p:nvPr/>
        </p:nvCxnSpPr>
        <p:spPr>
          <a:xfrm>
            <a:off x="3430766" y="2918238"/>
            <a:ext cx="18270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09" name="Google Shape;409;p34">
                <a:extLst>
                  <a:ext uri="{FF2B5EF4-FFF2-40B4-BE49-F238E27FC236}">
                    <a16:creationId xmlns:a16="http://schemas.microsoft.com/office/drawing/2014/main" id="{F78F12EA-7ABD-FBCE-FE83-74A92731FE55}"/>
                  </a:ext>
                </a:extLst>
              </p:cNvPr>
              <p:cNvSpPr txBox="1"/>
              <p:nvPr/>
            </p:nvSpPr>
            <p:spPr>
              <a:xfrm>
                <a:off x="332975" y="3292121"/>
                <a:ext cx="2900100" cy="322800"/>
              </a:xfrm>
              <a:prstGeom prst="rect">
                <a:avLst/>
              </a:prstGeom>
              <a:noFill/>
              <a:ln>
                <a:noFill/>
              </a:ln>
            </p:spPr>
            <p:txBody>
              <a:bodyPr spcFirstLastPara="1" wrap="square" lIns="91425" tIns="91425" rIns="91425" bIns="91425" anchor="ctr" anchorCtr="0">
                <a:no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r>
                        <a:rPr lang="en-US" sz="1500" i="1" smtClean="0">
                          <a:solidFill>
                            <a:sysClr val="windowText" lastClr="000000"/>
                          </a:solidFill>
                          <a:latin typeface="Cambria Math" panose="02040503050406030204" pitchFamily="18" charset="0"/>
                        </a:rPr>
                        <m:t>𝑝𝑟𝑒𝑠𝑖𝑔</m:t>
                      </m:r>
                      <m:r>
                        <a:rPr lang="en-US" sz="1500" i="1">
                          <a:solidFill>
                            <a:sysClr val="windowText" lastClr="000000"/>
                          </a:solidFill>
                          <a:latin typeface="Cambria Math" panose="02040503050406030204" pitchFamily="18" charset="0"/>
                          <a:ea typeface="Cambria Math" panose="02040503050406030204" pitchFamily="18" charset="0"/>
                        </a:rPr>
                        <m:t>←</m:t>
                      </m:r>
                      <m:r>
                        <a:rPr lang="en-US" sz="1500" i="1">
                          <a:solidFill>
                            <a:sysClr val="windowText" lastClr="000000"/>
                          </a:solidFill>
                          <a:latin typeface="Cambria Math" panose="02040503050406030204" pitchFamily="18" charset="0"/>
                          <a:ea typeface="Cambria Math" panose="02040503050406030204" pitchFamily="18" charset="0"/>
                        </a:rPr>
                        <m:t>𝑃𝑟𝑒𝑆𝑖𝑔𝑛</m:t>
                      </m:r>
                      <m:d>
                        <m:dPr>
                          <m:ctrlPr>
                            <a:rPr lang="en-US" sz="1500" i="1">
                              <a:solidFill>
                                <a:sysClr val="windowText" lastClr="000000"/>
                              </a:solidFill>
                              <a:latin typeface="Cambria Math" panose="02040503050406030204" pitchFamily="18" charset="0"/>
                              <a:ea typeface="Cambria Math" panose="02040503050406030204" pitchFamily="18" charset="0"/>
                            </a:rPr>
                          </m:ctrlPr>
                        </m:dPr>
                        <m:e>
                          <m:r>
                            <a:rPr lang="en-US" sz="1500" i="1">
                              <a:solidFill>
                                <a:sysClr val="windowText" lastClr="000000"/>
                              </a:solidFill>
                              <a:latin typeface="Cambria Math" panose="02040503050406030204" pitchFamily="18" charset="0"/>
                              <a:ea typeface="Cambria Math" panose="02040503050406030204" pitchFamily="18" charset="0"/>
                            </a:rPr>
                            <m:t>𝑠𝑘</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b="0" i="1" smtClean="0">
                              <a:solidFill>
                                <a:sysClr val="windowText" lastClr="000000"/>
                              </a:solidFill>
                              <a:latin typeface="Cambria Math" panose="02040503050406030204" pitchFamily="18" charset="0"/>
                              <a:ea typeface="Cambria Math" panose="02040503050406030204" pitchFamily="18" charset="0"/>
                            </a:rPr>
                            <m:t>𝑡𝑥</m:t>
                          </m:r>
                          <m:r>
                            <a:rPr lang="en-US" sz="1500" i="1">
                              <a:solidFill>
                                <a:sysClr val="windowText" lastClr="000000"/>
                              </a:solidFill>
                              <a:latin typeface="Cambria Math" panose="02040503050406030204" pitchFamily="18" charset="0"/>
                              <a:ea typeface="Cambria Math" panose="02040503050406030204" pitchFamily="18" charset="0"/>
                            </a:rPr>
                            <m:t>, </m:t>
                          </m:r>
                          <m:r>
                            <a:rPr lang="en-US" sz="1500" b="0" i="1" smtClean="0">
                              <a:solidFill>
                                <a:schemeClr val="accent1"/>
                              </a:solidFill>
                              <a:latin typeface="Cambria Math" panose="02040503050406030204" pitchFamily="18" charset="0"/>
                              <a:ea typeface="Cambria Math" panose="02040503050406030204" pitchFamily="18" charset="0"/>
                            </a:rPr>
                            <m:t>𝑒𝑘</m:t>
                          </m:r>
                        </m:e>
                      </m:d>
                    </m:oMath>
                  </m:oMathPara>
                </a14:m>
                <a:endParaRPr lang="en-US" sz="1500" dirty="0">
                  <a:solidFill>
                    <a:sysClr val="windowText" lastClr="000000"/>
                  </a:solidFill>
                  <a:ea typeface="Cambria Math" panose="02040503050406030204" pitchFamily="18" charset="0"/>
                </a:endParaRPr>
              </a:p>
            </p:txBody>
          </p:sp>
        </mc:Choice>
        <mc:Fallback xmlns="">
          <p:sp>
            <p:nvSpPr>
              <p:cNvPr id="409" name="Google Shape;409;p34">
                <a:extLst>
                  <a:ext uri="{FF2B5EF4-FFF2-40B4-BE49-F238E27FC236}">
                    <a16:creationId xmlns:a16="http://schemas.microsoft.com/office/drawing/2014/main" id="{F78F12EA-7ABD-FBCE-FE83-74A92731FE55}"/>
                  </a:ext>
                </a:extLst>
              </p:cNvPr>
              <p:cNvSpPr txBox="1">
                <a:spLocks noRot="1" noChangeAspect="1" noMove="1" noResize="1" noEditPoints="1" noAdjustHandles="1" noChangeArrowheads="1" noChangeShapeType="1" noTextEdit="1"/>
              </p:cNvSpPr>
              <p:nvPr/>
            </p:nvSpPr>
            <p:spPr>
              <a:xfrm>
                <a:off x="332975" y="3292121"/>
                <a:ext cx="2900100" cy="322800"/>
              </a:xfrm>
              <a:prstGeom prst="rect">
                <a:avLst/>
              </a:prstGeom>
              <a:blipFill>
                <a:blip r:embed="rId11"/>
                <a:stretch>
                  <a:fillRect b="-1153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0" name="Google Shape;410;p34">
                <a:extLst>
                  <a:ext uri="{FF2B5EF4-FFF2-40B4-BE49-F238E27FC236}">
                    <a16:creationId xmlns:a16="http://schemas.microsoft.com/office/drawing/2014/main" id="{3369432B-1DDA-06DA-D1D1-A712521DA9E3}"/>
                  </a:ext>
                </a:extLst>
              </p:cNvPr>
              <p:cNvSpPr txBox="1"/>
              <p:nvPr/>
            </p:nvSpPr>
            <p:spPr>
              <a:xfrm>
                <a:off x="5145650" y="2928225"/>
                <a:ext cx="4571100" cy="425214"/>
              </a:xfrm>
              <a:prstGeom prst="rect">
                <a:avLst/>
              </a:prstGeom>
              <a:noFill/>
              <a:ln>
                <a:noFill/>
              </a:ln>
            </p:spPr>
            <p:txBody>
              <a:bodyPr spcFirstLastPara="1" wrap="square" lIns="91425" tIns="91425" rIns="91425" bIns="91425" anchor="t" anchorCtr="0">
                <a:spAutoFit/>
              </a:bodyPr>
              <a:lstStyle/>
              <a:p>
                <a:r>
                  <a:rPr lang="en" sz="1500" dirty="0">
                    <a:solidFill>
                      <a:schemeClr val="dk1"/>
                    </a:solidFill>
                  </a:rPr>
                  <a:t>If </a:t>
                </a:r>
                <a14:m>
                  <m:oMath xmlns:m="http://schemas.openxmlformats.org/officeDocument/2006/math">
                    <m:r>
                      <a:rPr lang="en-US" sz="1500" i="1">
                        <a:solidFill>
                          <a:sysClr val="windowText" lastClr="000000"/>
                        </a:solidFill>
                        <a:latin typeface="Cambria Math" panose="02040503050406030204" pitchFamily="18" charset="0"/>
                      </a:rPr>
                      <m:t>𝑃𝑟𝑒𝑉𝑒𝑟𝑖𝑓𝑦</m:t>
                    </m:r>
                    <m:d>
                      <m:dPr>
                        <m:ctrlPr>
                          <a:rPr lang="en-US" sz="1500" i="1">
                            <a:solidFill>
                              <a:sysClr val="windowText" lastClr="000000"/>
                            </a:solidFill>
                            <a:latin typeface="Cambria Math" panose="02040503050406030204" pitchFamily="18" charset="0"/>
                          </a:rPr>
                        </m:ctrlPr>
                      </m:dPr>
                      <m:e>
                        <m:r>
                          <a:rPr lang="en-US" sz="1500" i="1">
                            <a:solidFill>
                              <a:sysClr val="windowText" lastClr="000000"/>
                            </a:solidFill>
                            <a:latin typeface="Cambria Math" panose="02040503050406030204" pitchFamily="18" charset="0"/>
                          </a:rPr>
                          <m:t>𝑣𝑘</m:t>
                        </m:r>
                        <m:r>
                          <a:rPr lang="en-US" sz="1500" i="1">
                            <a:solidFill>
                              <a:sysClr val="windowText" lastClr="000000"/>
                            </a:solidFill>
                            <a:latin typeface="Cambria Math" panose="02040503050406030204" pitchFamily="18" charset="0"/>
                          </a:rPr>
                          <m:t>, </m:t>
                        </m:r>
                        <m:r>
                          <a:rPr lang="en-US" sz="1500" b="0" i="1" smtClean="0">
                            <a:solidFill>
                              <a:sysClr val="windowText" lastClr="000000"/>
                            </a:solidFill>
                            <a:latin typeface="Cambria Math" panose="02040503050406030204" pitchFamily="18" charset="0"/>
                          </a:rPr>
                          <m:t>𝑡𝑥</m:t>
                        </m:r>
                        <m:r>
                          <a:rPr lang="en-US" sz="1500" i="1">
                            <a:solidFill>
                              <a:sysClr val="windowText" lastClr="000000"/>
                            </a:solidFill>
                            <a:latin typeface="Cambria Math" panose="02040503050406030204" pitchFamily="18" charset="0"/>
                          </a:rPr>
                          <m:t>, </m:t>
                        </m:r>
                        <m:r>
                          <a:rPr lang="en-US" sz="1500" b="0" i="1" smtClean="0">
                            <a:solidFill>
                              <a:srgbClr val="C00000"/>
                            </a:solidFill>
                            <a:latin typeface="Cambria Math" panose="02040503050406030204" pitchFamily="18" charset="0"/>
                          </a:rPr>
                          <m:t>𝑒𝑘</m:t>
                        </m:r>
                        <m:r>
                          <a:rPr lang="en-US" sz="1500" i="1">
                            <a:solidFill>
                              <a:sysClr val="windowText" lastClr="000000"/>
                            </a:solidFill>
                            <a:latin typeface="Cambria Math" panose="02040503050406030204" pitchFamily="18" charset="0"/>
                          </a:rPr>
                          <m:t>, </m:t>
                        </m:r>
                        <m:r>
                          <a:rPr lang="en-US" sz="1500" i="1">
                            <a:solidFill>
                              <a:sysClr val="windowText" lastClr="000000"/>
                            </a:solidFill>
                            <a:latin typeface="Cambria Math" panose="02040503050406030204" pitchFamily="18" charset="0"/>
                          </a:rPr>
                          <m:t>𝑝𝑟𝑒𝑠𝑖𝑔</m:t>
                        </m:r>
                      </m:e>
                    </m:d>
                    <m:r>
                      <a:rPr lang="en-US" sz="1500" i="1">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rPr>
                      <m:t>0</m:t>
                    </m:r>
                  </m:oMath>
                </a14:m>
                <a:r>
                  <a:rPr lang="en" sz="1500" dirty="0">
                    <a:solidFill>
                      <a:schemeClr val="dk1"/>
                    </a:solidFill>
                  </a:rPr>
                  <a:t>: abort</a:t>
                </a:r>
                <a:endParaRPr dirty="0"/>
              </a:p>
            </p:txBody>
          </p:sp>
        </mc:Choice>
        <mc:Fallback xmlns="">
          <p:sp>
            <p:nvSpPr>
              <p:cNvPr id="410" name="Google Shape;410;p34">
                <a:extLst>
                  <a:ext uri="{FF2B5EF4-FFF2-40B4-BE49-F238E27FC236}">
                    <a16:creationId xmlns:a16="http://schemas.microsoft.com/office/drawing/2014/main" id="{3EDD25A7-BC96-865E-FF4B-7626DBB9A8F6}"/>
                  </a:ext>
                </a:extLst>
              </p:cNvPr>
              <p:cNvSpPr txBox="1">
                <a:spLocks noRot="1" noChangeAspect="1" noMove="1" noResize="1" noEditPoints="1" noAdjustHandles="1" noChangeArrowheads="1" noChangeShapeType="1" noTextEdit="1"/>
              </p:cNvSpPr>
              <p:nvPr/>
            </p:nvSpPr>
            <p:spPr>
              <a:xfrm>
                <a:off x="5145650" y="2928225"/>
                <a:ext cx="4571100" cy="425214"/>
              </a:xfrm>
              <a:prstGeom prst="rect">
                <a:avLst/>
              </a:prstGeom>
              <a:blipFill>
                <a:blip r:embed="rId12"/>
                <a:stretch>
                  <a:fillRect l="-554" b="-2941"/>
                </a:stretch>
              </a:blipFill>
              <a:ln>
                <a:noFill/>
              </a:ln>
            </p:spPr>
            <p:txBody>
              <a:bodyPr/>
              <a:lstStyle/>
              <a:p>
                <a:r>
                  <a:rPr lang="en-US">
                    <a:noFill/>
                  </a:rPr>
                  <a:t> </a:t>
                </a:r>
              </a:p>
            </p:txBody>
          </p:sp>
        </mc:Fallback>
      </mc:AlternateContent>
      <p:cxnSp>
        <p:nvCxnSpPr>
          <p:cNvPr id="411" name="Google Shape;411;p34">
            <a:extLst>
              <a:ext uri="{FF2B5EF4-FFF2-40B4-BE49-F238E27FC236}">
                <a16:creationId xmlns:a16="http://schemas.microsoft.com/office/drawing/2014/main" id="{6D94D1B5-6A99-491A-529C-257E4FE06741}"/>
              </a:ext>
            </a:extLst>
          </p:cNvPr>
          <p:cNvCxnSpPr>
            <a:cxnSpLocks/>
          </p:cNvCxnSpPr>
          <p:nvPr/>
        </p:nvCxnSpPr>
        <p:spPr>
          <a:xfrm flipH="1">
            <a:off x="3233075" y="3589646"/>
            <a:ext cx="1941703"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13" name="Google Shape;413;p34">
                <a:extLst>
                  <a:ext uri="{FF2B5EF4-FFF2-40B4-BE49-F238E27FC236}">
                    <a16:creationId xmlns:a16="http://schemas.microsoft.com/office/drawing/2014/main" id="{AC4D43C9-511B-ADF9-7549-D1FF95998DD6}"/>
                  </a:ext>
                </a:extLst>
              </p:cNvPr>
              <p:cNvSpPr txBox="1"/>
              <p:nvPr/>
            </p:nvSpPr>
            <p:spPr>
              <a:xfrm>
                <a:off x="3442449" y="3203213"/>
                <a:ext cx="1613646" cy="415562"/>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413" name="Google Shape;413;p34">
                <a:extLst>
                  <a:ext uri="{FF2B5EF4-FFF2-40B4-BE49-F238E27FC236}">
                    <a16:creationId xmlns:a16="http://schemas.microsoft.com/office/drawing/2014/main" id="{AC4D43C9-511B-ADF9-7549-D1FF95998DD6}"/>
                  </a:ext>
                </a:extLst>
              </p:cNvPr>
              <p:cNvSpPr txBox="1">
                <a:spLocks noRot="1" noChangeAspect="1" noMove="1" noResize="1" noEditPoints="1" noAdjustHandles="1" noChangeArrowheads="1" noChangeShapeType="1" noTextEdit="1"/>
              </p:cNvSpPr>
              <p:nvPr/>
            </p:nvSpPr>
            <p:spPr>
              <a:xfrm>
                <a:off x="3442449" y="3203213"/>
                <a:ext cx="1613646" cy="415562"/>
              </a:xfrm>
              <a:prstGeom prst="rect">
                <a:avLst/>
              </a:prstGeom>
              <a:blipFill>
                <a:blip r:embed="rId13"/>
                <a:stretch>
                  <a:fillRect/>
                </a:stretch>
              </a:blipFill>
              <a:ln>
                <a:noFill/>
              </a:ln>
            </p:spPr>
            <p:txBody>
              <a:bodyPr/>
              <a:lstStyle/>
              <a:p>
                <a:r>
                  <a:rPr lang="en-US">
                    <a:noFill/>
                  </a:rPr>
                  <a:t> </a:t>
                </a:r>
              </a:p>
            </p:txBody>
          </p:sp>
        </mc:Fallback>
      </mc:AlternateContent>
      <p:pic>
        <p:nvPicPr>
          <p:cNvPr id="412" name="Google Shape;412;p34">
            <a:extLst>
              <a:ext uri="{FF2B5EF4-FFF2-40B4-BE49-F238E27FC236}">
                <a16:creationId xmlns:a16="http://schemas.microsoft.com/office/drawing/2014/main" id="{5CE5BE4C-9025-14F6-A5CC-30577A0D23E2}"/>
              </a:ext>
            </a:extLst>
          </p:cNvPr>
          <p:cNvPicPr preferRelativeResize="0"/>
          <p:nvPr/>
        </p:nvPicPr>
        <p:blipFill rotWithShape="1">
          <a:blip r:embed="rId14">
            <a:alphaModFix/>
          </a:blip>
          <a:srcRect t="32337" b="32145"/>
          <a:stretch/>
        </p:blipFill>
        <p:spPr>
          <a:xfrm>
            <a:off x="3626525" y="3625086"/>
            <a:ext cx="1248450" cy="443400"/>
          </a:xfrm>
          <a:prstGeom prst="rect">
            <a:avLst/>
          </a:prstGeom>
          <a:noFill/>
          <a:ln>
            <a:noFill/>
          </a:ln>
        </p:spPr>
      </p:pic>
      <mc:AlternateContent xmlns:mc="http://schemas.openxmlformats.org/markup-compatibility/2006" xmlns:a14="http://schemas.microsoft.com/office/drawing/2010/main">
        <mc:Choice Requires="a14">
          <p:sp>
            <p:nvSpPr>
              <p:cNvPr id="414" name="Google Shape;414;p34">
                <a:extLst>
                  <a:ext uri="{FF2B5EF4-FFF2-40B4-BE49-F238E27FC236}">
                    <a16:creationId xmlns:a16="http://schemas.microsoft.com/office/drawing/2014/main" id="{6CA2B531-8CBC-5179-261D-2A430B50C94A}"/>
                  </a:ext>
                </a:extLst>
              </p:cNvPr>
              <p:cNvSpPr txBox="1"/>
              <p:nvPr/>
            </p:nvSpPr>
            <p:spPr>
              <a:xfrm>
                <a:off x="3981700" y="2605650"/>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414" name="Google Shape;414;p34">
                <a:extLst>
                  <a:ext uri="{FF2B5EF4-FFF2-40B4-BE49-F238E27FC236}">
                    <a16:creationId xmlns:a16="http://schemas.microsoft.com/office/drawing/2014/main" id="{DFC50B9E-E4D0-A8BF-04D1-063BAA8E12B3}"/>
                  </a:ext>
                </a:extLst>
              </p:cNvPr>
              <p:cNvSpPr txBox="1">
                <a:spLocks noRot="1" noChangeAspect="1" noMove="1" noResize="1" noEditPoints="1" noAdjustHandles="1" noChangeArrowheads="1" noChangeShapeType="1" noTextEdit="1"/>
              </p:cNvSpPr>
              <p:nvPr/>
            </p:nvSpPr>
            <p:spPr>
              <a:xfrm>
                <a:off x="3981700" y="2605650"/>
                <a:ext cx="721800" cy="322800"/>
              </a:xfrm>
              <a:prstGeom prst="rect">
                <a:avLst/>
              </a:prstGeom>
              <a:blipFill>
                <a:blip r:embed="rId15"/>
                <a:stretch>
                  <a:fillRect b="-7407"/>
                </a:stretch>
              </a:blipFill>
              <a:ln>
                <a:noFill/>
              </a:ln>
            </p:spPr>
            <p:txBody>
              <a:bodyPr/>
              <a:lstStyle/>
              <a:p>
                <a:r>
                  <a:rPr lang="en-US">
                    <a:noFill/>
                  </a:rPr>
                  <a:t> </a:t>
                </a:r>
              </a:p>
            </p:txBody>
          </p:sp>
        </mc:Fallback>
      </mc:AlternateContent>
      <p:cxnSp>
        <p:nvCxnSpPr>
          <p:cNvPr id="416" name="Google Shape;416;p34">
            <a:extLst>
              <a:ext uri="{FF2B5EF4-FFF2-40B4-BE49-F238E27FC236}">
                <a16:creationId xmlns:a16="http://schemas.microsoft.com/office/drawing/2014/main" id="{B8AB0A10-C7CA-A7F7-3723-EF5674C0FB2F}"/>
              </a:ext>
            </a:extLst>
          </p:cNvPr>
          <p:cNvCxnSpPr/>
          <p:nvPr/>
        </p:nvCxnSpPr>
        <p:spPr>
          <a:xfrm rot="10800000">
            <a:off x="3428952" y="2200278"/>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417" name="Google Shape;417;p34">
            <a:extLst>
              <a:ext uri="{FF2B5EF4-FFF2-40B4-BE49-F238E27FC236}">
                <a16:creationId xmlns:a16="http://schemas.microsoft.com/office/drawing/2014/main" id="{31E656D8-6229-31F1-05C1-E5804230D6AA}"/>
              </a:ext>
            </a:extLst>
          </p:cNvPr>
          <p:cNvSpPr txBox="1"/>
          <p:nvPr/>
        </p:nvSpPr>
        <p:spPr>
          <a:xfrm>
            <a:off x="3496625" y="4008112"/>
            <a:ext cx="14529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dk1"/>
                </a:solidFill>
              </a:rPr>
              <a:t>Blockchain</a:t>
            </a:r>
            <a:endParaRPr sz="1800" b="1">
              <a:solidFill>
                <a:schemeClr val="dk1"/>
              </a:solidFill>
            </a:endParaRPr>
          </a:p>
        </p:txBody>
      </p:sp>
      <mc:AlternateContent xmlns:mc="http://schemas.openxmlformats.org/markup-compatibility/2006" xmlns:a14="http://schemas.microsoft.com/office/drawing/2010/main">
        <mc:Choice Requires="a14">
          <p:sp>
            <p:nvSpPr>
              <p:cNvPr id="418" name="Google Shape;418;p34">
                <a:extLst>
                  <a:ext uri="{FF2B5EF4-FFF2-40B4-BE49-F238E27FC236}">
                    <a16:creationId xmlns:a16="http://schemas.microsoft.com/office/drawing/2014/main" id="{1CCEF08B-0907-979D-6B8D-59ADDA9C43CB}"/>
                  </a:ext>
                </a:extLst>
              </p:cNvPr>
              <p:cNvSpPr/>
              <p:nvPr/>
            </p:nvSpPr>
            <p:spPr>
              <a:xfrm>
                <a:off x="5222696" y="3579676"/>
                <a:ext cx="2844900" cy="620100"/>
              </a:xfrm>
              <a:prstGeom prst="wedgeRoundRectCallout">
                <a:avLst>
                  <a:gd name="adj1" fmla="val -74497"/>
                  <a:gd name="adj2" fmla="val -60333"/>
                  <a:gd name="adj3"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t>Gets published to blockchain if </a:t>
                </a:r>
                <a:endParaRPr sz="1500" dirty="0"/>
              </a:p>
              <a:p>
                <a:pPr marL="0" lvl="0" indent="0"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latin typeface="Cambria Math" panose="02040503050406030204" pitchFamily="18" charset="0"/>
                        </a:rPr>
                        <m:t>𝑆𝑖𝑔</m:t>
                      </m:r>
                      <m:r>
                        <a:rPr lang="en" sz="1500" i="1" dirty="0" smtClean="0">
                          <a:latin typeface="Cambria Math" panose="02040503050406030204" pitchFamily="18" charset="0"/>
                        </a:rPr>
                        <m:t>.</m:t>
                      </m:r>
                      <m:r>
                        <a:rPr lang="en" sz="1500" i="1" dirty="0" smtClean="0">
                          <a:latin typeface="Cambria Math" panose="02040503050406030204" pitchFamily="18" charset="0"/>
                        </a:rPr>
                        <m:t>𝑉𝑒𝑟𝑖𝑓𝑦</m:t>
                      </m:r>
                      <m:r>
                        <a:rPr lang="en" sz="1500" i="1" dirty="0">
                          <a:latin typeface="Cambria Math" panose="02040503050406030204" pitchFamily="18" charset="0"/>
                        </a:rPr>
                        <m:t>(</m:t>
                      </m:r>
                      <m:r>
                        <a:rPr lang="en" sz="1500" i="1" dirty="0" err="1">
                          <a:latin typeface="Cambria Math" panose="02040503050406030204" pitchFamily="18" charset="0"/>
                        </a:rPr>
                        <m:t>𝑣𝑘</m:t>
                      </m:r>
                      <m:r>
                        <a:rPr lang="en" sz="1500" i="1" dirty="0">
                          <a:latin typeface="Cambria Math" panose="02040503050406030204" pitchFamily="18" charset="0"/>
                        </a:rPr>
                        <m:t>, </m:t>
                      </m:r>
                      <m:r>
                        <a:rPr lang="en" sz="1500" i="1" dirty="0" err="1">
                          <a:latin typeface="Cambria Math" panose="02040503050406030204" pitchFamily="18" charset="0"/>
                        </a:rPr>
                        <m:t>𝑡𝑥</m:t>
                      </m:r>
                      <m:r>
                        <a:rPr lang="en" sz="1500" i="1" dirty="0">
                          <a:latin typeface="Cambria Math" panose="02040503050406030204" pitchFamily="18" charset="0"/>
                        </a:rPr>
                        <m:t>, </m:t>
                      </m:r>
                      <m:r>
                        <a:rPr lang="en" sz="1500" i="1" dirty="0">
                          <a:latin typeface="Cambria Math" panose="02040503050406030204" pitchFamily="18" charset="0"/>
                        </a:rPr>
                        <m:t>𝑠𝑖𝑔</m:t>
                      </m:r>
                      <m:r>
                        <a:rPr lang="en" sz="1500" i="1" dirty="0">
                          <a:latin typeface="Cambria Math" panose="02040503050406030204" pitchFamily="18" charset="0"/>
                        </a:rPr>
                        <m:t>) = 1</m:t>
                      </m:r>
                    </m:oMath>
                  </m:oMathPara>
                </a14:m>
                <a:endParaRPr sz="1500" dirty="0"/>
              </a:p>
            </p:txBody>
          </p:sp>
        </mc:Choice>
        <mc:Fallback xmlns="">
          <p:sp>
            <p:nvSpPr>
              <p:cNvPr id="418" name="Google Shape;418;p34">
                <a:extLst>
                  <a:ext uri="{FF2B5EF4-FFF2-40B4-BE49-F238E27FC236}">
                    <a16:creationId xmlns:a16="http://schemas.microsoft.com/office/drawing/2014/main" id="{1CCEF08B-0907-979D-6B8D-59ADDA9C43CB}"/>
                  </a:ext>
                </a:extLst>
              </p:cNvPr>
              <p:cNvSpPr>
                <a:spLocks noRot="1" noChangeAspect="1" noMove="1" noResize="1" noEditPoints="1" noAdjustHandles="1" noChangeArrowheads="1" noChangeShapeType="1" noTextEdit="1"/>
              </p:cNvSpPr>
              <p:nvPr/>
            </p:nvSpPr>
            <p:spPr>
              <a:xfrm>
                <a:off x="5222696" y="3579676"/>
                <a:ext cx="2844900" cy="620100"/>
              </a:xfrm>
              <a:prstGeom prst="wedgeRoundRectCallout">
                <a:avLst>
                  <a:gd name="adj1" fmla="val -74497"/>
                  <a:gd name="adj2" fmla="val -60333"/>
                  <a:gd name="adj3" fmla="val 0"/>
                </a:avLst>
              </a:prstGeom>
              <a:blipFill>
                <a:blip r:embed="rId16"/>
                <a:stretch>
                  <a:fillRect r="-1071" b="-3636"/>
                </a:stretch>
              </a:blipFill>
              <a:ln>
                <a:noFill/>
              </a:ln>
            </p:spPr>
            <p:txBody>
              <a:bodyPr/>
              <a:lstStyle/>
              <a:p>
                <a:r>
                  <a:rPr lang="en-US">
                    <a:noFill/>
                  </a:rPr>
                  <a:t> </a:t>
                </a:r>
              </a:p>
            </p:txBody>
          </p:sp>
        </mc:Fallback>
      </mc:AlternateContent>
      <p:sp>
        <p:nvSpPr>
          <p:cNvPr id="419" name="Google Shape;419;p34">
            <a:extLst>
              <a:ext uri="{FF2B5EF4-FFF2-40B4-BE49-F238E27FC236}">
                <a16:creationId xmlns:a16="http://schemas.microsoft.com/office/drawing/2014/main" id="{6F666770-951E-B3DD-A8A1-FEA4D2DBDCE7}"/>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35</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939CABD-C819-2E3A-258F-350D67CACCE7}"/>
                  </a:ext>
                </a:extLst>
              </p:cNvPr>
              <p:cNvSpPr txBox="1"/>
              <p:nvPr/>
            </p:nvSpPr>
            <p:spPr>
              <a:xfrm>
                <a:off x="5231350" y="1143000"/>
                <a:ext cx="2719750" cy="738664"/>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𝑒𝑘</m:t>
                      </m:r>
                      <m:r>
                        <a:rPr lang="en-US" sz="1400" i="1" dirty="0" smtClean="0">
                          <a:solidFill>
                            <a:schemeClr val="dk1"/>
                          </a:solidFill>
                          <a:latin typeface="Cambria Math" panose="02040503050406030204" pitchFamily="18" charset="0"/>
                        </a:rPr>
                        <m:t>, </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a:p>
                <a:pPr>
                  <a:buClr>
                    <a:schemeClr val="dk1"/>
                  </a:buClr>
                  <a:buSzPts val="1100"/>
                </a:pPr>
                <a14:m>
                  <m:oMathPara xmlns:m="http://schemas.openxmlformats.org/officeDocument/2006/math">
                    <m:oMathParaPr>
                      <m:jc m:val="left"/>
                    </m:oMathParaPr>
                    <m:oMath xmlns:m="http://schemas.openxmlformats.org/officeDocument/2006/math">
                      <m:r>
                        <a:rPr lang="en-US" sz="1400" i="1" dirty="0" smtClean="0">
                          <a:solidFill>
                            <a:schemeClr val="tx1"/>
                          </a:solidFill>
                          <a:latin typeface="Cambria Math" panose="02040503050406030204" pitchFamily="18" charset="0"/>
                        </a:rPr>
                        <m:t>(</m:t>
                      </m:r>
                      <m:r>
                        <a:rPr lang="en-US" sz="1400" b="0" i="1" dirty="0" smtClean="0">
                          <a:solidFill>
                            <a:schemeClr val="tx1"/>
                          </a:solidFill>
                          <a:latin typeface="Cambria Math" panose="02040503050406030204" pitchFamily="18" charset="0"/>
                        </a:rPr>
                        <m:t>𝑒𝑘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𝑠𝑡𝑎𝑡𝑒𝑚𝑒𝑛𝑡</m:t>
                      </m:r>
                      <m:r>
                        <a:rPr lang="en-US" sz="1400" i="1" dirty="0" smtClean="0">
                          <a:solidFill>
                            <a:schemeClr val="tx1"/>
                          </a:solidFill>
                          <a:latin typeface="Cambria Math" panose="02040503050406030204" pitchFamily="18" charset="0"/>
                        </a:rPr>
                        <m:t>, </m:t>
                      </m:r>
                      <m:r>
                        <a:rPr lang="en-US" sz="1400" b="0" i="1" dirty="0" smtClean="0">
                          <a:solidFill>
                            <a:schemeClr val="tx1"/>
                          </a:solidFill>
                          <a:latin typeface="Cambria Math" panose="02040503050406030204" pitchFamily="18" charset="0"/>
                        </a:rPr>
                        <m:t>𝑑𝑘</m:t>
                      </m:r>
                      <m:r>
                        <a:rPr lang="en-US" sz="1400" i="1" dirty="0" smtClean="0">
                          <a:solidFill>
                            <a:schemeClr val="tx1"/>
                          </a:solidFill>
                          <a:latin typeface="Cambria Math" panose="02040503050406030204" pitchFamily="18" charset="0"/>
                        </a:rPr>
                        <m:t>:</m:t>
                      </m:r>
                      <m:r>
                        <a:rPr lang="en-US" sz="1400" i="1" dirty="0" smtClean="0">
                          <a:solidFill>
                            <a:schemeClr val="tx1"/>
                          </a:solidFill>
                          <a:latin typeface="Cambria Math" panose="02040503050406030204" pitchFamily="18" charset="0"/>
                        </a:rPr>
                        <m:t>𝑤𝑖𝑡𝑛𝑒𝑠𝑠</m:t>
                      </m:r>
                      <m:r>
                        <a:rPr lang="en-US" sz="1400" i="1" dirty="0" smtClean="0">
                          <a:solidFill>
                            <a:schemeClr val="tx1"/>
                          </a:solidFill>
                          <a:latin typeface="Cambria Math" panose="02040503050406030204" pitchFamily="18" charset="0"/>
                        </a:rPr>
                        <m:t>)∈</m:t>
                      </m:r>
                      <m:r>
                        <a:rPr lang="en-US" sz="1400" i="1" dirty="0">
                          <a:solidFill>
                            <a:schemeClr val="tx1"/>
                          </a:solidFill>
                          <a:latin typeface="Cambria Math" panose="02040503050406030204" pitchFamily="18" charset="0"/>
                          <a:ea typeface="Cambria Math" panose="02040503050406030204" pitchFamily="18" charset="0"/>
                        </a:rPr>
                        <m:t>𝑅</m:t>
                      </m:r>
                    </m:oMath>
                  </m:oMathPara>
                </a14:m>
                <a:endParaRPr lang="el-GR" sz="1400" dirty="0">
                  <a:solidFill>
                    <a:schemeClr val="dk1"/>
                  </a:solidFill>
                </a:endParaRPr>
              </a:p>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r>
                        <a:rPr lang="en-US" sz="1400" i="1" dirty="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A3CE4E66-BCDC-35B7-B5DB-1EAEE3E2AE22}"/>
                  </a:ext>
                </a:extLst>
              </p:cNvPr>
              <p:cNvSpPr txBox="1">
                <a:spLocks noRot="1" noChangeAspect="1" noMove="1" noResize="1" noEditPoints="1" noAdjustHandles="1" noChangeArrowheads="1" noChangeShapeType="1" noTextEdit="1"/>
              </p:cNvSpPr>
              <p:nvPr/>
            </p:nvSpPr>
            <p:spPr>
              <a:xfrm>
                <a:off x="5231350" y="1143000"/>
                <a:ext cx="2719750" cy="738664"/>
              </a:xfrm>
              <a:prstGeom prst="rect">
                <a:avLst/>
              </a:prstGeom>
              <a:blipFill>
                <a:blip r:embed="rId17"/>
                <a:stretch>
                  <a:fillRect b="-339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50151B0D-A914-4A56-7106-37CB937C4118}"/>
              </a:ext>
            </a:extLst>
          </p:cNvPr>
          <p:cNvPicPr preferRelativeResize="0"/>
          <p:nvPr/>
        </p:nvPicPr>
        <p:blipFill>
          <a:blip r:embed="rId4">
            <a:alphaModFix/>
          </a:blip>
          <a:stretch>
            <a:fillRect/>
          </a:stretch>
        </p:blipFill>
        <p:spPr>
          <a:xfrm>
            <a:off x="1957200" y="715688"/>
            <a:ext cx="420625" cy="420625"/>
          </a:xfrm>
          <a:prstGeom prst="rect">
            <a:avLst/>
          </a:prstGeom>
          <a:noFill/>
          <a:ln>
            <a:noFill/>
          </a:ln>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1CB0E92-0BB5-42D5-F7B8-35F0671A7A7B}"/>
                  </a:ext>
                </a:extLst>
              </p:cNvPr>
              <p:cNvSpPr txBox="1"/>
              <p:nvPr/>
            </p:nvSpPr>
            <p:spPr>
              <a:xfrm>
                <a:off x="349401" y="4505743"/>
                <a:ext cx="2359075" cy="307777"/>
              </a:xfrm>
              <a:prstGeom prst="rect">
                <a:avLst/>
              </a:prstGeom>
              <a:noFill/>
            </p:spPr>
            <p:txBody>
              <a:bodyPr wrap="square">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𝑥</m:t>
                      </m:r>
                      <m:r>
                        <a:rPr lang="en-US" sz="1400" i="1" dirty="0" smtClean="0">
                          <a:solidFill>
                            <a:schemeClr val="dk1"/>
                          </a:solidFill>
                          <a:latin typeface="Cambria Math" panose="02040503050406030204" pitchFamily="18" charset="0"/>
                        </a:rPr>
                        <m:t> = </m:t>
                      </m:r>
                      <m:r>
                        <a:rPr lang="en-US" sz="1400" i="1" dirty="0" err="1" smtClean="0">
                          <a:solidFill>
                            <a:schemeClr val="dk1"/>
                          </a:solidFill>
                          <a:latin typeface="Cambria Math" panose="02040503050406030204" pitchFamily="18" charset="0"/>
                        </a:rPr>
                        <m:t>𝑃𝐾𝐸</m:t>
                      </m:r>
                      <m:r>
                        <a:rPr lang="en-US" sz="1400" i="1" dirty="0" err="1" smtClean="0">
                          <a:solidFill>
                            <a:schemeClr val="dk1"/>
                          </a:solidFill>
                          <a:latin typeface="Cambria Math" panose="02040503050406030204" pitchFamily="18" charset="0"/>
                        </a:rPr>
                        <m:t>.</m:t>
                      </m:r>
                      <m:r>
                        <a:rPr lang="en-US" sz="1400" i="1" dirty="0" err="1" smtClean="0">
                          <a:solidFill>
                            <a:schemeClr val="dk1"/>
                          </a:solidFill>
                          <a:latin typeface="Cambria Math" panose="02040503050406030204" pitchFamily="18" charset="0"/>
                        </a:rPr>
                        <m:t>𝐷𝑒𝑐𝑟𝑦𝑝𝑡</m:t>
                      </m:r>
                      <m:r>
                        <a:rPr lang="en-US" sz="1400" i="1" dirty="0" smtClean="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i="1" dirty="0" err="1" smtClean="0">
                          <a:solidFill>
                            <a:schemeClr val="dk1"/>
                          </a:solidFill>
                          <a:latin typeface="Cambria Math" panose="02040503050406030204" pitchFamily="18" charset="0"/>
                        </a:rPr>
                        <m:t>𝑐𝑡</m:t>
                      </m:r>
                      <m:r>
                        <a:rPr lang="en-US"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6" name="TextBox 5">
                <a:extLst>
                  <a:ext uri="{FF2B5EF4-FFF2-40B4-BE49-F238E27FC236}">
                    <a16:creationId xmlns:a16="http://schemas.microsoft.com/office/drawing/2014/main" id="{81CB0E92-0BB5-42D5-F7B8-35F0671A7A7B}"/>
                  </a:ext>
                </a:extLst>
              </p:cNvPr>
              <p:cNvSpPr txBox="1">
                <a:spLocks noRot="1" noChangeAspect="1" noMove="1" noResize="1" noEditPoints="1" noAdjustHandles="1" noChangeArrowheads="1" noChangeShapeType="1" noTextEdit="1"/>
              </p:cNvSpPr>
              <p:nvPr/>
            </p:nvSpPr>
            <p:spPr>
              <a:xfrm>
                <a:off x="349401" y="4505743"/>
                <a:ext cx="2359075" cy="307777"/>
              </a:xfrm>
              <a:prstGeom prst="rect">
                <a:avLst/>
              </a:prstGeom>
              <a:blipFill>
                <a:blip r:embed="rId18"/>
                <a:stretch>
                  <a:fillRect b="-11538"/>
                </a:stretch>
              </a:blipFill>
            </p:spPr>
            <p:txBody>
              <a:bodyPr/>
              <a:lstStyle/>
              <a:p>
                <a:r>
                  <a:rPr lang="en-US">
                    <a:noFill/>
                  </a:rPr>
                  <a:t> </a:t>
                </a:r>
              </a:p>
            </p:txBody>
          </p:sp>
        </mc:Fallback>
      </mc:AlternateContent>
      <p:sp>
        <p:nvSpPr>
          <p:cNvPr id="3" name="Rounded Rectangle 2">
            <a:extLst>
              <a:ext uri="{FF2B5EF4-FFF2-40B4-BE49-F238E27FC236}">
                <a16:creationId xmlns:a16="http://schemas.microsoft.com/office/drawing/2014/main" id="{F930190F-29EE-7430-2743-242C06C785F8}"/>
              </a:ext>
            </a:extLst>
          </p:cNvPr>
          <p:cNvSpPr/>
          <p:nvPr/>
        </p:nvSpPr>
        <p:spPr>
          <a:xfrm>
            <a:off x="64008" y="1995407"/>
            <a:ext cx="9015983" cy="126602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u="sng" dirty="0"/>
              <a:t>Example Instantiation:</a:t>
            </a:r>
            <a:r>
              <a:rPr lang="en-US" dirty="0"/>
              <a:t>		          PKE 	= El Gamal Encryption</a:t>
            </a:r>
          </a:p>
          <a:p>
            <a:r>
              <a:rPr lang="en-US" dirty="0"/>
              <a:t>			              R 	= Discrete Log Relation</a:t>
            </a:r>
          </a:p>
          <a:p>
            <a:r>
              <a:rPr lang="en-US" dirty="0"/>
              <a:t>			            Sig	= </a:t>
            </a:r>
            <a:r>
              <a:rPr lang="en-US" dirty="0" err="1"/>
              <a:t>Schnorr</a:t>
            </a:r>
            <a:r>
              <a:rPr lang="en-US" dirty="0"/>
              <a:t> Signature</a:t>
            </a:r>
          </a:p>
          <a:p>
            <a:r>
              <a:rPr lang="en-US" dirty="0"/>
              <a:t>			            AS	= </a:t>
            </a:r>
            <a:r>
              <a:rPr lang="en-US" dirty="0" err="1"/>
              <a:t>Schnorr</a:t>
            </a:r>
            <a:r>
              <a:rPr lang="en-US" dirty="0"/>
              <a:t> Adaptor Signature</a:t>
            </a:r>
          </a:p>
        </p:txBody>
      </p:sp>
    </p:spTree>
    <p:extLst>
      <p:ext uri="{BB962C8B-B14F-4D97-AF65-F5344CB8AC3E}">
        <p14:creationId xmlns:p14="http://schemas.microsoft.com/office/powerpoint/2010/main" val="10022188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99CCD775-61DF-F574-C4AF-D5CEB82D6002}"/>
            </a:ext>
          </a:extLst>
        </p:cNvPr>
        <p:cNvGrpSpPr/>
        <p:nvPr/>
      </p:nvGrpSpPr>
      <p:grpSpPr>
        <a:xfrm>
          <a:off x="0" y="0"/>
          <a:ext cx="0" cy="0"/>
          <a:chOff x="0" y="0"/>
          <a:chExt cx="0" cy="0"/>
        </a:xfrm>
      </p:grpSpPr>
      <p:sp>
        <p:nvSpPr>
          <p:cNvPr id="519" name="Google Shape;519;p39">
            <a:extLst>
              <a:ext uri="{FF2B5EF4-FFF2-40B4-BE49-F238E27FC236}">
                <a16:creationId xmlns:a16="http://schemas.microsoft.com/office/drawing/2014/main" id="{C1457E81-74A8-2C71-2777-91FA48F9FAD6}"/>
              </a:ext>
            </a:extLst>
          </p:cNvPr>
          <p:cNvSpPr txBox="1">
            <a:spLocks noGrp="1"/>
          </p:cNvSpPr>
          <p:nvPr>
            <p:ph type="body" idx="1"/>
          </p:nvPr>
        </p:nvSpPr>
        <p:spPr>
          <a:xfrm>
            <a:off x="561425" y="3075715"/>
            <a:ext cx="5722417" cy="962797"/>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Pre-Signature Adaptability of AS</a:t>
            </a:r>
          </a:p>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Semantic Security of PKE</a:t>
            </a:r>
          </a:p>
        </p:txBody>
      </p:sp>
      <p:sp>
        <p:nvSpPr>
          <p:cNvPr id="520" name="Google Shape;520;p39">
            <a:extLst>
              <a:ext uri="{FF2B5EF4-FFF2-40B4-BE49-F238E27FC236}">
                <a16:creationId xmlns:a16="http://schemas.microsoft.com/office/drawing/2014/main" id="{E018AF3B-F513-21B9-E2B8-2A8CBB3C64A0}"/>
              </a:ext>
            </a:extLst>
          </p:cNvPr>
          <p:cNvSpPr txBox="1">
            <a:spLocks noGrp="1"/>
          </p:cNvSpPr>
          <p:nvPr>
            <p:ph type="body" idx="1"/>
          </p:nvPr>
        </p:nvSpPr>
        <p:spPr>
          <a:xfrm>
            <a:off x="561425" y="1482077"/>
            <a:ext cx="8687100" cy="962797"/>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Unforgeability of AS</a:t>
            </a:r>
            <a:endParaRPr sz="2300" dirty="0">
              <a:solidFill>
                <a:schemeClr val="dk1"/>
              </a:solidFill>
            </a:endParaRPr>
          </a:p>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Witness Extractability of AS</a:t>
            </a:r>
            <a:endParaRPr sz="2300" dirty="0">
              <a:solidFill>
                <a:schemeClr val="dk1"/>
              </a:solidFill>
            </a:endParaRPr>
          </a:p>
        </p:txBody>
      </p:sp>
      <p:sp>
        <p:nvSpPr>
          <p:cNvPr id="521" name="Google Shape;521;p39">
            <a:extLst>
              <a:ext uri="{FF2B5EF4-FFF2-40B4-BE49-F238E27FC236}">
                <a16:creationId xmlns:a16="http://schemas.microsoft.com/office/drawing/2014/main" id="{3A307AED-F752-92DF-E754-30E7EF5324A8}"/>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Buyer and Seller Fairness</a:t>
            </a:r>
            <a:endParaRPr sz="2400" b="1" dirty="0">
              <a:solidFill>
                <a:schemeClr val="dk1"/>
              </a:solidFill>
            </a:endParaRPr>
          </a:p>
        </p:txBody>
      </p:sp>
      <p:sp>
        <p:nvSpPr>
          <p:cNvPr id="522" name="Google Shape;522;p39">
            <a:extLst>
              <a:ext uri="{FF2B5EF4-FFF2-40B4-BE49-F238E27FC236}">
                <a16:creationId xmlns:a16="http://schemas.microsoft.com/office/drawing/2014/main" id="{E8214C40-F800-879E-C1E7-92B0EA29C515}"/>
              </a:ext>
            </a:extLst>
          </p:cNvPr>
          <p:cNvSpPr txBox="1"/>
          <p:nvPr/>
        </p:nvSpPr>
        <p:spPr>
          <a:xfrm>
            <a:off x="561425" y="11049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Buyer Fairness</a:t>
            </a:r>
            <a:endParaRPr sz="2500" dirty="0">
              <a:solidFill>
                <a:schemeClr val="lt1"/>
              </a:solidFill>
            </a:endParaRPr>
          </a:p>
        </p:txBody>
      </p:sp>
      <p:sp>
        <p:nvSpPr>
          <p:cNvPr id="523" name="Google Shape;523;p39">
            <a:extLst>
              <a:ext uri="{FF2B5EF4-FFF2-40B4-BE49-F238E27FC236}">
                <a16:creationId xmlns:a16="http://schemas.microsoft.com/office/drawing/2014/main" id="{1198BC1B-A088-08DD-8AE3-2C0C2D50DA15}"/>
              </a:ext>
            </a:extLst>
          </p:cNvPr>
          <p:cNvSpPr txBox="1"/>
          <p:nvPr/>
        </p:nvSpPr>
        <p:spPr>
          <a:xfrm>
            <a:off x="561425" y="27051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Seller Fairness</a:t>
            </a:r>
            <a:endParaRPr sz="2500" dirty="0">
              <a:solidFill>
                <a:schemeClr val="lt1"/>
              </a:solidFill>
            </a:endParaRPr>
          </a:p>
        </p:txBody>
      </p:sp>
      <p:sp>
        <p:nvSpPr>
          <p:cNvPr id="529" name="Google Shape;529;p39">
            <a:extLst>
              <a:ext uri="{FF2B5EF4-FFF2-40B4-BE49-F238E27FC236}">
                <a16:creationId xmlns:a16="http://schemas.microsoft.com/office/drawing/2014/main" id="{891195C5-409A-C82D-BAEE-50A6AE80C9AB}"/>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36</a:t>
            </a:fld>
            <a:endParaRPr/>
          </a:p>
        </p:txBody>
      </p:sp>
      <mc:AlternateContent xmlns:mc="http://schemas.openxmlformats.org/markup-compatibility/2006" xmlns:a14="http://schemas.microsoft.com/office/drawing/2010/main">
        <mc:Choice Requires="a14">
          <p:sp>
            <p:nvSpPr>
              <p:cNvPr id="4" name="Google Shape;401;p34">
                <a:extLst>
                  <a:ext uri="{FF2B5EF4-FFF2-40B4-BE49-F238E27FC236}">
                    <a16:creationId xmlns:a16="http://schemas.microsoft.com/office/drawing/2014/main" id="{0AAB961E-30BD-CB60-4F90-171AED48731E}"/>
                  </a:ext>
                </a:extLst>
              </p:cNvPr>
              <p:cNvSpPr txBox="1"/>
              <p:nvPr/>
            </p:nvSpPr>
            <p:spPr>
              <a:xfrm>
                <a:off x="7448553" y="1305113"/>
                <a:ext cx="1293045"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𝑒𝑘</m:t>
                      </m:r>
                      <m:r>
                        <a:rPr lang="en-US" sz="1500" b="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𝑐𝑡</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 name="Google Shape;401;p34">
                <a:extLst>
                  <a:ext uri="{FF2B5EF4-FFF2-40B4-BE49-F238E27FC236}">
                    <a16:creationId xmlns:a16="http://schemas.microsoft.com/office/drawing/2014/main" id="{0AAB961E-30BD-CB60-4F90-171AED48731E}"/>
                  </a:ext>
                </a:extLst>
              </p:cNvPr>
              <p:cNvSpPr txBox="1">
                <a:spLocks noRot="1" noChangeAspect="1" noMove="1" noResize="1" noEditPoints="1" noAdjustHandles="1" noChangeArrowheads="1" noChangeShapeType="1" noTextEdit="1"/>
              </p:cNvSpPr>
              <p:nvPr/>
            </p:nvSpPr>
            <p:spPr>
              <a:xfrm>
                <a:off x="7448553" y="1305113"/>
                <a:ext cx="1293045" cy="424200"/>
              </a:xfrm>
              <a:prstGeom prst="rect">
                <a:avLst/>
              </a:prstGeom>
              <a:blipFill>
                <a:blip r:embed="rId3"/>
                <a:stretch>
                  <a:fillRect/>
                </a:stretch>
              </a:blipFill>
              <a:ln>
                <a:noFill/>
              </a:ln>
            </p:spPr>
            <p:txBody>
              <a:bodyPr/>
              <a:lstStyle/>
              <a:p>
                <a:r>
                  <a:rPr lang="en-US">
                    <a:noFill/>
                  </a:rPr>
                  <a:t> </a:t>
                </a:r>
              </a:p>
            </p:txBody>
          </p:sp>
        </mc:Fallback>
      </mc:AlternateContent>
      <p:cxnSp>
        <p:nvCxnSpPr>
          <p:cNvPr id="5" name="Google Shape;408;p34">
            <a:extLst>
              <a:ext uri="{FF2B5EF4-FFF2-40B4-BE49-F238E27FC236}">
                <a16:creationId xmlns:a16="http://schemas.microsoft.com/office/drawing/2014/main" id="{C3AB09E6-1D5A-320D-5E50-85D17D19FA55}"/>
              </a:ext>
            </a:extLst>
          </p:cNvPr>
          <p:cNvCxnSpPr/>
          <p:nvPr/>
        </p:nvCxnSpPr>
        <p:spPr>
          <a:xfrm>
            <a:off x="7521688" y="2067619"/>
            <a:ext cx="914400" cy="2400"/>
          </a:xfrm>
          <a:prstGeom prst="straightConnector1">
            <a:avLst/>
          </a:prstGeom>
          <a:noFill/>
          <a:ln w="3810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6" name="Google Shape;414;p34">
                <a:extLst>
                  <a:ext uri="{FF2B5EF4-FFF2-40B4-BE49-F238E27FC236}">
                    <a16:creationId xmlns:a16="http://schemas.microsoft.com/office/drawing/2014/main" id="{022D02F8-0D38-815C-FB79-3359C2E61AF3}"/>
                  </a:ext>
                </a:extLst>
              </p:cNvPr>
              <p:cNvSpPr txBox="1"/>
              <p:nvPr/>
            </p:nvSpPr>
            <p:spPr>
              <a:xfrm>
                <a:off x="7617988" y="1715038"/>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6" name="Google Shape;414;p34">
                <a:extLst>
                  <a:ext uri="{FF2B5EF4-FFF2-40B4-BE49-F238E27FC236}">
                    <a16:creationId xmlns:a16="http://schemas.microsoft.com/office/drawing/2014/main" id="{022D02F8-0D38-815C-FB79-3359C2E61AF3}"/>
                  </a:ext>
                </a:extLst>
              </p:cNvPr>
              <p:cNvSpPr txBox="1">
                <a:spLocks noRot="1" noChangeAspect="1" noMove="1" noResize="1" noEditPoints="1" noAdjustHandles="1" noChangeArrowheads="1" noChangeShapeType="1" noTextEdit="1"/>
              </p:cNvSpPr>
              <p:nvPr/>
            </p:nvSpPr>
            <p:spPr>
              <a:xfrm>
                <a:off x="7617988" y="1715038"/>
                <a:ext cx="721800" cy="322800"/>
              </a:xfrm>
              <a:prstGeom prst="rect">
                <a:avLst/>
              </a:prstGeom>
              <a:blipFill>
                <a:blip r:embed="rId4"/>
                <a:stretch>
                  <a:fillRect b="-7407"/>
                </a:stretch>
              </a:blipFill>
              <a:ln>
                <a:noFill/>
              </a:ln>
            </p:spPr>
            <p:txBody>
              <a:bodyPr/>
              <a:lstStyle/>
              <a:p>
                <a:r>
                  <a:rPr lang="en-US">
                    <a:noFill/>
                  </a:rPr>
                  <a:t> </a:t>
                </a:r>
              </a:p>
            </p:txBody>
          </p:sp>
        </mc:Fallback>
      </mc:AlternateContent>
      <p:cxnSp>
        <p:nvCxnSpPr>
          <p:cNvPr id="8" name="Google Shape;416;p34">
            <a:extLst>
              <a:ext uri="{FF2B5EF4-FFF2-40B4-BE49-F238E27FC236}">
                <a16:creationId xmlns:a16="http://schemas.microsoft.com/office/drawing/2014/main" id="{FAC6C1C9-50AB-377F-3AD0-3BC83C33DC84}"/>
              </a:ext>
            </a:extLst>
          </p:cNvPr>
          <p:cNvCxnSpPr/>
          <p:nvPr/>
        </p:nvCxnSpPr>
        <p:spPr>
          <a:xfrm rot="10800000">
            <a:off x="7521688" y="1674444"/>
            <a:ext cx="914400" cy="0"/>
          </a:xfrm>
          <a:prstGeom prst="straightConnector1">
            <a:avLst/>
          </a:prstGeom>
          <a:noFill/>
          <a:ln w="38100" cap="flat" cmpd="sng">
            <a:solidFill>
              <a:srgbClr val="BB0000"/>
            </a:solidFill>
            <a:prstDash val="solid"/>
            <a:round/>
            <a:headEnd type="none" w="med" len="med"/>
            <a:tailEnd type="triangle" w="med" len="med"/>
          </a:ln>
        </p:spPr>
      </p:cxnSp>
      <p:sp>
        <p:nvSpPr>
          <p:cNvPr id="9" name="Google Shape;402;p34">
            <a:extLst>
              <a:ext uri="{FF2B5EF4-FFF2-40B4-BE49-F238E27FC236}">
                <a16:creationId xmlns:a16="http://schemas.microsoft.com/office/drawing/2014/main" id="{6E156ABF-DE36-BCD4-EE4D-7CD75FAD4549}"/>
              </a:ext>
            </a:extLst>
          </p:cNvPr>
          <p:cNvSpPr txBox="1"/>
          <p:nvPr/>
        </p:nvSpPr>
        <p:spPr>
          <a:xfrm>
            <a:off x="8313521" y="691150"/>
            <a:ext cx="84111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p>
          <a:p>
            <a:pPr marL="0" lvl="0" indent="0" algn="l" rtl="0">
              <a:spcBef>
                <a:spcPts val="0"/>
              </a:spcBef>
              <a:spcAft>
                <a:spcPts val="0"/>
              </a:spcAft>
              <a:buNone/>
            </a:pPr>
            <a:r>
              <a:rPr lang="en" sz="1800" b="1" dirty="0">
                <a:solidFill>
                  <a:srgbClr val="BB0000"/>
                </a:solidFill>
              </a:rPr>
              <a:t>(x)</a:t>
            </a:r>
            <a:endParaRPr sz="1800" b="1" dirty="0">
              <a:solidFill>
                <a:srgbClr val="BB0000"/>
              </a:solidFill>
            </a:endParaRPr>
          </a:p>
        </p:txBody>
      </p:sp>
      <p:sp>
        <p:nvSpPr>
          <p:cNvPr id="10" name="Google Shape;403;p34">
            <a:extLst>
              <a:ext uri="{FF2B5EF4-FFF2-40B4-BE49-F238E27FC236}">
                <a16:creationId xmlns:a16="http://schemas.microsoft.com/office/drawing/2014/main" id="{4AB23504-12FD-86FA-8CB9-E40BF1772FCC}"/>
              </a:ext>
            </a:extLst>
          </p:cNvPr>
          <p:cNvSpPr txBox="1"/>
          <p:nvPr/>
        </p:nvSpPr>
        <p:spPr>
          <a:xfrm>
            <a:off x="7065155" y="694950"/>
            <a:ext cx="919908"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p>
          <a:p>
            <a:r>
              <a:rPr lang="en-US" sz="1800" b="1" dirty="0">
                <a:solidFill>
                  <a:schemeClr val="accent1"/>
                </a:solidFill>
              </a:rPr>
              <a:t>(</a:t>
            </a:r>
            <a:r>
              <a:rPr lang="en-US" sz="1800" b="1" dirty="0" err="1">
                <a:solidFill>
                  <a:schemeClr val="accent1"/>
                </a:solidFill>
              </a:rPr>
              <a:t>sk</a:t>
            </a:r>
            <a:r>
              <a:rPr lang="en-US" sz="1800" b="1" dirty="0">
                <a:solidFill>
                  <a:schemeClr val="accent1"/>
                </a:solidFill>
              </a:rPr>
              <a:t>,    )</a:t>
            </a:r>
          </a:p>
        </p:txBody>
      </p:sp>
      <p:pic>
        <p:nvPicPr>
          <p:cNvPr id="11" name="Google Shape;404;p34">
            <a:extLst>
              <a:ext uri="{FF2B5EF4-FFF2-40B4-BE49-F238E27FC236}">
                <a16:creationId xmlns:a16="http://schemas.microsoft.com/office/drawing/2014/main" id="{07C49B84-D10D-C821-7600-26C283A7C738}"/>
              </a:ext>
            </a:extLst>
          </p:cNvPr>
          <p:cNvPicPr preferRelativeResize="0"/>
          <p:nvPr/>
        </p:nvPicPr>
        <p:blipFill rotWithShape="1">
          <a:blip r:embed="rId5">
            <a:alphaModFix/>
          </a:blip>
          <a:srcRect r="16408"/>
          <a:stretch/>
        </p:blipFill>
        <p:spPr>
          <a:xfrm>
            <a:off x="8021420" y="694950"/>
            <a:ext cx="305752" cy="365760"/>
          </a:xfrm>
          <a:prstGeom prst="rect">
            <a:avLst/>
          </a:prstGeom>
          <a:noFill/>
          <a:ln>
            <a:noFill/>
          </a:ln>
        </p:spPr>
      </p:pic>
      <p:pic>
        <p:nvPicPr>
          <p:cNvPr id="12" name="Google Shape;405;p34">
            <a:extLst>
              <a:ext uri="{FF2B5EF4-FFF2-40B4-BE49-F238E27FC236}">
                <a16:creationId xmlns:a16="http://schemas.microsoft.com/office/drawing/2014/main" id="{95C8A56F-8DEF-0D96-3A1E-799D1A6E7419}"/>
              </a:ext>
            </a:extLst>
          </p:cNvPr>
          <p:cNvPicPr preferRelativeResize="0"/>
          <p:nvPr/>
        </p:nvPicPr>
        <p:blipFill rotWithShape="1">
          <a:blip r:embed="rId6">
            <a:alphaModFix/>
          </a:blip>
          <a:srcRect r="16408"/>
          <a:stretch/>
        </p:blipFill>
        <p:spPr>
          <a:xfrm>
            <a:off x="677169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13" name="Google Shape;414;p34">
                <a:extLst>
                  <a:ext uri="{FF2B5EF4-FFF2-40B4-BE49-F238E27FC236}">
                    <a16:creationId xmlns:a16="http://schemas.microsoft.com/office/drawing/2014/main" id="{D4120694-1D7E-94C3-5BE6-91F12C58F672}"/>
                  </a:ext>
                </a:extLst>
              </p:cNvPr>
              <p:cNvSpPr txBox="1"/>
              <p:nvPr/>
            </p:nvSpPr>
            <p:spPr>
              <a:xfrm>
                <a:off x="7610898" y="2165150"/>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m:rPr>
                          <m:sty m:val="p"/>
                        </m:rPr>
                        <a:rPr lang="en-US" b="0" i="0" dirty="0" smtClean="0">
                          <a:solidFill>
                            <a:schemeClr val="dk1"/>
                          </a:solidFill>
                          <a:latin typeface="Cambria Math" panose="02040503050406030204" pitchFamily="18" charset="0"/>
                        </a:rPr>
                        <m:t>tx</m:t>
                      </m:r>
                      <m:r>
                        <a:rPr lang="en-US" b="0" i="0" dirty="0" smtClean="0">
                          <a:solidFill>
                            <a:schemeClr val="dk1"/>
                          </a:solidFill>
                          <a:latin typeface="Cambria Math" panose="02040503050406030204" pitchFamily="18" charset="0"/>
                        </a:rPr>
                        <m:t>, </m:t>
                      </m:r>
                      <m:r>
                        <a:rPr lang="en" i="1" dirty="0" smtClean="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13" name="Google Shape;414;p34">
                <a:extLst>
                  <a:ext uri="{FF2B5EF4-FFF2-40B4-BE49-F238E27FC236}">
                    <a16:creationId xmlns:a16="http://schemas.microsoft.com/office/drawing/2014/main" id="{D4120694-1D7E-94C3-5BE6-91F12C58F672}"/>
                  </a:ext>
                </a:extLst>
              </p:cNvPr>
              <p:cNvSpPr txBox="1">
                <a:spLocks noRot="1" noChangeAspect="1" noMove="1" noResize="1" noEditPoints="1" noAdjustHandles="1" noChangeArrowheads="1" noChangeShapeType="1" noTextEdit="1"/>
              </p:cNvSpPr>
              <p:nvPr/>
            </p:nvSpPr>
            <p:spPr>
              <a:xfrm>
                <a:off x="7610898" y="2165150"/>
                <a:ext cx="721800" cy="322800"/>
              </a:xfrm>
              <a:prstGeom prst="rect">
                <a:avLst/>
              </a:prstGeom>
              <a:blipFill>
                <a:blip r:embed="rId7"/>
                <a:stretch>
                  <a:fillRect b="-11538"/>
                </a:stretch>
              </a:blipFill>
              <a:ln>
                <a:noFill/>
              </a:ln>
            </p:spPr>
            <p:txBody>
              <a:bodyPr/>
              <a:lstStyle/>
              <a:p>
                <a:r>
                  <a:rPr lang="en-US">
                    <a:noFill/>
                  </a:rPr>
                  <a:t> </a:t>
                </a:r>
              </a:p>
            </p:txBody>
          </p:sp>
        </mc:Fallback>
      </mc:AlternateContent>
      <p:cxnSp>
        <p:nvCxnSpPr>
          <p:cNvPr id="14" name="Google Shape;416;p34">
            <a:extLst>
              <a:ext uri="{FF2B5EF4-FFF2-40B4-BE49-F238E27FC236}">
                <a16:creationId xmlns:a16="http://schemas.microsoft.com/office/drawing/2014/main" id="{EA2DF294-96AE-F1B7-6607-EAD99811BDE4}"/>
              </a:ext>
            </a:extLst>
          </p:cNvPr>
          <p:cNvCxnSpPr/>
          <p:nvPr/>
        </p:nvCxnSpPr>
        <p:spPr>
          <a:xfrm rot="10800000">
            <a:off x="7511113" y="2487950"/>
            <a:ext cx="914400"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Google Shape;401;p34">
                <a:extLst>
                  <a:ext uri="{FF2B5EF4-FFF2-40B4-BE49-F238E27FC236}">
                    <a16:creationId xmlns:a16="http://schemas.microsoft.com/office/drawing/2014/main" id="{CFFDADEF-B966-12E3-8558-27AA3991B1FF}"/>
                  </a:ext>
                </a:extLst>
              </p:cNvPr>
              <p:cNvSpPr txBox="1"/>
              <p:nvPr/>
            </p:nvSpPr>
            <p:spPr>
              <a:xfrm>
                <a:off x="7101088" y="256973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𝑥</m:t>
                      </m:r>
                    </m:oMath>
                  </m:oMathPara>
                </a14:m>
                <a:endParaRPr sz="1500" dirty="0">
                  <a:solidFill>
                    <a:schemeClr val="dk1"/>
                  </a:solidFill>
                </a:endParaRPr>
              </a:p>
            </p:txBody>
          </p:sp>
        </mc:Choice>
        <mc:Fallback xmlns="">
          <p:sp>
            <p:nvSpPr>
              <p:cNvPr id="15" name="Google Shape;401;p34">
                <a:extLst>
                  <a:ext uri="{FF2B5EF4-FFF2-40B4-BE49-F238E27FC236}">
                    <a16:creationId xmlns:a16="http://schemas.microsoft.com/office/drawing/2014/main" id="{CFFDADEF-B966-12E3-8558-27AA3991B1FF}"/>
                  </a:ext>
                </a:extLst>
              </p:cNvPr>
              <p:cNvSpPr txBox="1">
                <a:spLocks noRot="1" noChangeAspect="1" noMove="1" noResize="1" noEditPoints="1" noAdjustHandles="1" noChangeArrowheads="1" noChangeShapeType="1" noTextEdit="1"/>
              </p:cNvSpPr>
              <p:nvPr/>
            </p:nvSpPr>
            <p:spPr>
              <a:xfrm>
                <a:off x="7101088" y="2569733"/>
                <a:ext cx="420600" cy="424200"/>
              </a:xfrm>
              <a:prstGeom prst="rect">
                <a:avLst/>
              </a:prstGeom>
              <a:blipFill>
                <a:blip r:embed="rId8"/>
                <a:stretch>
                  <a:fillRect/>
                </a:stretch>
              </a:blipFill>
              <a:ln>
                <a:noFill/>
              </a:ln>
            </p:spPr>
            <p:txBody>
              <a:bodyPr/>
              <a:lstStyle/>
              <a:p>
                <a:r>
                  <a:rPr lang="en-US">
                    <a:noFill/>
                  </a:rPr>
                  <a:t> </a:t>
                </a:r>
              </a:p>
            </p:txBody>
          </p:sp>
        </mc:Fallback>
      </mc:AlternateContent>
      <p:sp>
        <p:nvSpPr>
          <p:cNvPr id="17" name="Rectangle 16">
            <a:extLst>
              <a:ext uri="{FF2B5EF4-FFF2-40B4-BE49-F238E27FC236}">
                <a16:creationId xmlns:a16="http://schemas.microsoft.com/office/drawing/2014/main" id="{FA8F0F96-8A72-F4D4-4B9A-1B4849AB7C7B}"/>
              </a:ext>
            </a:extLst>
          </p:cNvPr>
          <p:cNvSpPr/>
          <p:nvPr/>
        </p:nvSpPr>
        <p:spPr>
          <a:xfrm>
            <a:off x="6705083" y="574158"/>
            <a:ext cx="2353857" cy="250155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oogle Shape;399;p34">
            <a:extLst>
              <a:ext uri="{FF2B5EF4-FFF2-40B4-BE49-F238E27FC236}">
                <a16:creationId xmlns:a16="http://schemas.microsoft.com/office/drawing/2014/main" id="{205047F6-21C6-74C7-A89B-2211EFCDCED6}"/>
              </a:ext>
            </a:extLst>
          </p:cNvPr>
          <p:cNvPicPr preferRelativeResize="0">
            <a:picLocks noChangeAspect="1"/>
          </p:cNvPicPr>
          <p:nvPr/>
        </p:nvPicPr>
        <p:blipFill>
          <a:blip r:embed="rId9">
            <a:alphaModFix/>
          </a:blip>
          <a:stretch>
            <a:fillRect/>
          </a:stretch>
        </p:blipFill>
        <p:spPr>
          <a:xfrm>
            <a:off x="7545477" y="1071169"/>
            <a:ext cx="274321" cy="274320"/>
          </a:xfrm>
          <a:prstGeom prst="rect">
            <a:avLst/>
          </a:prstGeom>
          <a:noFill/>
          <a:ln>
            <a:noFill/>
          </a:ln>
        </p:spPr>
      </p:pic>
      <p:pic>
        <p:nvPicPr>
          <p:cNvPr id="21" name="Google Shape;399;p34">
            <a:extLst>
              <a:ext uri="{FF2B5EF4-FFF2-40B4-BE49-F238E27FC236}">
                <a16:creationId xmlns:a16="http://schemas.microsoft.com/office/drawing/2014/main" id="{FBE21B62-0757-9225-9E5E-88FE4E2CB89B}"/>
              </a:ext>
            </a:extLst>
          </p:cNvPr>
          <p:cNvPicPr preferRelativeResize="0">
            <a:picLocks noChangeAspect="1"/>
          </p:cNvPicPr>
          <p:nvPr/>
        </p:nvPicPr>
        <p:blipFill>
          <a:blip r:embed="rId9">
            <a:alphaModFix/>
          </a:blip>
          <a:stretch>
            <a:fillRect/>
          </a:stretch>
        </p:blipFill>
        <p:spPr>
          <a:xfrm>
            <a:off x="8561958" y="2673697"/>
            <a:ext cx="274320" cy="274320"/>
          </a:xfrm>
          <a:prstGeom prst="rect">
            <a:avLst/>
          </a:prstGeom>
          <a:noFill/>
          <a:ln>
            <a:noFill/>
          </a:ln>
        </p:spPr>
      </p:pic>
      <p:pic>
        <p:nvPicPr>
          <p:cNvPr id="22" name="Google Shape;412;p34">
            <a:extLst>
              <a:ext uri="{FF2B5EF4-FFF2-40B4-BE49-F238E27FC236}">
                <a16:creationId xmlns:a16="http://schemas.microsoft.com/office/drawing/2014/main" id="{7E4F8FB7-3BCA-B7B1-40B7-EA78F08B2F70}"/>
              </a:ext>
            </a:extLst>
          </p:cNvPr>
          <p:cNvPicPr preferRelativeResize="0"/>
          <p:nvPr/>
        </p:nvPicPr>
        <p:blipFill rotWithShape="1">
          <a:blip r:embed="rId10">
            <a:alphaModFix/>
          </a:blip>
          <a:srcRect t="32337" b="32145"/>
          <a:stretch/>
        </p:blipFill>
        <p:spPr>
          <a:xfrm>
            <a:off x="7535252" y="2578284"/>
            <a:ext cx="879248" cy="318825"/>
          </a:xfrm>
          <a:prstGeom prst="rect">
            <a:avLst/>
          </a:prstGeom>
          <a:noFill/>
          <a:ln>
            <a:noFill/>
          </a:ln>
        </p:spPr>
      </p:pic>
    </p:spTree>
    <p:extLst>
      <p:ext uri="{BB962C8B-B14F-4D97-AF65-F5344CB8AC3E}">
        <p14:creationId xmlns:p14="http://schemas.microsoft.com/office/powerpoint/2010/main" val="1775944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CE232108-466F-ECF8-92FA-B88BEE3BCC59}"/>
            </a:ext>
          </a:extLst>
        </p:cNvPr>
        <p:cNvGrpSpPr/>
        <p:nvPr/>
      </p:nvGrpSpPr>
      <p:grpSpPr>
        <a:xfrm>
          <a:off x="0" y="0"/>
          <a:ext cx="0" cy="0"/>
          <a:chOff x="0" y="0"/>
          <a:chExt cx="0" cy="0"/>
        </a:xfrm>
      </p:grpSpPr>
      <p:sp>
        <p:nvSpPr>
          <p:cNvPr id="307" name="Google Shape;307;p29">
            <a:extLst>
              <a:ext uri="{FF2B5EF4-FFF2-40B4-BE49-F238E27FC236}">
                <a16:creationId xmlns:a16="http://schemas.microsoft.com/office/drawing/2014/main" id="{05F862DA-654A-E178-65D5-69FAE2B78EE4}"/>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37</a:t>
            </a:fld>
            <a:endParaRPr/>
          </a:p>
        </p:txBody>
      </p:sp>
      <p:cxnSp>
        <p:nvCxnSpPr>
          <p:cNvPr id="2" name="Google Shape;294;p29">
            <a:extLst>
              <a:ext uri="{FF2B5EF4-FFF2-40B4-BE49-F238E27FC236}">
                <a16:creationId xmlns:a16="http://schemas.microsoft.com/office/drawing/2014/main" id="{8D8858F7-6C07-C6C6-4941-815BCE6C29D4}"/>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3749833E-402E-BABA-3B4F-E7229A3D4C20}"/>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179B9AC-699A-94F6-D3DE-700D7EB02727}"/>
                  </a:ext>
                </a:extLst>
              </p:cNvPr>
              <p:cNvSpPr txBox="1"/>
              <p:nvPr/>
            </p:nvSpPr>
            <p:spPr>
              <a:xfrm>
                <a:off x="6054599" y="1204388"/>
                <a:ext cx="2564552"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8179B9AC-699A-94F6-D3DE-700D7EB02727}"/>
                  </a:ext>
                </a:extLst>
              </p:cNvPr>
              <p:cNvSpPr txBox="1">
                <a:spLocks noRot="1" noChangeAspect="1" noMove="1" noResize="1" noEditPoints="1" noAdjustHandles="1" noChangeArrowheads="1" noChangeShapeType="1" noTextEdit="1"/>
              </p:cNvSpPr>
              <p:nvPr/>
            </p:nvSpPr>
            <p:spPr>
              <a:xfrm>
                <a:off x="6054599" y="1204388"/>
                <a:ext cx="2564552" cy="307777"/>
              </a:xfrm>
              <a:prstGeom prst="rect">
                <a:avLst/>
              </a:prstGeom>
              <a:blipFill>
                <a:blip r:embed="rId3"/>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C5D5D3B-110D-053E-F93B-5612E114DAB9}"/>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3C5D5D3B-110D-053E-F93B-5612E114DAB9}"/>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4"/>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12785D55-AC93-210B-CAE8-EE2588840417}"/>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18" name="Google Shape;297;p29">
            <a:extLst>
              <a:ext uri="{FF2B5EF4-FFF2-40B4-BE49-F238E27FC236}">
                <a16:creationId xmlns:a16="http://schemas.microsoft.com/office/drawing/2014/main" id="{C4F6B73C-6D0F-7983-583E-F3BC358D89A3}"/>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Strawman: </a:t>
            </a:r>
            <a:r>
              <a:rPr lang="en-US" b="1" u="sng" dirty="0">
                <a:solidFill>
                  <a:schemeClr val="dk1"/>
                </a:solidFill>
              </a:rPr>
              <a:t>FFE</a:t>
            </a:r>
            <a:r>
              <a:rPr lang="en-US" b="1" dirty="0">
                <a:solidFill>
                  <a:schemeClr val="dk1"/>
                </a:solidFill>
              </a:rPr>
              <a:t> via</a:t>
            </a:r>
            <a:r>
              <a:rPr lang="en" sz="4400" b="1" dirty="0">
                <a:solidFill>
                  <a:srgbClr val="92D050"/>
                </a:solidFill>
              </a:rPr>
              <a:t> </a:t>
            </a:r>
            <a:r>
              <a:rPr lang="en" b="1" dirty="0">
                <a:solidFill>
                  <a:srgbClr val="92D050"/>
                </a:solidFill>
              </a:rPr>
              <a:t>Adaptor Signatures + PKE + </a:t>
            </a:r>
            <a:r>
              <a:rPr lang="en" b="1" u="sng" dirty="0">
                <a:solidFill>
                  <a:srgbClr val="92D050"/>
                </a:solidFill>
              </a:rPr>
              <a:t>NIZK</a:t>
            </a:r>
            <a:endParaRPr lang="en-US" u="sng" dirty="0">
              <a:solidFill>
                <a:schemeClr val="tx1"/>
              </a:solidFill>
            </a:endParaRPr>
          </a:p>
        </p:txBody>
      </p:sp>
      <p:sp>
        <p:nvSpPr>
          <p:cNvPr id="26" name="Google Shape;585;p42">
            <a:extLst>
              <a:ext uri="{FF2B5EF4-FFF2-40B4-BE49-F238E27FC236}">
                <a16:creationId xmlns:a16="http://schemas.microsoft.com/office/drawing/2014/main" id="{39830735-86F5-9045-F3EB-7BBDF8A3DA76}"/>
              </a:ext>
            </a:extLst>
          </p:cNvPr>
          <p:cNvSpPr/>
          <p:nvPr/>
        </p:nvSpPr>
        <p:spPr>
          <a:xfrm>
            <a:off x="5849774" y="124640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7E1786EF-C1EF-6B17-51A0-912E41D8644A}"/>
                  </a:ext>
                </a:extLst>
              </p:cNvPr>
              <p:cNvSpPr txBox="1"/>
              <p:nvPr/>
            </p:nvSpPr>
            <p:spPr>
              <a:xfrm>
                <a:off x="6075708" y="1455028"/>
                <a:ext cx="2263222"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𝑃𝐾𝐸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7E1786EF-C1EF-6B17-51A0-912E41D8644A}"/>
                  </a:ext>
                </a:extLst>
              </p:cNvPr>
              <p:cNvSpPr txBox="1">
                <a:spLocks noRot="1" noChangeAspect="1" noMove="1" noResize="1" noEditPoints="1" noAdjustHandles="1" noChangeArrowheads="1" noChangeShapeType="1" noTextEdit="1"/>
              </p:cNvSpPr>
              <p:nvPr/>
            </p:nvSpPr>
            <p:spPr>
              <a:xfrm>
                <a:off x="6075708" y="1455028"/>
                <a:ext cx="2263222" cy="307777"/>
              </a:xfrm>
              <a:prstGeom prst="rect">
                <a:avLst/>
              </a:prstGeom>
              <a:blipFill>
                <a:blip r:embed="rId5"/>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4FC2AF5E-3777-B0A4-7DCE-444AC485A521}"/>
                  </a:ext>
                </a:extLst>
              </p:cNvPr>
              <p:cNvSpPr/>
              <p:nvPr/>
            </p:nvSpPr>
            <p:spPr>
              <a:xfrm>
                <a:off x="2555582" y="3108960"/>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r>
                      <a:rPr lang="en-US" sz="3000" i="1" dirty="0" smtClean="0">
                        <a:latin typeface="Cambria Math" panose="02040503050406030204" pitchFamily="18" charset="0"/>
                        <a:sym typeface="Wingdings" pitchFamily="2" charset="2"/>
                      </a:rPr>
                      <m:t>𝑘</m:t>
                    </m:r>
                  </m:oMath>
                </a14:m>
                <a:endParaRPr lang="en-US" sz="3000" dirty="0">
                  <a:sym typeface="Wingdings" pitchFamily="2" charset="2"/>
                </a:endParaRPr>
              </a:p>
              <a:p>
                <a:pPr algn="ctr"/>
                <a:r>
                  <a:rPr lang="en-US" sz="3000" dirty="0">
                    <a:sym typeface="Wingdings" pitchFamily="2" charset="2"/>
                  </a:rPr>
                  <a:t>via Adaptor Signature</a:t>
                </a:r>
                <a:endParaRPr lang="en-US" sz="3000" dirty="0"/>
              </a:p>
            </p:txBody>
          </p:sp>
        </mc:Choice>
        <mc:Fallback xmlns="">
          <p:sp>
            <p:nvSpPr>
              <p:cNvPr id="11" name="Rounded Rectangle 10">
                <a:extLst>
                  <a:ext uri="{FF2B5EF4-FFF2-40B4-BE49-F238E27FC236}">
                    <a16:creationId xmlns:a16="http://schemas.microsoft.com/office/drawing/2014/main" id="{4FC2AF5E-3777-B0A4-7DCE-444AC485A521}"/>
                  </a:ext>
                </a:extLst>
              </p:cNvPr>
              <p:cNvSpPr>
                <a:spLocks noRot="1" noChangeAspect="1" noMove="1" noResize="1" noEditPoints="1" noAdjustHandles="1" noChangeArrowheads="1" noChangeShapeType="1" noTextEdit="1"/>
              </p:cNvSpPr>
              <p:nvPr/>
            </p:nvSpPr>
            <p:spPr>
              <a:xfrm>
                <a:off x="2555582" y="3108960"/>
                <a:ext cx="4030242" cy="1506857"/>
              </a:xfrm>
              <a:prstGeom prst="roundRect">
                <a:avLst/>
              </a:prstGeom>
              <a:blipFill>
                <a:blip r:embed="rId6"/>
                <a:stretch>
                  <a:fillRect l="-1258" t="-3333" r="-1258" b="-10833"/>
                </a:stretch>
              </a:blipFill>
              <a:ln>
                <a:noFill/>
              </a:ln>
            </p:spPr>
            <p:txBody>
              <a:bodyPr/>
              <a:lstStyle/>
              <a:p>
                <a:r>
                  <a:rPr lang="en-US">
                    <a:noFill/>
                  </a:rPr>
                  <a:t> </a:t>
                </a:r>
              </a:p>
            </p:txBody>
          </p:sp>
        </mc:Fallback>
      </mc:AlternateContent>
      <p:sp>
        <p:nvSpPr>
          <p:cNvPr id="12" name="Cloud Callout 11">
            <a:extLst>
              <a:ext uri="{FF2B5EF4-FFF2-40B4-BE49-F238E27FC236}">
                <a16:creationId xmlns:a16="http://schemas.microsoft.com/office/drawing/2014/main" id="{B29C535E-8847-5668-AE8E-8DFC92745A96}"/>
              </a:ext>
            </a:extLst>
          </p:cNvPr>
          <p:cNvSpPr/>
          <p:nvPr/>
        </p:nvSpPr>
        <p:spPr>
          <a:xfrm>
            <a:off x="51971" y="2971800"/>
            <a:ext cx="2657940" cy="1699279"/>
          </a:xfrm>
          <a:prstGeom prst="cloudCallout">
            <a:avLst>
              <a:gd name="adj1" fmla="val 48828"/>
              <a:gd name="adj2" fmla="val 3850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Only single signature posted to blockchain</a:t>
            </a:r>
          </a:p>
        </p:txBody>
      </p:sp>
      <p:sp>
        <p:nvSpPr>
          <p:cNvPr id="14" name="Google Shape;720;p47">
            <a:extLst>
              <a:ext uri="{FF2B5EF4-FFF2-40B4-BE49-F238E27FC236}">
                <a16:creationId xmlns:a16="http://schemas.microsoft.com/office/drawing/2014/main" id="{941BBCF1-1733-611C-DE79-18D72D1411F6}"/>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US" sz="1800" b="1" dirty="0">
                <a:solidFill>
                  <a:srgbClr val="BB0000"/>
                </a:solidFill>
              </a:rPr>
              <a:t> ( x )</a:t>
            </a:r>
            <a:endParaRPr sz="1800" b="1" u="sng" dirty="0">
              <a:solidFill>
                <a:srgbClr val="BB0000"/>
              </a:solidFill>
            </a:endParaRPr>
          </a:p>
        </p:txBody>
      </p:sp>
      <p:sp>
        <p:nvSpPr>
          <p:cNvPr id="17" name="Google Shape;721;p47">
            <a:extLst>
              <a:ext uri="{FF2B5EF4-FFF2-40B4-BE49-F238E27FC236}">
                <a16:creationId xmlns:a16="http://schemas.microsoft.com/office/drawing/2014/main" id="{586A1BA9-EB67-0F4B-9799-ADFFB1844521}"/>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19" name="Google Shape;722;p47">
            <a:extLst>
              <a:ext uri="{FF2B5EF4-FFF2-40B4-BE49-F238E27FC236}">
                <a16:creationId xmlns:a16="http://schemas.microsoft.com/office/drawing/2014/main" id="{5367C033-6073-8276-AFB9-897FAAE3D033}"/>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20" name="Google Shape;723;p47">
            <a:extLst>
              <a:ext uri="{FF2B5EF4-FFF2-40B4-BE49-F238E27FC236}">
                <a16:creationId xmlns:a16="http://schemas.microsoft.com/office/drawing/2014/main" id="{4D1F45CF-E096-0A61-7699-8B2FB3613FD2}"/>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p:pic>
        <p:nvPicPr>
          <p:cNvPr id="21" name="Google Shape;399;p34">
            <a:extLst>
              <a:ext uri="{FF2B5EF4-FFF2-40B4-BE49-F238E27FC236}">
                <a16:creationId xmlns:a16="http://schemas.microsoft.com/office/drawing/2014/main" id="{92F26198-8239-E6D4-CD37-F9DCCB315D6E}"/>
              </a:ext>
            </a:extLst>
          </p:cNvPr>
          <p:cNvPicPr preferRelativeResize="0"/>
          <p:nvPr/>
        </p:nvPicPr>
        <p:blipFill>
          <a:blip r:embed="rId9">
            <a:alphaModFix/>
          </a:blip>
          <a:stretch>
            <a:fillRect/>
          </a:stretch>
        </p:blipFill>
        <p:spPr>
          <a:xfrm>
            <a:off x="2134346" y="722375"/>
            <a:ext cx="420625" cy="420625"/>
          </a:xfrm>
          <a:prstGeom prst="rect">
            <a:avLst/>
          </a:prstGeom>
          <a:noFill/>
          <a:ln>
            <a:noFill/>
          </a:ln>
        </p:spPr>
      </p:pic>
      <p:cxnSp>
        <p:nvCxnSpPr>
          <p:cNvPr id="24" name="Google Shape;294;p29">
            <a:extLst>
              <a:ext uri="{FF2B5EF4-FFF2-40B4-BE49-F238E27FC236}">
                <a16:creationId xmlns:a16="http://schemas.microsoft.com/office/drawing/2014/main" id="{901AE16F-0953-65EA-C7A1-6412F1135274}"/>
              </a:ext>
            </a:extLst>
          </p:cNvPr>
          <p:cNvCxnSpPr>
            <a:cxnSpLocks/>
          </p:cNvCxnSpPr>
          <p:nvPr/>
        </p:nvCxnSpPr>
        <p:spPr>
          <a:xfrm>
            <a:off x="3220463" y="2120436"/>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E0E37772-F6AF-423B-DD38-9D40E3E9CB3B}"/>
                  </a:ext>
                </a:extLst>
              </p:cNvPr>
              <p:cNvSpPr txBox="1"/>
              <p:nvPr/>
            </p:nvSpPr>
            <p:spPr>
              <a:xfrm>
                <a:off x="3476561" y="1709460"/>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25" name="TextBox 24">
                <a:extLst>
                  <a:ext uri="{FF2B5EF4-FFF2-40B4-BE49-F238E27FC236}">
                    <a16:creationId xmlns:a16="http://schemas.microsoft.com/office/drawing/2014/main" id="{E0E37772-F6AF-423B-DD38-9D40E3E9CB3B}"/>
                  </a:ext>
                </a:extLst>
              </p:cNvPr>
              <p:cNvSpPr txBox="1">
                <a:spLocks noRot="1" noChangeAspect="1" noMove="1" noResize="1" noEditPoints="1" noAdjustHandles="1" noChangeArrowheads="1" noChangeShapeType="1" noTextEdit="1"/>
              </p:cNvSpPr>
              <p:nvPr/>
            </p:nvSpPr>
            <p:spPr>
              <a:xfrm>
                <a:off x="3476561" y="1709460"/>
                <a:ext cx="2429090" cy="307777"/>
              </a:xfrm>
              <a:prstGeom prst="rect">
                <a:avLst/>
              </a:prstGeom>
              <a:blipFill>
                <a:blip r:embed="rId10"/>
                <a:stretch>
                  <a:fillRect b="-12000"/>
                </a:stretch>
              </a:blipFill>
            </p:spPr>
            <p:txBody>
              <a:bodyPr/>
              <a:lstStyle/>
              <a:p>
                <a:r>
                  <a:rPr lang="en-US">
                    <a:noFill/>
                  </a:rPr>
                  <a:t> </a:t>
                </a:r>
              </a:p>
            </p:txBody>
          </p:sp>
        </mc:Fallback>
      </mc:AlternateContent>
      <p:sp>
        <p:nvSpPr>
          <p:cNvPr id="27" name="Google Shape;585;p42">
            <a:extLst>
              <a:ext uri="{FF2B5EF4-FFF2-40B4-BE49-F238E27FC236}">
                <a16:creationId xmlns:a16="http://schemas.microsoft.com/office/drawing/2014/main" id="{A70CF6C2-2DD3-67A5-67F8-0EAF8D4F6532}"/>
              </a:ext>
            </a:extLst>
          </p:cNvPr>
          <p:cNvSpPr/>
          <p:nvPr/>
        </p:nvSpPr>
        <p:spPr>
          <a:xfrm>
            <a:off x="3198632" y="1736448"/>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3D57D4C0-F26A-F720-AFF9-697700C114E9}"/>
                  </a:ext>
                </a:extLst>
              </p:cNvPr>
              <p:cNvSpPr txBox="1"/>
              <p:nvPr/>
            </p:nvSpPr>
            <p:spPr>
              <a:xfrm>
                <a:off x="482509" y="4792912"/>
                <a:ext cx="2492274" cy="307777"/>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𝐸𝐺</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𝑘</m:t>
                      </m:r>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n-US" sz="1400" b="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29" name="TextBox 28">
                <a:extLst>
                  <a:ext uri="{FF2B5EF4-FFF2-40B4-BE49-F238E27FC236}">
                    <a16:creationId xmlns:a16="http://schemas.microsoft.com/office/drawing/2014/main" id="{3D57D4C0-F26A-F720-AFF9-697700C114E9}"/>
                  </a:ext>
                </a:extLst>
              </p:cNvPr>
              <p:cNvSpPr txBox="1">
                <a:spLocks noRot="1" noChangeAspect="1" noMove="1" noResize="1" noEditPoints="1" noAdjustHandles="1" noChangeArrowheads="1" noChangeShapeType="1" noTextEdit="1"/>
              </p:cNvSpPr>
              <p:nvPr/>
            </p:nvSpPr>
            <p:spPr>
              <a:xfrm>
                <a:off x="482509" y="4792912"/>
                <a:ext cx="2492274" cy="307777"/>
              </a:xfrm>
              <a:prstGeom prst="rect">
                <a:avLst/>
              </a:prstGeom>
              <a:blipFill>
                <a:blip r:embed="rId11"/>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874EB08B-B441-8514-94F2-900EFABCDD07}"/>
                  </a:ext>
                </a:extLst>
              </p:cNvPr>
              <p:cNvSpPr txBox="1"/>
              <p:nvPr/>
            </p:nvSpPr>
            <p:spPr>
              <a:xfrm>
                <a:off x="6112574" y="1972934"/>
                <a:ext cx="2564552" cy="578620"/>
              </a:xfrm>
              <a:prstGeom prst="rect">
                <a:avLst/>
              </a:prstGeom>
              <a:noFill/>
            </p:spPr>
            <p:txBody>
              <a:bodyPr wrap="square">
                <a:spAutoFit/>
              </a:bodyPr>
              <a:lstStyle/>
              <a:p>
                <a:pPr lvl="0">
                  <a:buClr>
                    <a:schemeClr val="dk1"/>
                  </a:buClr>
                  <a:buSzPts val="1100"/>
                </a:pPr>
                <a14:m>
                  <m:oMath xmlns:m="http://schemas.openxmlformats.org/officeDocument/2006/math">
                    <m:d>
                      <m:dPr>
                        <m:ctrlPr>
                          <a:rPr lang="en-US" sz="1400" b="0" i="1" dirty="0" smtClean="0">
                            <a:solidFill>
                              <a:srgbClr val="C00000"/>
                            </a:solidFill>
                            <a:latin typeface="Cambria Math" panose="02040503050406030204" pitchFamily="18" charset="0"/>
                          </a:rPr>
                        </m:ctrlPr>
                      </m:dPr>
                      <m:e>
                        <m:r>
                          <a:rPr lang="en-US" sz="1400" b="0" i="1" dirty="0" smtClean="0">
                            <a:solidFill>
                              <a:srgbClr val="C00000"/>
                            </a:solidFill>
                            <a:latin typeface="Cambria Math" panose="02040503050406030204" pitchFamily="18" charset="0"/>
                          </a:rPr>
                          <m:t>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𝐾</m:t>
                        </m:r>
                        <m:r>
                          <a:rPr lang="en-US" sz="1400" b="0" i="1" dirty="0" smtClean="0">
                            <a:solidFill>
                              <a:srgbClr val="C00000"/>
                            </a:solidFill>
                            <a:latin typeface="Cambria Math" panose="02040503050406030204" pitchFamily="18" charset="0"/>
                          </a:rPr>
                          <m:t>=</m:t>
                        </m:r>
                        <m:sSup>
                          <m:sSupPr>
                            <m:ctrlPr>
                              <a:rPr lang="en-US" sz="1400" b="0" i="1" dirty="0" smtClean="0">
                                <a:solidFill>
                                  <a:srgbClr val="C00000"/>
                                </a:solidFill>
                                <a:latin typeface="Cambria Math" panose="02040503050406030204" pitchFamily="18" charset="0"/>
                              </a:rPr>
                            </m:ctrlPr>
                          </m:sSupPr>
                          <m:e>
                            <m:r>
                              <a:rPr lang="en-US" sz="1400" b="0" i="1" dirty="0" smtClean="0">
                                <a:solidFill>
                                  <a:srgbClr val="C00000"/>
                                </a:solidFill>
                                <a:latin typeface="Cambria Math" panose="02040503050406030204" pitchFamily="18" charset="0"/>
                              </a:rPr>
                              <m:t>𝑔</m:t>
                            </m:r>
                          </m:e>
                          <m:sup>
                            <m:r>
                              <a:rPr lang="en-US" sz="1400" b="0" i="1" dirty="0" smtClean="0">
                                <a:solidFill>
                                  <a:srgbClr val="C00000"/>
                                </a:solidFill>
                                <a:latin typeface="Cambria Math" panose="02040503050406030204" pitchFamily="18" charset="0"/>
                              </a:rPr>
                              <m:t>𝑘</m:t>
                            </m:r>
                          </m:sup>
                        </m:sSup>
                      </m:e>
                    </m:d>
                    <m:r>
                      <a:rPr lang="en-US" sz="1400" b="0" i="1" dirty="0" smtClean="0">
                        <a:solidFill>
                          <a:srgbClr val="C00000"/>
                        </a:solidFill>
                        <a:latin typeface="Cambria Math" panose="02040503050406030204" pitchFamily="18" charset="0"/>
                        <a:ea typeface="Cambria Math" panose="02040503050406030204" pitchFamily="18" charset="0"/>
                      </a:rPr>
                      <m:t>←</m:t>
                    </m:r>
                    <m:r>
                      <a:rPr lang="en-US" sz="1400" b="0" i="1" dirty="0" smtClean="0">
                        <a:solidFill>
                          <a:srgbClr val="C00000"/>
                        </a:solidFill>
                        <a:latin typeface="Cambria Math" panose="02040503050406030204" pitchFamily="18" charset="0"/>
                        <a:ea typeface="Cambria Math" panose="02040503050406030204" pitchFamily="18" charset="0"/>
                      </a:rPr>
                      <m:t>𝐸𝐺</m:t>
                    </m:r>
                    <m:r>
                      <a:rPr lang="en-US" sz="1400" b="0" i="1" dirty="0" smtClean="0">
                        <a:solidFill>
                          <a:srgbClr val="C00000"/>
                        </a:solidFill>
                        <a:latin typeface="Cambria Math" panose="02040503050406030204" pitchFamily="18" charset="0"/>
                        <a:ea typeface="Cambria Math" panose="02040503050406030204" pitchFamily="18" charset="0"/>
                      </a:rPr>
                      <m:t>.</m:t>
                    </m:r>
                    <m:r>
                      <a:rPr lang="en-US" sz="1400" b="0" i="1" dirty="0" smtClean="0">
                        <a:solidFill>
                          <a:srgbClr val="C00000"/>
                        </a:solidFill>
                        <a:latin typeface="Cambria Math" panose="02040503050406030204" pitchFamily="18" charset="0"/>
                        <a:ea typeface="Cambria Math" panose="02040503050406030204" pitchFamily="18" charset="0"/>
                      </a:rPr>
                      <m:t>𝑆𝑒𝑡𝑢𝑝</m:t>
                    </m:r>
                    <m:r>
                      <a:rPr lang="en-US" sz="1400" b="0" i="1" dirty="0" smtClean="0">
                        <a:solidFill>
                          <a:srgbClr val="C00000"/>
                        </a:solidFill>
                        <a:latin typeface="Cambria Math" panose="02040503050406030204" pitchFamily="18" charset="0"/>
                        <a:ea typeface="Cambria Math" panose="02040503050406030204" pitchFamily="18" charset="0"/>
                      </a:rPr>
                      <m:t>(</m:t>
                    </m:r>
                    <m:r>
                      <a:rPr lang="en-US" i="1" dirty="0">
                        <a:solidFill>
                          <a:srgbClr val="C00000"/>
                        </a:solidFill>
                        <a:latin typeface="Cambria Math" panose="02040503050406030204" pitchFamily="18" charset="0"/>
                      </a:rPr>
                      <m:t>1</m:t>
                    </m:r>
                    <m:r>
                      <a:rPr lang="el-GR" i="1" baseline="30000" dirty="0">
                        <a:solidFill>
                          <a:srgbClr val="C00000"/>
                        </a:solidFill>
                        <a:latin typeface="Cambria Math" panose="02040503050406030204" pitchFamily="18" charset="0"/>
                      </a:rPr>
                      <m:t>𝜆</m:t>
                    </m:r>
                  </m:oMath>
                </a14:m>
                <a:r>
                  <a:rPr lang="en-US" sz="1400" dirty="0">
                    <a:solidFill>
                      <a:srgbClr val="C00000"/>
                    </a:solidFill>
                  </a:rPr>
                  <a:t>)</a:t>
                </a:r>
              </a:p>
              <a:p>
                <a:pPr lvl="0">
                  <a:buClr>
                    <a:schemeClr val="dk1"/>
                  </a:buClr>
                  <a:buSzPts val="1100"/>
                </a:pPr>
                <a14:m>
                  <m:oMathPara xmlns:m="http://schemas.openxmlformats.org/officeDocument/2006/math">
                    <m:oMathParaPr>
                      <m:jc m:val="left"/>
                    </m:oMathParaPr>
                    <m:oMath xmlns:m="http://schemas.openxmlformats.org/officeDocument/2006/math">
                      <m:r>
                        <a:rPr lang="en-US" sz="1400" b="0" i="1" smtClean="0">
                          <a:solidFill>
                            <a:srgbClr val="C00000"/>
                          </a:solidFill>
                          <a:latin typeface="Cambria Math" panose="02040503050406030204" pitchFamily="18" charset="0"/>
                        </a:rPr>
                        <m:t>𝑐</m:t>
                      </m:r>
                      <m:sSup>
                        <m:sSupPr>
                          <m:ctrlPr>
                            <a:rPr lang="en-US" sz="1400" b="0" i="1" smtClean="0">
                              <a:solidFill>
                                <a:srgbClr val="C00000"/>
                              </a:solidFill>
                              <a:latin typeface="Cambria Math" panose="02040503050406030204" pitchFamily="18" charset="0"/>
                            </a:rPr>
                          </m:ctrlPr>
                        </m:sSupPr>
                        <m:e>
                          <m:r>
                            <a:rPr lang="en-US" sz="1400" b="0" i="1" smtClean="0">
                              <a:solidFill>
                                <a:srgbClr val="C00000"/>
                              </a:solidFill>
                              <a:latin typeface="Cambria Math" panose="02040503050406030204" pitchFamily="18" charset="0"/>
                            </a:rPr>
                            <m:t>𝑡</m:t>
                          </m:r>
                        </m:e>
                        <m:sup>
                          <m:r>
                            <a:rPr lang="en-US" sz="1400" b="0" i="1" smtClean="0">
                              <a:solidFill>
                                <a:srgbClr val="C00000"/>
                              </a:solidFill>
                              <a:latin typeface="Cambria Math" panose="02040503050406030204" pitchFamily="18" charset="0"/>
                            </a:rPr>
                            <m:t>′</m:t>
                          </m:r>
                        </m:sup>
                      </m:sSup>
                      <m:r>
                        <a:rPr lang="en-US" sz="1400" b="0" i="1" smtClean="0">
                          <a:solidFill>
                            <a:srgbClr val="C00000"/>
                          </a:solidFill>
                          <a:latin typeface="Cambria Math" panose="02040503050406030204" pitchFamily="18" charset="0"/>
                          <a:ea typeface="Cambria Math" panose="02040503050406030204" pitchFamily="18" charset="0"/>
                        </a:rPr>
                        <m:t>←</m:t>
                      </m:r>
                      <m:r>
                        <a:rPr lang="en-US" sz="1400" b="0" i="1" smtClean="0">
                          <a:solidFill>
                            <a:srgbClr val="C00000"/>
                          </a:solidFill>
                          <a:latin typeface="Cambria Math" panose="02040503050406030204" pitchFamily="18" charset="0"/>
                          <a:ea typeface="Cambria Math" panose="02040503050406030204" pitchFamily="18" charset="0"/>
                        </a:rPr>
                        <m:t>𝐸𝐺</m:t>
                      </m:r>
                      <m:r>
                        <a:rPr lang="en-US" sz="1400" b="0" i="1" smtClean="0">
                          <a:solidFill>
                            <a:srgbClr val="C00000"/>
                          </a:solidFill>
                          <a:latin typeface="Cambria Math" panose="02040503050406030204" pitchFamily="18" charset="0"/>
                          <a:ea typeface="Cambria Math" panose="02040503050406030204" pitchFamily="18" charset="0"/>
                        </a:rPr>
                        <m:t>.</m:t>
                      </m:r>
                      <m:r>
                        <a:rPr lang="en-US" sz="1400" b="0" i="1" smtClean="0">
                          <a:solidFill>
                            <a:srgbClr val="C00000"/>
                          </a:solidFill>
                          <a:latin typeface="Cambria Math" panose="02040503050406030204" pitchFamily="18" charset="0"/>
                          <a:ea typeface="Cambria Math" panose="02040503050406030204" pitchFamily="18" charset="0"/>
                        </a:rPr>
                        <m:t>𝐸𝑛𝑐𝑟𝑦𝑝𝑡</m:t>
                      </m:r>
                      <m:d>
                        <m:dPr>
                          <m:ctrlPr>
                            <a:rPr lang="en-US" sz="1400" b="0" i="1" smtClean="0">
                              <a:solidFill>
                                <a:srgbClr val="C00000"/>
                              </a:solidFill>
                              <a:latin typeface="Cambria Math" panose="02040503050406030204" pitchFamily="18" charset="0"/>
                              <a:ea typeface="Cambria Math" panose="02040503050406030204" pitchFamily="18" charset="0"/>
                            </a:rPr>
                          </m:ctrlPr>
                        </m:dPr>
                        <m:e>
                          <m:r>
                            <a:rPr lang="en-US" sz="1400" b="0" i="1" smtClean="0">
                              <a:solidFill>
                                <a:srgbClr val="C00000"/>
                              </a:solidFill>
                              <a:latin typeface="Cambria Math" panose="02040503050406030204" pitchFamily="18" charset="0"/>
                              <a:ea typeface="Cambria Math" panose="02040503050406030204" pitchFamily="18" charset="0"/>
                            </a:rPr>
                            <m:t>𝐾</m:t>
                          </m:r>
                          <m:r>
                            <a:rPr lang="en-US" sz="1400" b="0" i="1" smtClean="0">
                              <a:solidFill>
                                <a:srgbClr val="C00000"/>
                              </a:solidFill>
                              <a:latin typeface="Cambria Math" panose="02040503050406030204" pitchFamily="18" charset="0"/>
                              <a:ea typeface="Cambria Math" panose="02040503050406030204" pitchFamily="18" charset="0"/>
                            </a:rPr>
                            <m:t>, </m:t>
                          </m:r>
                          <m:r>
                            <a:rPr lang="en-US" sz="1400" b="0" i="1" smtClean="0">
                              <a:solidFill>
                                <a:srgbClr val="C00000"/>
                              </a:solidFill>
                              <a:latin typeface="Cambria Math" panose="02040503050406030204" pitchFamily="18" charset="0"/>
                              <a:ea typeface="Cambria Math" panose="02040503050406030204" pitchFamily="18" charset="0"/>
                            </a:rPr>
                            <m:t>𝑓</m:t>
                          </m:r>
                          <m:d>
                            <m:dPr>
                              <m:ctrlPr>
                                <a:rPr lang="en-US" sz="1400" b="0" i="1" smtClean="0">
                                  <a:solidFill>
                                    <a:srgbClr val="C00000"/>
                                  </a:solidFill>
                                  <a:latin typeface="Cambria Math" panose="02040503050406030204" pitchFamily="18" charset="0"/>
                                  <a:ea typeface="Cambria Math" panose="02040503050406030204" pitchFamily="18" charset="0"/>
                                </a:rPr>
                              </m:ctrlPr>
                            </m:dPr>
                            <m:e>
                              <m:r>
                                <a:rPr lang="en-US" sz="1400" b="0" i="1" smtClean="0">
                                  <a:solidFill>
                                    <a:srgbClr val="C00000"/>
                                  </a:solidFill>
                                  <a:latin typeface="Cambria Math" panose="02040503050406030204" pitchFamily="18" charset="0"/>
                                  <a:ea typeface="Cambria Math" panose="02040503050406030204" pitchFamily="18" charset="0"/>
                                </a:rPr>
                                <m:t>𝑥</m:t>
                              </m:r>
                            </m:e>
                          </m:d>
                        </m:e>
                      </m:d>
                    </m:oMath>
                  </m:oMathPara>
                </a14:m>
                <a:endParaRPr lang="en-US" sz="1400" b="0" dirty="0">
                  <a:solidFill>
                    <a:srgbClr val="C00000"/>
                  </a:solidFill>
                  <a:ea typeface="Cambria Math" panose="02040503050406030204" pitchFamily="18" charset="0"/>
                </a:endParaRPr>
              </a:p>
            </p:txBody>
          </p:sp>
        </mc:Choice>
        <mc:Fallback xmlns="">
          <p:sp>
            <p:nvSpPr>
              <p:cNvPr id="31" name="TextBox 30">
                <a:extLst>
                  <a:ext uri="{FF2B5EF4-FFF2-40B4-BE49-F238E27FC236}">
                    <a16:creationId xmlns:a16="http://schemas.microsoft.com/office/drawing/2014/main" id="{874EB08B-B441-8514-94F2-900EFABCDD07}"/>
                  </a:ext>
                </a:extLst>
              </p:cNvPr>
              <p:cNvSpPr txBox="1">
                <a:spLocks noRot="1" noChangeAspect="1" noMove="1" noResize="1" noEditPoints="1" noAdjustHandles="1" noChangeArrowheads="1" noChangeShapeType="1" noTextEdit="1"/>
              </p:cNvSpPr>
              <p:nvPr/>
            </p:nvSpPr>
            <p:spPr>
              <a:xfrm>
                <a:off x="6112574" y="1972934"/>
                <a:ext cx="2564552" cy="578620"/>
              </a:xfrm>
              <a:prstGeom prst="rect">
                <a:avLst/>
              </a:prstGeom>
              <a:blipFill>
                <a:blip r:embed="rId12"/>
                <a:stretch>
                  <a:fillRect/>
                </a:stretch>
              </a:blipFill>
            </p:spPr>
            <p:txBody>
              <a:bodyPr/>
              <a:lstStyle/>
              <a:p>
                <a:r>
                  <a:rPr lang="en-US">
                    <a:noFill/>
                  </a:rPr>
                  <a:t> </a:t>
                </a:r>
              </a:p>
            </p:txBody>
          </p:sp>
        </mc:Fallback>
      </mc:AlternateContent>
      <p:sp>
        <p:nvSpPr>
          <p:cNvPr id="32" name="Google Shape;585;p42">
            <a:extLst>
              <a:ext uri="{FF2B5EF4-FFF2-40B4-BE49-F238E27FC236}">
                <a16:creationId xmlns:a16="http://schemas.microsoft.com/office/drawing/2014/main" id="{6CB6BF88-7ADD-B041-07F7-B041A612C68B}"/>
              </a:ext>
            </a:extLst>
          </p:cNvPr>
          <p:cNvSpPr/>
          <p:nvPr/>
        </p:nvSpPr>
        <p:spPr>
          <a:xfrm>
            <a:off x="5849774" y="2024083"/>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3" name="Google Shape;296;p29">
            <a:extLst>
              <a:ext uri="{FF2B5EF4-FFF2-40B4-BE49-F238E27FC236}">
                <a16:creationId xmlns:a16="http://schemas.microsoft.com/office/drawing/2014/main" id="{C5CDA722-5D24-1A6D-1A15-53E5FEE34651}"/>
              </a:ext>
            </a:extLst>
          </p:cNvPr>
          <p:cNvSpPr txBox="1"/>
          <p:nvPr/>
        </p:nvSpPr>
        <p:spPr>
          <a:xfrm>
            <a:off x="3442915" y="235272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51325B4-F938-1F23-A9AF-13303D05FEA6}"/>
                  </a:ext>
                </a:extLst>
              </p:cNvPr>
              <p:cNvSpPr txBox="1"/>
              <p:nvPr/>
            </p:nvSpPr>
            <p:spPr>
              <a:xfrm>
                <a:off x="3479876" y="236594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𝐾</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m:t>
                      </m:r>
                      <m:sSup>
                        <m:sSupPr>
                          <m:ctrlPr>
                            <a:rPr lang="en-US" sz="1400" b="0" i="1" dirty="0" smtClean="0">
                              <a:solidFill>
                                <a:schemeClr val="dk1"/>
                              </a:solidFill>
                              <a:latin typeface="Cambria Math" panose="02040503050406030204" pitchFamily="18" charset="0"/>
                            </a:rPr>
                          </m:ctrlPr>
                        </m:sSupPr>
                        <m:e>
                          <m:r>
                            <a:rPr lang="en-US" sz="1400" b="0" i="1" dirty="0" smtClean="0">
                              <a:solidFill>
                                <a:schemeClr val="dk1"/>
                              </a:solidFill>
                              <a:latin typeface="Cambria Math" panose="02040503050406030204" pitchFamily="18" charset="0"/>
                            </a:rPr>
                            <m:t>𝑡</m:t>
                          </m:r>
                        </m:e>
                        <m:sup>
                          <m:r>
                            <a:rPr lang="en-US" sz="1400" b="0" i="1" dirty="0" smtClean="0">
                              <a:solidFill>
                                <a:schemeClr val="dk1"/>
                              </a:solidFill>
                              <a:latin typeface="Cambria Math" panose="02040503050406030204" pitchFamily="18" charset="0"/>
                            </a:rPr>
                            <m:t>′</m:t>
                          </m:r>
                        </m:sup>
                      </m:sSup>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ea typeface="Cambria Math" panose="02040503050406030204" pitchFamily="18" charset="0"/>
                        </a:rPr>
                        <m:t>𝜋</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E51325B4-F938-1F23-A9AF-13303D05FEA6}"/>
                  </a:ext>
                </a:extLst>
              </p:cNvPr>
              <p:cNvSpPr txBox="1">
                <a:spLocks noRot="1" noChangeAspect="1" noMove="1" noResize="1" noEditPoints="1" noAdjustHandles="1" noChangeArrowheads="1" noChangeShapeType="1" noTextEdit="1"/>
              </p:cNvSpPr>
              <p:nvPr/>
            </p:nvSpPr>
            <p:spPr>
              <a:xfrm>
                <a:off x="3479876" y="2365946"/>
                <a:ext cx="2429090" cy="307777"/>
              </a:xfrm>
              <a:prstGeom prst="rect">
                <a:avLst/>
              </a:prstGeom>
              <a:blipFill>
                <a:blip r:embed="rId13"/>
                <a:stretch>
                  <a:fillRect/>
                </a:stretch>
              </a:blipFill>
            </p:spPr>
            <p:txBody>
              <a:bodyPr/>
              <a:lstStyle/>
              <a:p>
                <a:r>
                  <a:rPr lang="en-US">
                    <a:noFill/>
                  </a:rPr>
                  <a:t> </a:t>
                </a:r>
              </a:p>
            </p:txBody>
          </p:sp>
        </mc:Fallback>
      </mc:AlternateContent>
      <p:sp>
        <p:nvSpPr>
          <p:cNvPr id="6" name="Google Shape;585;p42">
            <a:extLst>
              <a:ext uri="{FF2B5EF4-FFF2-40B4-BE49-F238E27FC236}">
                <a16:creationId xmlns:a16="http://schemas.microsoft.com/office/drawing/2014/main" id="{3F1A57D2-6F84-3E9A-683E-843855B214C3}"/>
              </a:ext>
            </a:extLst>
          </p:cNvPr>
          <p:cNvSpPr/>
          <p:nvPr/>
        </p:nvSpPr>
        <p:spPr>
          <a:xfrm>
            <a:off x="3201947" y="239293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cxnSp>
        <p:nvCxnSpPr>
          <p:cNvPr id="8" name="Google Shape;294;p29">
            <a:extLst>
              <a:ext uri="{FF2B5EF4-FFF2-40B4-BE49-F238E27FC236}">
                <a16:creationId xmlns:a16="http://schemas.microsoft.com/office/drawing/2014/main" id="{30088EA8-452E-E321-56A8-00AD32934EE2}"/>
              </a:ext>
            </a:extLst>
          </p:cNvPr>
          <p:cNvCxnSpPr/>
          <p:nvPr/>
        </p:nvCxnSpPr>
        <p:spPr>
          <a:xfrm rot="10800000">
            <a:off x="3220463" y="2807354"/>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2F6FA8A-38D1-F187-D481-A57D529BF897}"/>
                  </a:ext>
                </a:extLst>
              </p:cNvPr>
              <p:cNvSpPr txBox="1"/>
              <p:nvPr/>
            </p:nvSpPr>
            <p:spPr>
              <a:xfrm>
                <a:off x="6126226" y="2500073"/>
                <a:ext cx="2642012" cy="523220"/>
              </a:xfrm>
              <a:prstGeom prst="rect">
                <a:avLst/>
              </a:prstGeom>
              <a:noFill/>
            </p:spPr>
            <p:txBody>
              <a:bodyPr wrap="square">
                <a:spAutoFit/>
              </a:bodyPr>
              <a:lstStyle/>
              <a:p>
                <a:pPr lvl="0">
                  <a:buClr>
                    <a:schemeClr val="dk1"/>
                  </a:buClr>
                  <a:buSzPts val="1100"/>
                </a:pPr>
                <a14:m>
                  <m:oMath xmlns:m="http://schemas.openxmlformats.org/officeDocument/2006/math">
                    <m:r>
                      <a:rPr lang="en-US" sz="1400" i="1" smtClean="0">
                        <a:solidFill>
                          <a:srgbClr val="C00000"/>
                        </a:solidFill>
                        <a:latin typeface="Cambria Math" panose="02040503050406030204" pitchFamily="18" charset="0"/>
                        <a:ea typeface="Cambria Math" panose="02040503050406030204" pitchFamily="18" charset="0"/>
                      </a:rPr>
                      <m:t>𝜋</m:t>
                    </m:r>
                  </m:oMath>
                </a14:m>
                <a:r>
                  <a:rPr lang="en-US" sz="1400" dirty="0">
                    <a:solidFill>
                      <a:srgbClr val="C00000"/>
                    </a:solidFill>
                  </a:rPr>
                  <a:t>: proof that </a:t>
                </a:r>
                <a14:m>
                  <m:oMath xmlns:m="http://schemas.openxmlformats.org/officeDocument/2006/math">
                    <m:r>
                      <a:rPr lang="en-US" i="1">
                        <a:solidFill>
                          <a:srgbClr val="C00000"/>
                        </a:solidFill>
                        <a:latin typeface="Cambria Math" panose="02040503050406030204" pitchFamily="18" charset="0"/>
                      </a:rPr>
                      <m:t>𝑐</m:t>
                    </m:r>
                    <m:sSup>
                      <m:sSupPr>
                        <m:ctrlPr>
                          <a:rPr lang="en-US" i="1">
                            <a:solidFill>
                              <a:srgbClr val="C00000"/>
                            </a:solidFill>
                            <a:latin typeface="Cambria Math" panose="02040503050406030204" pitchFamily="18" charset="0"/>
                          </a:rPr>
                        </m:ctrlPr>
                      </m:sSupPr>
                      <m:e>
                        <m:r>
                          <a:rPr lang="en-US" i="1">
                            <a:solidFill>
                              <a:srgbClr val="C00000"/>
                            </a:solidFill>
                            <a:latin typeface="Cambria Math" panose="02040503050406030204" pitchFamily="18" charset="0"/>
                          </a:rPr>
                          <m:t>𝑡</m:t>
                        </m:r>
                      </m:e>
                      <m:sup>
                        <m:r>
                          <a:rPr lang="en-US" i="1">
                            <a:solidFill>
                              <a:srgbClr val="C00000"/>
                            </a:solidFill>
                            <a:latin typeface="Cambria Math" panose="02040503050406030204" pitchFamily="18" charset="0"/>
                          </a:rPr>
                          <m:t>′</m:t>
                        </m:r>
                      </m:sup>
                    </m:sSup>
                  </m:oMath>
                </a14:m>
                <a:r>
                  <a:rPr lang="en-US" sz="1400" dirty="0">
                    <a:solidFill>
                      <a:srgbClr val="C00000"/>
                    </a:solidFill>
                  </a:rPr>
                  <a:t> encrypts </a:t>
                </a:r>
                <a14:m>
                  <m:oMath xmlns:m="http://schemas.openxmlformats.org/officeDocument/2006/math">
                    <m:r>
                      <a:rPr lang="en-US" i="1">
                        <a:solidFill>
                          <a:srgbClr val="C00000"/>
                        </a:solidFill>
                        <a:latin typeface="Cambria Math" panose="02040503050406030204" pitchFamily="18" charset="0"/>
                        <a:ea typeface="Cambria Math" panose="02040503050406030204" pitchFamily="18" charset="0"/>
                      </a:rPr>
                      <m:t>𝑓</m:t>
                    </m:r>
                    <m:d>
                      <m:dPr>
                        <m:ctrlPr>
                          <a:rPr lang="en-US" i="1">
                            <a:solidFill>
                              <a:srgbClr val="C00000"/>
                            </a:solidFill>
                            <a:latin typeface="Cambria Math" panose="02040503050406030204" pitchFamily="18" charset="0"/>
                            <a:ea typeface="Cambria Math" panose="02040503050406030204" pitchFamily="18" charset="0"/>
                          </a:rPr>
                        </m:ctrlPr>
                      </m:dPr>
                      <m:e>
                        <m:r>
                          <a:rPr lang="en-US" i="1">
                            <a:solidFill>
                              <a:srgbClr val="C00000"/>
                            </a:solidFill>
                            <a:latin typeface="Cambria Math" panose="02040503050406030204" pitchFamily="18" charset="0"/>
                            <a:ea typeface="Cambria Math" panose="02040503050406030204" pitchFamily="18" charset="0"/>
                          </a:rPr>
                          <m:t>𝑥</m:t>
                        </m:r>
                      </m:e>
                    </m:d>
                  </m:oMath>
                </a14:m>
                <a:endParaRPr lang="en-US" sz="1400" dirty="0">
                  <a:solidFill>
                    <a:srgbClr val="C00000"/>
                  </a:solidFill>
                </a:endParaRPr>
              </a:p>
              <a:p>
                <a:pPr lvl="0">
                  <a:buClr>
                    <a:schemeClr val="dk1"/>
                  </a:buClr>
                  <a:buSzPts val="1100"/>
                </a:pPr>
                <a:r>
                  <a:rPr lang="en-US" dirty="0">
                    <a:solidFill>
                      <a:srgbClr val="C00000"/>
                    </a:solidFill>
                  </a:rPr>
                  <a:t>   </a:t>
                </a:r>
                <a:r>
                  <a:rPr lang="en-US" sz="1400" dirty="0">
                    <a:solidFill>
                      <a:srgbClr val="C00000"/>
                    </a:solidFill>
                  </a:rPr>
                  <a:t> and </a:t>
                </a:r>
                <a14:m>
                  <m:oMath xmlns:m="http://schemas.openxmlformats.org/officeDocument/2006/math">
                    <m:r>
                      <a:rPr lang="en-US" i="1" dirty="0" smtClean="0">
                        <a:solidFill>
                          <a:srgbClr val="C00000"/>
                        </a:solidFill>
                        <a:latin typeface="Cambria Math" panose="02040503050406030204" pitchFamily="18" charset="0"/>
                      </a:rPr>
                      <m:t>𝑐𝑡</m:t>
                    </m:r>
                  </m:oMath>
                </a14:m>
                <a:r>
                  <a:rPr lang="en-US" sz="1400" dirty="0">
                    <a:solidFill>
                      <a:srgbClr val="C00000"/>
                    </a:solidFill>
                  </a:rPr>
                  <a:t> encrypts </a:t>
                </a:r>
                <a14:m>
                  <m:oMath xmlns:m="http://schemas.openxmlformats.org/officeDocument/2006/math">
                    <m:r>
                      <a:rPr lang="en-US" sz="1400" i="1" dirty="0" smtClean="0">
                        <a:solidFill>
                          <a:srgbClr val="C00000"/>
                        </a:solidFill>
                        <a:latin typeface="Cambria Math" panose="02040503050406030204" pitchFamily="18" charset="0"/>
                      </a:rPr>
                      <m:t>𝑥</m:t>
                    </m:r>
                  </m:oMath>
                </a14:m>
                <a:endParaRPr lang="en-US" sz="1400" dirty="0">
                  <a:solidFill>
                    <a:srgbClr val="C00000"/>
                  </a:solidFill>
                </a:endParaRPr>
              </a:p>
            </p:txBody>
          </p:sp>
        </mc:Choice>
        <mc:Fallback xmlns="">
          <p:sp>
            <p:nvSpPr>
              <p:cNvPr id="15" name="TextBox 14">
                <a:extLst>
                  <a:ext uri="{FF2B5EF4-FFF2-40B4-BE49-F238E27FC236}">
                    <a16:creationId xmlns:a16="http://schemas.microsoft.com/office/drawing/2014/main" id="{32F6FA8A-38D1-F187-D481-A57D529BF897}"/>
                  </a:ext>
                </a:extLst>
              </p:cNvPr>
              <p:cNvSpPr txBox="1">
                <a:spLocks noRot="1" noChangeAspect="1" noMove="1" noResize="1" noEditPoints="1" noAdjustHandles="1" noChangeArrowheads="1" noChangeShapeType="1" noTextEdit="1"/>
              </p:cNvSpPr>
              <p:nvPr/>
            </p:nvSpPr>
            <p:spPr>
              <a:xfrm>
                <a:off x="6126226" y="2500073"/>
                <a:ext cx="2642012" cy="523220"/>
              </a:xfrm>
              <a:prstGeom prst="rect">
                <a:avLst/>
              </a:prstGeom>
              <a:blipFill>
                <a:blip r:embed="rId14"/>
                <a:stretch>
                  <a:fillRect t="-2326" b="-9302"/>
                </a:stretch>
              </a:blipFill>
            </p:spPr>
            <p:txBody>
              <a:bodyPr/>
              <a:lstStyle/>
              <a:p>
                <a:r>
                  <a:rPr lang="en-US">
                    <a:noFill/>
                  </a:rPr>
                  <a:t> </a:t>
                </a:r>
              </a:p>
            </p:txBody>
          </p:sp>
        </mc:Fallback>
      </mc:AlternateContent>
    </p:spTree>
    <p:extLst>
      <p:ext uri="{BB962C8B-B14F-4D97-AF65-F5344CB8AC3E}">
        <p14:creationId xmlns:p14="http://schemas.microsoft.com/office/powerpoint/2010/main" val="220512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5" grpId="0"/>
      <p:bldP spid="27" grpId="0" animBg="1"/>
      <p:bldP spid="29" grpId="0"/>
      <p:bldP spid="31" grpId="0"/>
      <p:bldP spid="32" grpId="0" animBg="1"/>
      <p:bldP spid="4" grpId="0"/>
      <p:bldP spid="6" grpId="0" animBg="1"/>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BC2EEB-C0D6-CC3A-11FE-BF0F167042D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38</a:t>
            </a:fld>
            <a:endParaRPr lang="en"/>
          </a:p>
        </p:txBody>
      </p:sp>
      <p:sp>
        <p:nvSpPr>
          <p:cNvPr id="6" name="Google Shape;297;p29">
            <a:extLst>
              <a:ext uri="{FF2B5EF4-FFF2-40B4-BE49-F238E27FC236}">
                <a16:creationId xmlns:a16="http://schemas.microsoft.com/office/drawing/2014/main" id="{5CFA55D5-C75A-8E28-E444-316BCDDFEE0D}"/>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Strawman: </a:t>
            </a:r>
            <a:r>
              <a:rPr lang="en-US" b="1" u="sng" dirty="0">
                <a:solidFill>
                  <a:schemeClr val="dk1"/>
                </a:solidFill>
              </a:rPr>
              <a:t>FFE</a:t>
            </a:r>
            <a:r>
              <a:rPr lang="en-US" b="1" dirty="0">
                <a:solidFill>
                  <a:schemeClr val="dk1"/>
                </a:solidFill>
              </a:rPr>
              <a:t> via</a:t>
            </a:r>
            <a:r>
              <a:rPr lang="en" sz="4400" b="1" dirty="0">
                <a:solidFill>
                  <a:srgbClr val="92D050"/>
                </a:solidFill>
              </a:rPr>
              <a:t> </a:t>
            </a:r>
            <a:r>
              <a:rPr lang="en" b="1" dirty="0">
                <a:solidFill>
                  <a:srgbClr val="92D050"/>
                </a:solidFill>
              </a:rPr>
              <a:t>Adaptor Signatures + PKE + </a:t>
            </a:r>
            <a:r>
              <a:rPr lang="en" b="1" u="sng" dirty="0">
                <a:solidFill>
                  <a:srgbClr val="92D050"/>
                </a:solidFill>
              </a:rPr>
              <a:t>NIZK</a:t>
            </a:r>
            <a:endParaRPr lang="en-US" u="sng" dirty="0">
              <a:solidFill>
                <a:schemeClr val="tx1"/>
              </a:solidFill>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1461E5E-EAE7-82B2-FC5B-DE2BC297B9E7}"/>
                  </a:ext>
                </a:extLst>
              </p:cNvPr>
              <p:cNvSpPr txBox="1"/>
              <p:nvPr/>
            </p:nvSpPr>
            <p:spPr>
              <a:xfrm>
                <a:off x="6126226" y="2500073"/>
                <a:ext cx="2642012" cy="523220"/>
              </a:xfrm>
              <a:prstGeom prst="rect">
                <a:avLst/>
              </a:prstGeom>
              <a:noFill/>
            </p:spPr>
            <p:txBody>
              <a:bodyPr wrap="square">
                <a:spAutoFit/>
              </a:bodyPr>
              <a:lstStyle/>
              <a:p>
                <a:pPr lvl="0">
                  <a:buClr>
                    <a:schemeClr val="dk1"/>
                  </a:buClr>
                  <a:buSzPts val="1100"/>
                </a:pPr>
                <a14:m>
                  <m:oMath xmlns:m="http://schemas.openxmlformats.org/officeDocument/2006/math">
                    <m:r>
                      <a:rPr lang="en-US" sz="1400" i="1" smtClean="0">
                        <a:solidFill>
                          <a:srgbClr val="C00000"/>
                        </a:solidFill>
                        <a:latin typeface="Cambria Math" panose="02040503050406030204" pitchFamily="18" charset="0"/>
                        <a:ea typeface="Cambria Math" panose="02040503050406030204" pitchFamily="18" charset="0"/>
                      </a:rPr>
                      <m:t>𝜋</m:t>
                    </m:r>
                  </m:oMath>
                </a14:m>
                <a:r>
                  <a:rPr lang="en-US" sz="1400" dirty="0">
                    <a:solidFill>
                      <a:srgbClr val="C00000"/>
                    </a:solidFill>
                  </a:rPr>
                  <a:t>: proof that </a:t>
                </a:r>
                <a14:m>
                  <m:oMath xmlns:m="http://schemas.openxmlformats.org/officeDocument/2006/math">
                    <m:r>
                      <a:rPr lang="en-US" i="1">
                        <a:solidFill>
                          <a:srgbClr val="C00000"/>
                        </a:solidFill>
                        <a:latin typeface="Cambria Math" panose="02040503050406030204" pitchFamily="18" charset="0"/>
                      </a:rPr>
                      <m:t>𝑐</m:t>
                    </m:r>
                    <m:sSup>
                      <m:sSupPr>
                        <m:ctrlPr>
                          <a:rPr lang="en-US" i="1">
                            <a:solidFill>
                              <a:srgbClr val="C00000"/>
                            </a:solidFill>
                            <a:latin typeface="Cambria Math" panose="02040503050406030204" pitchFamily="18" charset="0"/>
                          </a:rPr>
                        </m:ctrlPr>
                      </m:sSupPr>
                      <m:e>
                        <m:r>
                          <a:rPr lang="en-US" i="1">
                            <a:solidFill>
                              <a:srgbClr val="C00000"/>
                            </a:solidFill>
                            <a:latin typeface="Cambria Math" panose="02040503050406030204" pitchFamily="18" charset="0"/>
                          </a:rPr>
                          <m:t>𝑡</m:t>
                        </m:r>
                      </m:e>
                      <m:sup>
                        <m:r>
                          <a:rPr lang="en-US" i="1">
                            <a:solidFill>
                              <a:srgbClr val="C00000"/>
                            </a:solidFill>
                            <a:latin typeface="Cambria Math" panose="02040503050406030204" pitchFamily="18" charset="0"/>
                          </a:rPr>
                          <m:t>′</m:t>
                        </m:r>
                      </m:sup>
                    </m:sSup>
                  </m:oMath>
                </a14:m>
                <a:r>
                  <a:rPr lang="en-US" sz="1400" dirty="0">
                    <a:solidFill>
                      <a:srgbClr val="C00000"/>
                    </a:solidFill>
                  </a:rPr>
                  <a:t> encrypts </a:t>
                </a:r>
                <a14:m>
                  <m:oMath xmlns:m="http://schemas.openxmlformats.org/officeDocument/2006/math">
                    <m:r>
                      <a:rPr lang="en-US" i="1">
                        <a:solidFill>
                          <a:srgbClr val="C00000"/>
                        </a:solidFill>
                        <a:latin typeface="Cambria Math" panose="02040503050406030204" pitchFamily="18" charset="0"/>
                        <a:ea typeface="Cambria Math" panose="02040503050406030204" pitchFamily="18" charset="0"/>
                      </a:rPr>
                      <m:t>𝑓</m:t>
                    </m:r>
                    <m:d>
                      <m:dPr>
                        <m:ctrlPr>
                          <a:rPr lang="en-US" i="1">
                            <a:solidFill>
                              <a:srgbClr val="C00000"/>
                            </a:solidFill>
                            <a:latin typeface="Cambria Math" panose="02040503050406030204" pitchFamily="18" charset="0"/>
                            <a:ea typeface="Cambria Math" panose="02040503050406030204" pitchFamily="18" charset="0"/>
                          </a:rPr>
                        </m:ctrlPr>
                      </m:dPr>
                      <m:e>
                        <m:r>
                          <a:rPr lang="en-US" i="1">
                            <a:solidFill>
                              <a:srgbClr val="C00000"/>
                            </a:solidFill>
                            <a:latin typeface="Cambria Math" panose="02040503050406030204" pitchFamily="18" charset="0"/>
                            <a:ea typeface="Cambria Math" panose="02040503050406030204" pitchFamily="18" charset="0"/>
                          </a:rPr>
                          <m:t>𝑥</m:t>
                        </m:r>
                      </m:e>
                    </m:d>
                  </m:oMath>
                </a14:m>
                <a:endParaRPr lang="en-US" sz="1400" dirty="0">
                  <a:solidFill>
                    <a:srgbClr val="C00000"/>
                  </a:solidFill>
                </a:endParaRPr>
              </a:p>
              <a:p>
                <a:pPr lvl="0">
                  <a:buClr>
                    <a:schemeClr val="dk1"/>
                  </a:buClr>
                  <a:buSzPts val="1100"/>
                </a:pPr>
                <a:r>
                  <a:rPr lang="en-US" dirty="0">
                    <a:solidFill>
                      <a:srgbClr val="C00000"/>
                    </a:solidFill>
                  </a:rPr>
                  <a:t>   </a:t>
                </a:r>
                <a:r>
                  <a:rPr lang="en-US" sz="1400" dirty="0">
                    <a:solidFill>
                      <a:srgbClr val="C00000"/>
                    </a:solidFill>
                  </a:rPr>
                  <a:t> and </a:t>
                </a:r>
                <a14:m>
                  <m:oMath xmlns:m="http://schemas.openxmlformats.org/officeDocument/2006/math">
                    <m:r>
                      <a:rPr lang="en-US" i="1" dirty="0" smtClean="0">
                        <a:solidFill>
                          <a:srgbClr val="C00000"/>
                        </a:solidFill>
                        <a:latin typeface="Cambria Math" panose="02040503050406030204" pitchFamily="18" charset="0"/>
                      </a:rPr>
                      <m:t>𝑐𝑡</m:t>
                    </m:r>
                  </m:oMath>
                </a14:m>
                <a:r>
                  <a:rPr lang="en-US" sz="1400" dirty="0">
                    <a:solidFill>
                      <a:srgbClr val="C00000"/>
                    </a:solidFill>
                  </a:rPr>
                  <a:t> encrypts </a:t>
                </a:r>
                <a14:m>
                  <m:oMath xmlns:m="http://schemas.openxmlformats.org/officeDocument/2006/math">
                    <m:r>
                      <a:rPr lang="en-US" sz="1400" i="1" dirty="0" smtClean="0">
                        <a:solidFill>
                          <a:srgbClr val="C00000"/>
                        </a:solidFill>
                        <a:latin typeface="Cambria Math" panose="02040503050406030204" pitchFamily="18" charset="0"/>
                      </a:rPr>
                      <m:t>𝑥</m:t>
                    </m:r>
                  </m:oMath>
                </a14:m>
                <a:endParaRPr lang="en-US" sz="1400" dirty="0">
                  <a:solidFill>
                    <a:srgbClr val="C00000"/>
                  </a:solidFill>
                </a:endParaRPr>
              </a:p>
            </p:txBody>
          </p:sp>
        </mc:Choice>
        <mc:Fallback xmlns="">
          <p:sp>
            <p:nvSpPr>
              <p:cNvPr id="10" name="TextBox 9">
                <a:extLst>
                  <a:ext uri="{FF2B5EF4-FFF2-40B4-BE49-F238E27FC236}">
                    <a16:creationId xmlns:a16="http://schemas.microsoft.com/office/drawing/2014/main" id="{81461E5E-EAE7-82B2-FC5B-DE2BC297B9E7}"/>
                  </a:ext>
                </a:extLst>
              </p:cNvPr>
              <p:cNvSpPr txBox="1">
                <a:spLocks noRot="1" noChangeAspect="1" noMove="1" noResize="1" noEditPoints="1" noAdjustHandles="1" noChangeArrowheads="1" noChangeShapeType="1" noTextEdit="1"/>
              </p:cNvSpPr>
              <p:nvPr/>
            </p:nvSpPr>
            <p:spPr>
              <a:xfrm>
                <a:off x="6126226" y="2500073"/>
                <a:ext cx="2642012" cy="523220"/>
              </a:xfrm>
              <a:prstGeom prst="rect">
                <a:avLst/>
              </a:prstGeom>
              <a:blipFill>
                <a:blip r:embed="rId3"/>
                <a:stretch>
                  <a:fillRect t="-2326" b="-9302"/>
                </a:stretch>
              </a:blipFill>
            </p:spPr>
            <p:txBody>
              <a:bodyPr/>
              <a:lstStyle/>
              <a:p>
                <a:r>
                  <a:rPr lang="en-US">
                    <a:noFill/>
                  </a:rPr>
                  <a:t> </a:t>
                </a:r>
              </a:p>
            </p:txBody>
          </p:sp>
        </mc:Fallback>
      </mc:AlternateContent>
      <p:sp>
        <p:nvSpPr>
          <p:cNvPr id="11" name="Rectangular Callout 10">
            <a:extLst>
              <a:ext uri="{FF2B5EF4-FFF2-40B4-BE49-F238E27FC236}">
                <a16:creationId xmlns:a16="http://schemas.microsoft.com/office/drawing/2014/main" id="{52F24681-014E-B861-869E-130D7CC60081}"/>
              </a:ext>
            </a:extLst>
          </p:cNvPr>
          <p:cNvSpPr/>
          <p:nvPr/>
        </p:nvSpPr>
        <p:spPr>
          <a:xfrm>
            <a:off x="636104" y="2335696"/>
            <a:ext cx="5108713" cy="687597"/>
          </a:xfrm>
          <a:prstGeom prst="wedgeRectCallout">
            <a:avLst>
              <a:gd name="adj1" fmla="val 57880"/>
              <a:gd name="adj2" fmla="val -399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u="sng" dirty="0"/>
              <a:t>Inefficient Seller</a:t>
            </a:r>
            <a:r>
              <a:rPr lang="en-US" sz="1800" dirty="0"/>
              <a:t>: cryptographic operations depend on complexity of f</a:t>
            </a:r>
          </a:p>
        </p:txBody>
      </p:sp>
      <p:sp>
        <p:nvSpPr>
          <p:cNvPr id="13" name="TextBox 12">
            <a:extLst>
              <a:ext uri="{FF2B5EF4-FFF2-40B4-BE49-F238E27FC236}">
                <a16:creationId xmlns:a16="http://schemas.microsoft.com/office/drawing/2014/main" id="{ABD23BF6-3241-06DC-D7A5-9E3A885D672D}"/>
              </a:ext>
            </a:extLst>
          </p:cNvPr>
          <p:cNvSpPr txBox="1"/>
          <p:nvPr/>
        </p:nvSpPr>
        <p:spPr>
          <a:xfrm>
            <a:off x="5744817" y="3262965"/>
            <a:ext cx="825867" cy="861774"/>
          </a:xfrm>
          <a:prstGeom prst="rect">
            <a:avLst/>
          </a:prstGeom>
          <a:noFill/>
        </p:spPr>
        <p:txBody>
          <a:bodyPr wrap="none" rtlCol="0">
            <a:spAutoFit/>
          </a:bodyPr>
          <a:lstStyle/>
          <a:p>
            <a:r>
              <a:rPr lang="en-US" sz="5000" dirty="0"/>
              <a:t>👀</a:t>
            </a:r>
          </a:p>
        </p:txBody>
      </p:sp>
      <p:sp>
        <p:nvSpPr>
          <p:cNvPr id="15" name="Rounded Rectangle 14">
            <a:extLst>
              <a:ext uri="{FF2B5EF4-FFF2-40B4-BE49-F238E27FC236}">
                <a16:creationId xmlns:a16="http://schemas.microsoft.com/office/drawing/2014/main" id="{950AE621-0AE8-BF02-A5DA-C5CC20334110}"/>
              </a:ext>
            </a:extLst>
          </p:cNvPr>
          <p:cNvSpPr/>
          <p:nvPr/>
        </p:nvSpPr>
        <p:spPr>
          <a:xfrm>
            <a:off x="606286" y="3210339"/>
            <a:ext cx="5138532" cy="775988"/>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In fine-tuning ML application, </a:t>
            </a:r>
          </a:p>
          <a:p>
            <a:pPr algn="ctr"/>
            <a:r>
              <a:rPr lang="en-US" sz="1800" dirty="0"/>
              <a:t>Buyer has more compute resources than Seller</a:t>
            </a:r>
          </a:p>
        </p:txBody>
      </p:sp>
      <p:sp>
        <p:nvSpPr>
          <p:cNvPr id="17" name="Rectangle 16">
            <a:extLst>
              <a:ext uri="{FF2B5EF4-FFF2-40B4-BE49-F238E27FC236}">
                <a16:creationId xmlns:a16="http://schemas.microsoft.com/office/drawing/2014/main" id="{8E540740-12A0-9243-8587-4DCCA562E37B}"/>
              </a:ext>
            </a:extLst>
          </p:cNvPr>
          <p:cNvSpPr/>
          <p:nvPr/>
        </p:nvSpPr>
        <p:spPr>
          <a:xfrm>
            <a:off x="-154120" y="1018761"/>
            <a:ext cx="9413867" cy="9144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u="sng" dirty="0"/>
              <a:t>Main Challenge</a:t>
            </a:r>
            <a:r>
              <a:rPr lang="en-US" sz="2400" dirty="0"/>
              <a:t>: Design Seller-optimized protocol?</a:t>
            </a:r>
          </a:p>
        </p:txBody>
      </p:sp>
    </p:spTree>
    <p:extLst>
      <p:ext uri="{BB962C8B-B14F-4D97-AF65-F5344CB8AC3E}">
        <p14:creationId xmlns:p14="http://schemas.microsoft.com/office/powerpoint/2010/main" val="183735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a:extLst>
            <a:ext uri="{FF2B5EF4-FFF2-40B4-BE49-F238E27FC236}">
              <a16:creationId xmlns:a16="http://schemas.microsoft.com/office/drawing/2014/main" id="{F57EE9EA-8009-C970-EBB6-72C64AA3D472}"/>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44A4B0AA-96B3-90B7-51FB-BF892E7C4EA5}"/>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39</a:t>
            </a:fld>
            <a:endParaRPr/>
          </a:p>
        </p:txBody>
      </p:sp>
      <p:sp>
        <p:nvSpPr>
          <p:cNvPr id="618" name="Google Shape;618;p25">
            <a:extLst>
              <a:ext uri="{FF2B5EF4-FFF2-40B4-BE49-F238E27FC236}">
                <a16:creationId xmlns:a16="http://schemas.microsoft.com/office/drawing/2014/main" id="{980F4C2C-230B-26B5-2EEC-9D5267CD96AD}"/>
              </a:ext>
            </a:extLst>
          </p:cNvPr>
          <p:cNvSpPr txBox="1">
            <a:spLocks noGrp="1"/>
          </p:cNvSpPr>
          <p:nvPr>
            <p:ph type="body" idx="1"/>
          </p:nvPr>
        </p:nvSpPr>
        <p:spPr>
          <a:xfrm>
            <a:off x="2340961" y="506896"/>
            <a:ext cx="6156711" cy="61156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Clr>
                <a:schemeClr val="dk1"/>
              </a:buClr>
              <a:buSzPts val="1800"/>
              <a:buNone/>
            </a:pPr>
            <a:r>
              <a:rPr lang="en" sz="2200" dirty="0">
                <a:solidFill>
                  <a:schemeClr val="bg2"/>
                </a:solidFill>
              </a:rPr>
              <a:t>Warmup: Fair Exchange via AS + PKE</a:t>
            </a:r>
          </a:p>
        </p:txBody>
      </p:sp>
      <p:pic>
        <p:nvPicPr>
          <p:cNvPr id="9" name="Picture 4">
            <a:extLst>
              <a:ext uri="{FF2B5EF4-FFF2-40B4-BE49-F238E27FC236}">
                <a16:creationId xmlns:a16="http://schemas.microsoft.com/office/drawing/2014/main" id="{A03D6318-7D2F-803C-5007-5D3742EC8F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406" b="31672"/>
          <a:stretch/>
        </p:blipFill>
        <p:spPr bwMode="auto">
          <a:xfrm rot="5400000">
            <a:off x="-1890074" y="1647922"/>
            <a:ext cx="5382707" cy="184765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E977C5CD-1629-1B7D-5A20-F5C41B5EAF00}"/>
              </a:ext>
            </a:extLst>
          </p:cNvPr>
          <p:cNvGrpSpPr/>
          <p:nvPr/>
        </p:nvGrpSpPr>
        <p:grpSpPr>
          <a:xfrm>
            <a:off x="1301345" y="478376"/>
            <a:ext cx="1064292" cy="640080"/>
            <a:chOff x="1555421" y="530304"/>
            <a:chExt cx="1064292" cy="640080"/>
          </a:xfrm>
        </p:grpSpPr>
        <p:sp>
          <p:nvSpPr>
            <p:cNvPr id="14" name="Oval 13">
              <a:extLst>
                <a:ext uri="{FF2B5EF4-FFF2-40B4-BE49-F238E27FC236}">
                  <a16:creationId xmlns:a16="http://schemas.microsoft.com/office/drawing/2014/main" id="{B7B69499-0164-95C4-67A8-3F22221666FA}"/>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EE7A926-DFD2-CA6A-6D44-58DBD729D256}"/>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1</a:t>
              </a:r>
            </a:p>
          </p:txBody>
        </p:sp>
        <p:sp>
          <p:nvSpPr>
            <p:cNvPr id="17" name="Triangle 16">
              <a:extLst>
                <a:ext uri="{FF2B5EF4-FFF2-40B4-BE49-F238E27FC236}">
                  <a16:creationId xmlns:a16="http://schemas.microsoft.com/office/drawing/2014/main" id="{900D5847-5BCD-5485-D186-1902CE3364FA}"/>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36F4178F-7012-B0E1-2977-70E0B4F11C46}"/>
              </a:ext>
            </a:extLst>
          </p:cNvPr>
          <p:cNvGrpSpPr/>
          <p:nvPr/>
        </p:nvGrpSpPr>
        <p:grpSpPr>
          <a:xfrm>
            <a:off x="1301345" y="1685561"/>
            <a:ext cx="1064292" cy="640080"/>
            <a:chOff x="1555421" y="530304"/>
            <a:chExt cx="1064292" cy="640080"/>
          </a:xfrm>
        </p:grpSpPr>
        <p:sp>
          <p:nvSpPr>
            <p:cNvPr id="20" name="Oval 19">
              <a:extLst>
                <a:ext uri="{FF2B5EF4-FFF2-40B4-BE49-F238E27FC236}">
                  <a16:creationId xmlns:a16="http://schemas.microsoft.com/office/drawing/2014/main" id="{F0655A42-36A1-51E4-CF30-4B8AD9EB528A}"/>
                </a:ext>
              </a:extLst>
            </p:cNvPr>
            <p:cNvSpPr/>
            <p:nvPr/>
          </p:nvSpPr>
          <p:spPr>
            <a:xfrm>
              <a:off x="1979633" y="530304"/>
              <a:ext cx="640080" cy="64008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1" name="TextBox 20">
              <a:extLst>
                <a:ext uri="{FF2B5EF4-FFF2-40B4-BE49-F238E27FC236}">
                  <a16:creationId xmlns:a16="http://schemas.microsoft.com/office/drawing/2014/main" id="{D233C9AD-E33C-FA4D-53D0-0C6918894858}"/>
                </a:ext>
              </a:extLst>
            </p:cNvPr>
            <p:cNvSpPr txBox="1"/>
            <p:nvPr/>
          </p:nvSpPr>
          <p:spPr>
            <a:xfrm>
              <a:off x="2121579" y="619511"/>
              <a:ext cx="356188" cy="461665"/>
            </a:xfrm>
            <a:prstGeom prst="rect">
              <a:avLst/>
            </a:prstGeom>
            <a:noFill/>
          </p:spPr>
          <p:txBody>
            <a:bodyPr wrap="none" rtlCol="0">
              <a:spAutoFit/>
            </a:bodyPr>
            <a:lstStyle/>
            <a:p>
              <a:r>
                <a:rPr lang="en-US" sz="2400" dirty="0">
                  <a:solidFill>
                    <a:srgbClr val="C00000"/>
                  </a:solidFill>
                </a:rPr>
                <a:t>2</a:t>
              </a:r>
            </a:p>
          </p:txBody>
        </p:sp>
        <p:sp>
          <p:nvSpPr>
            <p:cNvPr id="22" name="Triangle 21">
              <a:extLst>
                <a:ext uri="{FF2B5EF4-FFF2-40B4-BE49-F238E27FC236}">
                  <a16:creationId xmlns:a16="http://schemas.microsoft.com/office/drawing/2014/main" id="{E4A13351-33FF-456A-DF9B-2AFF64D7970D}"/>
                </a:ext>
              </a:extLst>
            </p:cNvPr>
            <p:cNvSpPr>
              <a:spLocks noChangeAspect="1"/>
            </p:cNvSpPr>
            <p:nvPr/>
          </p:nvSpPr>
          <p:spPr>
            <a:xfrm rot="16200000">
              <a:off x="1526160" y="667463"/>
              <a:ext cx="424282" cy="365760"/>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6FC65853-2663-B899-A7CB-5B22ABC8F5EF}"/>
              </a:ext>
            </a:extLst>
          </p:cNvPr>
          <p:cNvGrpSpPr/>
          <p:nvPr/>
        </p:nvGrpSpPr>
        <p:grpSpPr>
          <a:xfrm>
            <a:off x="1293873" y="2817544"/>
            <a:ext cx="1064292" cy="640080"/>
            <a:chOff x="1555421" y="530304"/>
            <a:chExt cx="1064292" cy="640080"/>
          </a:xfrm>
        </p:grpSpPr>
        <p:sp>
          <p:nvSpPr>
            <p:cNvPr id="24" name="Oval 23">
              <a:extLst>
                <a:ext uri="{FF2B5EF4-FFF2-40B4-BE49-F238E27FC236}">
                  <a16:creationId xmlns:a16="http://schemas.microsoft.com/office/drawing/2014/main" id="{7A608D2B-5B12-5669-D083-5363CC5458C5}"/>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E857B30E-3A4F-AEF8-4334-BE21FEF4B792}"/>
                </a:ext>
              </a:extLst>
            </p:cNvPr>
            <p:cNvSpPr txBox="1"/>
            <p:nvPr/>
          </p:nvSpPr>
          <p:spPr>
            <a:xfrm>
              <a:off x="2121579" y="619511"/>
              <a:ext cx="356188" cy="461665"/>
            </a:xfrm>
            <a:prstGeom prst="rect">
              <a:avLst/>
            </a:prstGeom>
            <a:noFill/>
          </p:spPr>
          <p:txBody>
            <a:bodyPr wrap="square" rtlCol="0">
              <a:spAutoFit/>
            </a:bodyPr>
            <a:lstStyle/>
            <a:p>
              <a:r>
                <a:rPr lang="en-US" sz="2400" dirty="0">
                  <a:solidFill>
                    <a:schemeClr val="bg2"/>
                  </a:solidFill>
                </a:rPr>
                <a:t>3</a:t>
              </a:r>
            </a:p>
          </p:txBody>
        </p:sp>
        <p:sp>
          <p:nvSpPr>
            <p:cNvPr id="26" name="Triangle 25">
              <a:extLst>
                <a:ext uri="{FF2B5EF4-FFF2-40B4-BE49-F238E27FC236}">
                  <a16:creationId xmlns:a16="http://schemas.microsoft.com/office/drawing/2014/main" id="{C27D9EFF-7861-397C-4540-98A02B658338}"/>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Google Shape;618;p25">
            <a:extLst>
              <a:ext uri="{FF2B5EF4-FFF2-40B4-BE49-F238E27FC236}">
                <a16:creationId xmlns:a16="http://schemas.microsoft.com/office/drawing/2014/main" id="{1922CBC3-013B-37CA-A291-268B7F60462A}"/>
              </a:ext>
            </a:extLst>
          </p:cNvPr>
          <p:cNvSpPr txBox="1">
            <a:spLocks/>
          </p:cNvSpPr>
          <p:nvPr/>
        </p:nvSpPr>
        <p:spPr>
          <a:xfrm>
            <a:off x="2350387" y="1648552"/>
            <a:ext cx="6475567" cy="6400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b="1" dirty="0">
                <a:solidFill>
                  <a:srgbClr val="C00000"/>
                </a:solidFill>
              </a:rPr>
              <a:t>Functional Fair Exchange via AS + FE [VST24]</a:t>
            </a:r>
          </a:p>
        </p:txBody>
      </p:sp>
      <p:sp>
        <p:nvSpPr>
          <p:cNvPr id="28" name="Google Shape;618;p25">
            <a:extLst>
              <a:ext uri="{FF2B5EF4-FFF2-40B4-BE49-F238E27FC236}">
                <a16:creationId xmlns:a16="http://schemas.microsoft.com/office/drawing/2014/main" id="{9EC143DC-263E-9192-9464-57F04151EE72}"/>
              </a:ext>
            </a:extLst>
          </p:cNvPr>
          <p:cNvSpPr txBox="1">
            <a:spLocks/>
          </p:cNvSpPr>
          <p:nvPr/>
        </p:nvSpPr>
        <p:spPr>
          <a:xfrm>
            <a:off x="2340961" y="2818729"/>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Functional Fair Exchange via AS + FHE [VGTS26]</a:t>
            </a:r>
          </a:p>
        </p:txBody>
      </p:sp>
      <p:grpSp>
        <p:nvGrpSpPr>
          <p:cNvPr id="2" name="Group 1">
            <a:extLst>
              <a:ext uri="{FF2B5EF4-FFF2-40B4-BE49-F238E27FC236}">
                <a16:creationId xmlns:a16="http://schemas.microsoft.com/office/drawing/2014/main" id="{9ABFAA35-AC6A-A2B3-5C19-5ED2AB8C810D}"/>
              </a:ext>
            </a:extLst>
          </p:cNvPr>
          <p:cNvGrpSpPr/>
          <p:nvPr/>
        </p:nvGrpSpPr>
        <p:grpSpPr>
          <a:xfrm>
            <a:off x="1301345" y="3988904"/>
            <a:ext cx="1064292" cy="640080"/>
            <a:chOff x="1555421" y="530304"/>
            <a:chExt cx="1064292" cy="640080"/>
          </a:xfrm>
        </p:grpSpPr>
        <p:sp>
          <p:nvSpPr>
            <p:cNvPr id="3" name="Oval 2">
              <a:extLst>
                <a:ext uri="{FF2B5EF4-FFF2-40B4-BE49-F238E27FC236}">
                  <a16:creationId xmlns:a16="http://schemas.microsoft.com/office/drawing/2014/main" id="{43BBDA37-19C6-79F5-22FA-19896D1C5006}"/>
                </a:ext>
              </a:extLst>
            </p:cNvPr>
            <p:cNvSpPr/>
            <p:nvPr/>
          </p:nvSpPr>
          <p:spPr>
            <a:xfrm>
              <a:off x="1979633" y="530304"/>
              <a:ext cx="640080" cy="640080"/>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B8FED03-9F59-0FA2-9666-199C2E87B0EA}"/>
                </a:ext>
              </a:extLst>
            </p:cNvPr>
            <p:cNvSpPr txBox="1"/>
            <p:nvPr/>
          </p:nvSpPr>
          <p:spPr>
            <a:xfrm>
              <a:off x="2121579" y="619511"/>
              <a:ext cx="356188" cy="461665"/>
            </a:xfrm>
            <a:prstGeom prst="rect">
              <a:avLst/>
            </a:prstGeom>
            <a:noFill/>
          </p:spPr>
          <p:txBody>
            <a:bodyPr wrap="none" rtlCol="0">
              <a:spAutoFit/>
            </a:bodyPr>
            <a:lstStyle/>
            <a:p>
              <a:r>
                <a:rPr lang="en-US" sz="2400" dirty="0">
                  <a:solidFill>
                    <a:schemeClr val="bg2"/>
                  </a:solidFill>
                </a:rPr>
                <a:t>4</a:t>
              </a:r>
            </a:p>
          </p:txBody>
        </p:sp>
        <p:sp>
          <p:nvSpPr>
            <p:cNvPr id="5" name="Triangle 4">
              <a:extLst>
                <a:ext uri="{FF2B5EF4-FFF2-40B4-BE49-F238E27FC236}">
                  <a16:creationId xmlns:a16="http://schemas.microsoft.com/office/drawing/2014/main" id="{ED33214A-53BD-11A1-835C-FFCE3B04D677}"/>
                </a:ext>
              </a:extLst>
            </p:cNvPr>
            <p:cNvSpPr>
              <a:spLocks noChangeAspect="1"/>
            </p:cNvSpPr>
            <p:nvPr/>
          </p:nvSpPr>
          <p:spPr>
            <a:xfrm rot="16200000">
              <a:off x="1526160" y="667463"/>
              <a:ext cx="424282" cy="3657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Google Shape;618;p25">
            <a:extLst>
              <a:ext uri="{FF2B5EF4-FFF2-40B4-BE49-F238E27FC236}">
                <a16:creationId xmlns:a16="http://schemas.microsoft.com/office/drawing/2014/main" id="{EBD1DCE3-1AC8-04F2-1DD8-D44BCB8BAE3D}"/>
              </a:ext>
            </a:extLst>
          </p:cNvPr>
          <p:cNvSpPr txBox="1">
            <a:spLocks/>
          </p:cNvSpPr>
          <p:nvPr/>
        </p:nvSpPr>
        <p:spPr>
          <a:xfrm>
            <a:off x="2344276" y="3988904"/>
            <a:ext cx="6952128" cy="6400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Clr>
                <a:schemeClr val="dk1"/>
              </a:buClr>
              <a:buNone/>
            </a:pPr>
            <a:r>
              <a:rPr lang="en-US" sz="2200" dirty="0">
                <a:solidFill>
                  <a:schemeClr val="bg2"/>
                </a:solidFill>
              </a:rPr>
              <a:t>Implementation &amp; Performance</a:t>
            </a:r>
          </a:p>
        </p:txBody>
      </p:sp>
    </p:spTree>
    <p:extLst>
      <p:ext uri="{BB962C8B-B14F-4D97-AF65-F5344CB8AC3E}">
        <p14:creationId xmlns:p14="http://schemas.microsoft.com/office/powerpoint/2010/main" val="3477857151"/>
      </p:ext>
    </p:extLst>
  </p:cSld>
  <p:clrMapOvr>
    <a:masterClrMapping/>
  </p:clrMapOvr>
  <mc:AlternateContent xmlns:mc="http://schemas.openxmlformats.org/markup-compatibility/2006" xmlns:p14="http://schemas.microsoft.com/office/powerpoint/2010/main">
    <mc:Choice Requires="p14">
      <p:transition spd="slow" p14:dur="2000" advTm="47900"/>
    </mc:Choice>
    <mc:Fallback xmlns="">
      <p:transition spd="slow" advTm="479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9C052FDF-14B9-516E-D201-4CC68AD0784E}"/>
            </a:ext>
          </a:extLst>
        </p:cNvPr>
        <p:cNvGrpSpPr/>
        <p:nvPr/>
      </p:nvGrpSpPr>
      <p:grpSpPr>
        <a:xfrm>
          <a:off x="0" y="0"/>
          <a:ext cx="0" cy="0"/>
          <a:chOff x="0" y="0"/>
          <a:chExt cx="0" cy="0"/>
        </a:xfrm>
      </p:grpSpPr>
      <p:sp>
        <p:nvSpPr>
          <p:cNvPr id="288" name="Google Shape;288;p29">
            <a:extLst>
              <a:ext uri="{FF2B5EF4-FFF2-40B4-BE49-F238E27FC236}">
                <a16:creationId xmlns:a16="http://schemas.microsoft.com/office/drawing/2014/main" id="{625A6920-BF81-1F2C-C36D-039EC81D0371}"/>
              </a:ext>
            </a:extLst>
          </p:cNvPr>
          <p:cNvSpPr/>
          <p:nvPr/>
        </p:nvSpPr>
        <p:spPr>
          <a:xfrm>
            <a:off x="2863850" y="1050300"/>
            <a:ext cx="3090300" cy="17385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dirty="0"/>
              <a:t>Blockchain as a TTP</a:t>
            </a:r>
            <a:endParaRPr dirty="0"/>
          </a:p>
        </p:txBody>
      </p:sp>
      <p:sp>
        <p:nvSpPr>
          <p:cNvPr id="289" name="Google Shape;289;p29">
            <a:extLst>
              <a:ext uri="{FF2B5EF4-FFF2-40B4-BE49-F238E27FC236}">
                <a16:creationId xmlns:a16="http://schemas.microsoft.com/office/drawing/2014/main" id="{E3EF6137-E3A9-0DD4-615C-966F71FD63B1}"/>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p>
        </p:txBody>
      </p:sp>
      <p:sp>
        <p:nvSpPr>
          <p:cNvPr id="290" name="Google Shape;290;p29">
            <a:extLst>
              <a:ext uri="{FF2B5EF4-FFF2-40B4-BE49-F238E27FC236}">
                <a16:creationId xmlns:a16="http://schemas.microsoft.com/office/drawing/2014/main" id="{B5E3884C-FB9E-88A5-62C0-7F6AA3CE4B2D}"/>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p>
        </p:txBody>
      </p:sp>
      <p:sp>
        <p:nvSpPr>
          <p:cNvPr id="291" name="Google Shape;291;p29">
            <a:extLst>
              <a:ext uri="{FF2B5EF4-FFF2-40B4-BE49-F238E27FC236}">
                <a16:creationId xmlns:a16="http://schemas.microsoft.com/office/drawing/2014/main" id="{D941288C-73E6-0A0A-BC05-2C14760D9677}"/>
              </a:ext>
            </a:extLst>
          </p:cNvPr>
          <p:cNvSpPr txBox="1"/>
          <p:nvPr/>
        </p:nvSpPr>
        <p:spPr>
          <a:xfrm>
            <a:off x="7129075" y="1385175"/>
            <a:ext cx="20151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p:txBody>
      </p:sp>
      <p:sp>
        <p:nvSpPr>
          <p:cNvPr id="292" name="Google Shape;292;p29">
            <a:extLst>
              <a:ext uri="{FF2B5EF4-FFF2-40B4-BE49-F238E27FC236}">
                <a16:creationId xmlns:a16="http://schemas.microsoft.com/office/drawing/2014/main" id="{2F4273AA-3116-A2D9-6C07-99D51C2AB4CC}"/>
              </a:ext>
            </a:extLst>
          </p:cNvPr>
          <p:cNvSpPr txBox="1"/>
          <p:nvPr/>
        </p:nvSpPr>
        <p:spPr>
          <a:xfrm>
            <a:off x="138225" y="1385175"/>
            <a:ext cx="1538525"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p:txBody>
      </p:sp>
      <p:cxnSp>
        <p:nvCxnSpPr>
          <p:cNvPr id="293" name="Google Shape;293;p29">
            <a:extLst>
              <a:ext uri="{FF2B5EF4-FFF2-40B4-BE49-F238E27FC236}">
                <a16:creationId xmlns:a16="http://schemas.microsoft.com/office/drawing/2014/main" id="{C7676CBB-1F8A-6034-D57E-339279EB2EC6}"/>
              </a:ext>
            </a:extLst>
          </p:cNvPr>
          <p:cNvCxnSpPr/>
          <p:nvPr/>
        </p:nvCxnSpPr>
        <p:spPr>
          <a:xfrm rot="10800000" flipH="1">
            <a:off x="3220463" y="1501325"/>
            <a:ext cx="2364900" cy="18000"/>
          </a:xfrm>
          <a:prstGeom prst="straightConnector1">
            <a:avLst/>
          </a:prstGeom>
          <a:noFill/>
          <a:ln w="38100" cap="flat" cmpd="sng">
            <a:solidFill>
              <a:schemeClr val="dk1"/>
            </a:solidFill>
            <a:prstDash val="solid"/>
            <a:round/>
            <a:headEnd type="none" w="med" len="med"/>
            <a:tailEnd type="triangle" w="med" len="med"/>
          </a:ln>
        </p:spPr>
      </p:cxnSp>
      <p:cxnSp>
        <p:nvCxnSpPr>
          <p:cNvPr id="294" name="Google Shape;294;p29">
            <a:extLst>
              <a:ext uri="{FF2B5EF4-FFF2-40B4-BE49-F238E27FC236}">
                <a16:creationId xmlns:a16="http://schemas.microsoft.com/office/drawing/2014/main" id="{9E46481F-1AA2-44E4-402E-D62A9D076030}"/>
              </a:ext>
            </a:extLst>
          </p:cNvPr>
          <p:cNvCxnSpPr/>
          <p:nvPr/>
        </p:nvCxnSpPr>
        <p:spPr>
          <a:xfrm rot="10800000">
            <a:off x="3220463" y="2030125"/>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295" name="Google Shape;295;p29">
            <a:extLst>
              <a:ext uri="{FF2B5EF4-FFF2-40B4-BE49-F238E27FC236}">
                <a16:creationId xmlns:a16="http://schemas.microsoft.com/office/drawing/2014/main" id="{B9502BB4-CBA3-7ECF-D1CF-2DDB64B9C2F4}"/>
              </a:ext>
            </a:extLst>
          </p:cNvPr>
          <p:cNvSpPr txBox="1"/>
          <p:nvPr/>
        </p:nvSpPr>
        <p:spPr>
          <a:xfrm>
            <a:off x="3439600" y="10771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chemeClr val="accent1"/>
                </a:solidFill>
              </a:rPr>
              <a:t>money, f</a:t>
            </a:r>
            <a:endParaRPr sz="1800" b="1">
              <a:solidFill>
                <a:schemeClr val="accent1"/>
              </a:solidFill>
            </a:endParaRPr>
          </a:p>
        </p:txBody>
      </p:sp>
      <p:sp>
        <p:nvSpPr>
          <p:cNvPr id="296" name="Google Shape;296;p29">
            <a:extLst>
              <a:ext uri="{FF2B5EF4-FFF2-40B4-BE49-F238E27FC236}">
                <a16:creationId xmlns:a16="http://schemas.microsoft.com/office/drawing/2014/main" id="{798A35E1-7590-6836-7C67-33709ADA773D}"/>
              </a:ext>
            </a:extLst>
          </p:cNvPr>
          <p:cNvSpPr txBox="1"/>
          <p:nvPr/>
        </p:nvSpPr>
        <p:spPr>
          <a:xfrm>
            <a:off x="3439600" y="16059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rgbClr val="BB0000"/>
                </a:solidFill>
              </a:rPr>
              <a:t>data = f(x)</a:t>
            </a:r>
            <a:endParaRPr sz="1800" b="1">
              <a:solidFill>
                <a:srgbClr val="BB0000"/>
              </a:solidFill>
            </a:endParaRPr>
          </a:p>
        </p:txBody>
      </p:sp>
      <p:sp>
        <p:nvSpPr>
          <p:cNvPr id="297" name="Google Shape;297;p29">
            <a:extLst>
              <a:ext uri="{FF2B5EF4-FFF2-40B4-BE49-F238E27FC236}">
                <a16:creationId xmlns:a16="http://schemas.microsoft.com/office/drawing/2014/main" id="{43436A41-8A94-D0DF-3EF8-7B855B54455C}"/>
              </a:ext>
            </a:extLst>
          </p:cNvPr>
          <p:cNvSpPr txBox="1">
            <a:spLocks noGrp="1"/>
          </p:cNvSpPr>
          <p:nvPr>
            <p:ph type="body" idx="1"/>
          </p:nvPr>
        </p:nvSpPr>
        <p:spPr>
          <a:xfrm>
            <a:off x="457200" y="207275"/>
            <a:ext cx="83913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u="sng" dirty="0">
                <a:solidFill>
                  <a:schemeClr val="tx1"/>
                </a:solidFill>
              </a:rPr>
              <a:t>Functional</a:t>
            </a:r>
            <a:r>
              <a:rPr lang="en" b="1" dirty="0">
                <a:solidFill>
                  <a:schemeClr val="dk1"/>
                </a:solidFill>
              </a:rPr>
              <a:t> Fair Exchange of Digital Goods</a:t>
            </a:r>
            <a:endParaRPr sz="2400" dirty="0">
              <a:solidFill>
                <a:schemeClr val="dk1"/>
              </a:solidFill>
              <a:latin typeface="Arial"/>
              <a:ea typeface="Arial"/>
              <a:cs typeface="Arial"/>
              <a:sym typeface="Arial"/>
            </a:endParaRPr>
          </a:p>
        </p:txBody>
      </p:sp>
      <p:sp>
        <p:nvSpPr>
          <p:cNvPr id="298" name="Google Shape;298;p29">
            <a:extLst>
              <a:ext uri="{FF2B5EF4-FFF2-40B4-BE49-F238E27FC236}">
                <a16:creationId xmlns:a16="http://schemas.microsoft.com/office/drawing/2014/main" id="{B62FA853-E139-84E5-38FE-EEDBC0D748D7}"/>
              </a:ext>
            </a:extLst>
          </p:cNvPr>
          <p:cNvSpPr txBox="1"/>
          <p:nvPr/>
        </p:nvSpPr>
        <p:spPr>
          <a:xfrm>
            <a:off x="101600" y="3366375"/>
            <a:ext cx="2806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r>
              <a:rPr lang="en" sz="1500" i="1" dirty="0">
                <a:solidFill>
                  <a:schemeClr val="dk1"/>
                </a:solidFill>
              </a:rPr>
              <a:t>Fairness</a:t>
            </a:r>
            <a:r>
              <a:rPr lang="en" sz="1500" dirty="0">
                <a:solidFill>
                  <a:schemeClr val="dk1"/>
                </a:solidFill>
              </a:rPr>
              <a:t>: if </a:t>
            </a:r>
            <a:r>
              <a:rPr lang="en" sz="1500" b="1" dirty="0">
                <a:solidFill>
                  <a:schemeClr val="accent1"/>
                </a:solidFill>
              </a:rPr>
              <a:t>money</a:t>
            </a:r>
            <a:r>
              <a:rPr lang="en" sz="1500" dirty="0">
                <a:solidFill>
                  <a:schemeClr val="dk1"/>
                </a:solidFill>
              </a:rPr>
              <a:t> sent, should receive </a:t>
            </a:r>
            <a:r>
              <a:rPr lang="en" sz="1500" b="1" dirty="0">
                <a:solidFill>
                  <a:srgbClr val="BB0000"/>
                </a:solidFill>
              </a:rPr>
              <a:t>data</a:t>
            </a:r>
            <a:endParaRPr sz="1500" b="1" dirty="0">
              <a:solidFill>
                <a:srgbClr val="BB0000"/>
              </a:solidFill>
            </a:endParaRPr>
          </a:p>
        </p:txBody>
      </p:sp>
      <p:sp>
        <p:nvSpPr>
          <p:cNvPr id="299" name="Google Shape;299;p29">
            <a:extLst>
              <a:ext uri="{FF2B5EF4-FFF2-40B4-BE49-F238E27FC236}">
                <a16:creationId xmlns:a16="http://schemas.microsoft.com/office/drawing/2014/main" id="{3A8FA07E-CD60-2E59-535D-B200A5CADC38}"/>
              </a:ext>
            </a:extLst>
          </p:cNvPr>
          <p:cNvSpPr txBox="1"/>
          <p:nvPr/>
        </p:nvSpPr>
        <p:spPr>
          <a:xfrm>
            <a:off x="6007025" y="3366375"/>
            <a:ext cx="2806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r>
              <a:rPr lang="en" sz="1500" i="1" dirty="0">
                <a:solidFill>
                  <a:schemeClr val="dk1"/>
                </a:solidFill>
              </a:rPr>
              <a:t>Fairness</a:t>
            </a:r>
            <a:r>
              <a:rPr lang="en" sz="1500" dirty="0">
                <a:solidFill>
                  <a:schemeClr val="dk1"/>
                </a:solidFill>
              </a:rPr>
              <a:t>: if </a:t>
            </a:r>
            <a:r>
              <a:rPr lang="en" sz="1500" b="1" dirty="0">
                <a:solidFill>
                  <a:srgbClr val="BB0000"/>
                </a:solidFill>
              </a:rPr>
              <a:t>data</a:t>
            </a:r>
            <a:r>
              <a:rPr lang="en" sz="1500" dirty="0">
                <a:solidFill>
                  <a:schemeClr val="dk1"/>
                </a:solidFill>
              </a:rPr>
              <a:t> sent, should receive </a:t>
            </a:r>
            <a:r>
              <a:rPr lang="en" sz="1500" b="1" dirty="0">
                <a:solidFill>
                  <a:schemeClr val="accent1"/>
                </a:solidFill>
              </a:rPr>
              <a:t>money</a:t>
            </a:r>
            <a:r>
              <a:rPr lang="en" sz="1500" dirty="0">
                <a:solidFill>
                  <a:schemeClr val="dk1"/>
                </a:solidFill>
              </a:rPr>
              <a:t> </a:t>
            </a:r>
            <a:endParaRPr sz="1500" b="1" dirty="0">
              <a:solidFill>
                <a:srgbClr val="BB0000"/>
              </a:solidFill>
            </a:endParaRPr>
          </a:p>
          <a:p>
            <a:pPr marL="457200" lvl="0" indent="-323850" algn="l" rtl="0">
              <a:spcBef>
                <a:spcPts val="0"/>
              </a:spcBef>
              <a:spcAft>
                <a:spcPts val="0"/>
              </a:spcAft>
              <a:buClr>
                <a:schemeClr val="dk1"/>
              </a:buClr>
              <a:buSzPts val="1500"/>
              <a:buChar char="●"/>
            </a:pPr>
            <a:r>
              <a:rPr lang="en" sz="1500" b="1" i="1" dirty="0">
                <a:solidFill>
                  <a:srgbClr val="C00000"/>
                </a:solidFill>
              </a:rPr>
              <a:t>Privacy</a:t>
            </a:r>
            <a:r>
              <a:rPr lang="en" sz="1500" b="1" dirty="0">
                <a:solidFill>
                  <a:schemeClr val="dk1"/>
                </a:solidFill>
              </a:rPr>
              <a:t>: </a:t>
            </a:r>
            <a:r>
              <a:rPr lang="en" sz="1500" dirty="0">
                <a:solidFill>
                  <a:schemeClr val="dk1"/>
                </a:solidFill>
              </a:rPr>
              <a:t>buyer should learn nothing beyond </a:t>
            </a:r>
            <a:r>
              <a:rPr lang="en" sz="1500" b="1" dirty="0">
                <a:solidFill>
                  <a:srgbClr val="BB0000"/>
                </a:solidFill>
              </a:rPr>
              <a:t>f(x)</a:t>
            </a:r>
            <a:endParaRPr sz="1500" dirty="0">
              <a:solidFill>
                <a:schemeClr val="dk1"/>
              </a:solidFill>
            </a:endParaRPr>
          </a:p>
        </p:txBody>
      </p:sp>
      <p:sp>
        <p:nvSpPr>
          <p:cNvPr id="300" name="Google Shape;300;p29">
            <a:extLst>
              <a:ext uri="{FF2B5EF4-FFF2-40B4-BE49-F238E27FC236}">
                <a16:creationId xmlns:a16="http://schemas.microsoft.com/office/drawing/2014/main" id="{5D645030-B945-9731-255F-431238699EAB}"/>
              </a:ext>
            </a:extLst>
          </p:cNvPr>
          <p:cNvSpPr txBox="1"/>
          <p:nvPr/>
        </p:nvSpPr>
        <p:spPr>
          <a:xfrm>
            <a:off x="3301813" y="3366375"/>
            <a:ext cx="2311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u="sng">
                <a:solidFill>
                  <a:schemeClr val="dk1"/>
                </a:solidFill>
              </a:rPr>
              <a:t>Infrastructure</a:t>
            </a:r>
            <a:endParaRPr sz="1500" u="sng">
              <a:solidFill>
                <a:schemeClr val="dk1"/>
              </a:solidFill>
            </a:endParaRPr>
          </a:p>
          <a:p>
            <a:pPr marL="457200" lvl="0" indent="-323850" algn="l" rtl="0">
              <a:spcBef>
                <a:spcPts val="0"/>
              </a:spcBef>
              <a:spcAft>
                <a:spcPts val="0"/>
              </a:spcAft>
              <a:buClr>
                <a:schemeClr val="dk1"/>
              </a:buClr>
              <a:buSzPts val="1500"/>
              <a:buChar char="●"/>
            </a:pPr>
            <a:r>
              <a:rPr lang="en" sz="1500" i="1">
                <a:solidFill>
                  <a:schemeClr val="dk1"/>
                </a:solidFill>
              </a:rPr>
              <a:t>Costs</a:t>
            </a:r>
            <a:endParaRPr sz="1500" i="1">
              <a:solidFill>
                <a:schemeClr val="dk1"/>
              </a:solidFill>
            </a:endParaRPr>
          </a:p>
          <a:p>
            <a:pPr marL="457200" lvl="0" indent="-323850" algn="l" rtl="0">
              <a:spcBef>
                <a:spcPts val="0"/>
              </a:spcBef>
              <a:spcAft>
                <a:spcPts val="0"/>
              </a:spcAft>
              <a:buClr>
                <a:schemeClr val="dk1"/>
              </a:buClr>
              <a:buSzPts val="1500"/>
              <a:buChar char="●"/>
            </a:pPr>
            <a:r>
              <a:rPr lang="en" sz="1500" i="1">
                <a:solidFill>
                  <a:schemeClr val="dk1"/>
                </a:solidFill>
              </a:rPr>
              <a:t>Compatibility</a:t>
            </a:r>
            <a:endParaRPr sz="1500" i="1">
              <a:solidFill>
                <a:schemeClr val="dk1"/>
              </a:solidFill>
            </a:endParaRPr>
          </a:p>
        </p:txBody>
      </p:sp>
      <p:sp>
        <p:nvSpPr>
          <p:cNvPr id="301" name="Google Shape;301;p29">
            <a:extLst>
              <a:ext uri="{FF2B5EF4-FFF2-40B4-BE49-F238E27FC236}">
                <a16:creationId xmlns:a16="http://schemas.microsoft.com/office/drawing/2014/main" id="{EEB1D85B-FB9F-AD10-129A-F2F3CAD3EE99}"/>
              </a:ext>
            </a:extLst>
          </p:cNvPr>
          <p:cNvSpPr/>
          <p:nvPr/>
        </p:nvSpPr>
        <p:spPr>
          <a:xfrm rot="10800000">
            <a:off x="1709088" y="2944368"/>
            <a:ext cx="1021800" cy="2781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2" name="Google Shape;302;p29">
            <a:extLst>
              <a:ext uri="{FF2B5EF4-FFF2-40B4-BE49-F238E27FC236}">
                <a16:creationId xmlns:a16="http://schemas.microsoft.com/office/drawing/2014/main" id="{7585622A-3276-E926-52B2-7F6F904DD899}"/>
              </a:ext>
            </a:extLst>
          </p:cNvPr>
          <p:cNvSpPr/>
          <p:nvPr/>
        </p:nvSpPr>
        <p:spPr>
          <a:xfrm rot="10800000">
            <a:off x="610487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3" name="Google Shape;303;p29">
            <a:extLst>
              <a:ext uri="{FF2B5EF4-FFF2-40B4-BE49-F238E27FC236}">
                <a16:creationId xmlns:a16="http://schemas.microsoft.com/office/drawing/2014/main" id="{B4D737E6-68A6-12ED-7E6B-E2B0E08980C7}"/>
              </a:ext>
            </a:extLst>
          </p:cNvPr>
          <p:cNvSpPr/>
          <p:nvPr/>
        </p:nvSpPr>
        <p:spPr>
          <a:xfrm rot="10800000">
            <a:off x="389082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05" name="Google Shape;305;p29">
            <a:extLst>
              <a:ext uri="{FF2B5EF4-FFF2-40B4-BE49-F238E27FC236}">
                <a16:creationId xmlns:a16="http://schemas.microsoft.com/office/drawing/2014/main" id="{9E70AFE1-BDC4-252E-0246-9261008BBF20}"/>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D97D342B-0EAC-841B-D1A5-E332DD659B18}"/>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F422359F-CFB0-180B-2062-17EF032D0DF4}"/>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a:t>
            </a:fld>
            <a:endParaRPr/>
          </a:p>
        </p:txBody>
      </p:sp>
    </p:spTree>
    <p:extLst>
      <p:ext uri="{BB962C8B-B14F-4D97-AF65-F5344CB8AC3E}">
        <p14:creationId xmlns:p14="http://schemas.microsoft.com/office/powerpoint/2010/main" val="10088560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3">
          <a:extLst>
            <a:ext uri="{FF2B5EF4-FFF2-40B4-BE49-F238E27FC236}">
              <a16:creationId xmlns:a16="http://schemas.microsoft.com/office/drawing/2014/main" id="{3C54C938-CCD7-5D24-58DC-951A50FA5ADF}"/>
            </a:ext>
          </a:extLst>
        </p:cNvPr>
        <p:cNvGrpSpPr/>
        <p:nvPr/>
      </p:nvGrpSpPr>
      <p:grpSpPr>
        <a:xfrm>
          <a:off x="0" y="0"/>
          <a:ext cx="0" cy="0"/>
          <a:chOff x="0" y="0"/>
          <a:chExt cx="0" cy="0"/>
        </a:xfrm>
      </p:grpSpPr>
      <p:sp>
        <p:nvSpPr>
          <p:cNvPr id="394" name="Google Shape;394;p34">
            <a:extLst>
              <a:ext uri="{FF2B5EF4-FFF2-40B4-BE49-F238E27FC236}">
                <a16:creationId xmlns:a16="http://schemas.microsoft.com/office/drawing/2014/main" id="{A9FED323-C795-37D7-E8BA-30D5A2D722A1}"/>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US" b="1" dirty="0">
                <a:solidFill>
                  <a:schemeClr val="dk1"/>
                </a:solidFill>
              </a:rPr>
              <a:t>Functional Fair Exchange [VGTS26]</a:t>
            </a:r>
            <a:endParaRPr lang="en-US" sz="2000" dirty="0">
              <a:solidFill>
                <a:schemeClr val="dk1"/>
              </a:solidFill>
            </a:endParaRPr>
          </a:p>
        </p:txBody>
      </p:sp>
      <mc:AlternateContent xmlns:mc="http://schemas.openxmlformats.org/markup-compatibility/2006" xmlns:a14="http://schemas.microsoft.com/office/drawing/2010/main">
        <mc:Choice Requires="a14">
          <p:sp>
            <p:nvSpPr>
              <p:cNvPr id="401" name="Google Shape;401;p34">
                <a:extLst>
                  <a:ext uri="{FF2B5EF4-FFF2-40B4-BE49-F238E27FC236}">
                    <a16:creationId xmlns:a16="http://schemas.microsoft.com/office/drawing/2014/main" id="{69886704-9D69-F4E0-C389-57434B1C39AD}"/>
                  </a:ext>
                </a:extLst>
              </p:cNvPr>
              <p:cNvSpPr txBox="1"/>
              <p:nvPr/>
            </p:nvSpPr>
            <p:spPr>
              <a:xfrm>
                <a:off x="6230380" y="1828606"/>
                <a:ext cx="13230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oMath>
                  </m:oMathPara>
                </a14:m>
                <a:endParaRPr sz="1500" dirty="0">
                  <a:solidFill>
                    <a:schemeClr val="dk1"/>
                  </a:solidFill>
                </a:endParaRPr>
              </a:p>
            </p:txBody>
          </p:sp>
        </mc:Choice>
        <mc:Fallback xmlns="">
          <p:sp>
            <p:nvSpPr>
              <p:cNvPr id="401" name="Google Shape;401;p34">
                <a:extLst>
                  <a:ext uri="{FF2B5EF4-FFF2-40B4-BE49-F238E27FC236}">
                    <a16:creationId xmlns:a16="http://schemas.microsoft.com/office/drawing/2014/main" id="{69886704-9D69-F4E0-C389-57434B1C39AD}"/>
                  </a:ext>
                </a:extLst>
              </p:cNvPr>
              <p:cNvSpPr txBox="1">
                <a:spLocks noRot="1" noChangeAspect="1" noMove="1" noResize="1" noEditPoints="1" noAdjustHandles="1" noChangeArrowheads="1" noChangeShapeType="1" noTextEdit="1"/>
              </p:cNvSpPr>
              <p:nvPr/>
            </p:nvSpPr>
            <p:spPr>
              <a:xfrm>
                <a:off x="6230380" y="1828606"/>
                <a:ext cx="1323000" cy="424200"/>
              </a:xfrm>
              <a:prstGeom prst="rect">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2" name="Google Shape;402;p34">
                <a:extLst>
                  <a:ext uri="{FF2B5EF4-FFF2-40B4-BE49-F238E27FC236}">
                    <a16:creationId xmlns:a16="http://schemas.microsoft.com/office/drawing/2014/main" id="{81DC2DC3-D4EE-1C2B-EFC5-29030446438B}"/>
                  </a:ext>
                </a:extLst>
              </p:cNvPr>
              <p:cNvSpPr txBox="1"/>
              <p:nvPr/>
            </p:nvSpPr>
            <p:spPr>
              <a:xfrm>
                <a:off x="7860355" y="1235162"/>
                <a:ext cx="911352"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 sz="1800" b="1" dirty="0">
                    <a:solidFill>
                      <a:srgbClr val="BB0000"/>
                    </a:solidFill>
                  </a:rPr>
                  <a:t> </a:t>
                </a:r>
              </a:p>
              <a:p>
                <a:pPr marL="0" lvl="0" indent="0" algn="l" rtl="0">
                  <a:spcBef>
                    <a:spcPts val="0"/>
                  </a:spcBef>
                  <a:spcAft>
                    <a:spcPts val="0"/>
                  </a:spcAft>
                  <a:buNone/>
                </a:pPr>
                <a:r>
                  <a:rPr lang="en" sz="1800" b="1" dirty="0">
                    <a:solidFill>
                      <a:srgbClr val="BB0000"/>
                    </a:solidFill>
                  </a:rPr>
                  <a:t>( </a:t>
                </a:r>
                <a14:m>
                  <m:oMath xmlns:m="http://schemas.openxmlformats.org/officeDocument/2006/math">
                    <m:r>
                      <a:rPr lang="en" sz="1800" b="1" i="1" dirty="0" smtClean="0">
                        <a:solidFill>
                          <a:srgbClr val="BB0000"/>
                        </a:solidFill>
                        <a:latin typeface="Cambria Math" panose="02040503050406030204" pitchFamily="18" charset="0"/>
                      </a:rPr>
                      <m:t>𝒙</m:t>
                    </m:r>
                  </m:oMath>
                </a14:m>
                <a:r>
                  <a:rPr lang="en" sz="1800" b="1" dirty="0">
                    <a:solidFill>
                      <a:srgbClr val="BB0000"/>
                    </a:solidFill>
                  </a:rPr>
                  <a:t> )</a:t>
                </a:r>
                <a:endParaRPr sz="1800" b="1" dirty="0">
                  <a:solidFill>
                    <a:srgbClr val="BB0000"/>
                  </a:solidFill>
                </a:endParaRPr>
              </a:p>
            </p:txBody>
          </p:sp>
        </mc:Choice>
        <mc:Fallback xmlns="">
          <p:sp>
            <p:nvSpPr>
              <p:cNvPr id="402" name="Google Shape;402;p34">
                <a:extLst>
                  <a:ext uri="{FF2B5EF4-FFF2-40B4-BE49-F238E27FC236}">
                    <a16:creationId xmlns:a16="http://schemas.microsoft.com/office/drawing/2014/main" id="{81DC2DC3-D4EE-1C2B-EFC5-29030446438B}"/>
                  </a:ext>
                </a:extLst>
              </p:cNvPr>
              <p:cNvSpPr txBox="1">
                <a:spLocks noRot="1" noChangeAspect="1" noMove="1" noResize="1" noEditPoints="1" noAdjustHandles="1" noChangeArrowheads="1" noChangeShapeType="1" noTextEdit="1"/>
              </p:cNvSpPr>
              <p:nvPr/>
            </p:nvSpPr>
            <p:spPr>
              <a:xfrm>
                <a:off x="7860355" y="1235162"/>
                <a:ext cx="911352" cy="738633"/>
              </a:xfrm>
              <a:prstGeom prst="rect">
                <a:avLst/>
              </a:prstGeom>
              <a:blipFill>
                <a:blip r:embed="rId4"/>
                <a:stretch>
                  <a:fillRect l="-5479" b="-5085"/>
                </a:stretch>
              </a:blipFill>
              <a:ln>
                <a:noFill/>
              </a:ln>
            </p:spPr>
            <p:txBody>
              <a:bodyPr/>
              <a:lstStyle/>
              <a:p>
                <a:r>
                  <a:rPr lang="en-US">
                    <a:noFill/>
                  </a:rPr>
                  <a:t> </a:t>
                </a:r>
              </a:p>
            </p:txBody>
          </p:sp>
        </mc:Fallback>
      </mc:AlternateContent>
      <p:sp>
        <p:nvSpPr>
          <p:cNvPr id="403" name="Google Shape;403;p34">
            <a:extLst>
              <a:ext uri="{FF2B5EF4-FFF2-40B4-BE49-F238E27FC236}">
                <a16:creationId xmlns:a16="http://schemas.microsoft.com/office/drawing/2014/main" id="{9C623691-6672-F068-8C56-E9596F4EE7C2}"/>
              </a:ext>
            </a:extLst>
          </p:cNvPr>
          <p:cNvSpPr txBox="1"/>
          <p:nvPr/>
        </p:nvSpPr>
        <p:spPr>
          <a:xfrm>
            <a:off x="5417075" y="1234440"/>
            <a:ext cx="911352"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a:t>
            </a:r>
          </a:p>
          <a:p>
            <a:pPr marL="0" lvl="0" indent="0" algn="l" rtl="0">
              <a:spcBef>
                <a:spcPts val="0"/>
              </a:spcBef>
              <a:spcAft>
                <a:spcPts val="0"/>
              </a:spcAft>
              <a:buNone/>
            </a:pPr>
            <a:r>
              <a:rPr lang="en" sz="1800" b="1" dirty="0">
                <a:solidFill>
                  <a:schemeClr val="accent1"/>
                </a:solidFill>
              </a:rPr>
              <a:t>(f,      )</a:t>
            </a:r>
            <a:endParaRPr sz="1800" b="1" dirty="0">
              <a:solidFill>
                <a:schemeClr val="accent1"/>
              </a:solidFill>
            </a:endParaRPr>
          </a:p>
        </p:txBody>
      </p:sp>
      <p:pic>
        <p:nvPicPr>
          <p:cNvPr id="404" name="Google Shape;404;p34">
            <a:extLst>
              <a:ext uri="{FF2B5EF4-FFF2-40B4-BE49-F238E27FC236}">
                <a16:creationId xmlns:a16="http://schemas.microsoft.com/office/drawing/2014/main" id="{958DB538-EB60-96EA-D568-AA2CD18124D4}"/>
              </a:ext>
            </a:extLst>
          </p:cNvPr>
          <p:cNvPicPr preferRelativeResize="0"/>
          <p:nvPr/>
        </p:nvPicPr>
        <p:blipFill rotWithShape="1">
          <a:blip r:embed="rId5">
            <a:alphaModFix/>
          </a:blip>
          <a:srcRect r="16408"/>
          <a:stretch/>
        </p:blipFill>
        <p:spPr>
          <a:xfrm>
            <a:off x="7568254" y="1238962"/>
            <a:ext cx="305752" cy="365760"/>
          </a:xfrm>
          <a:prstGeom prst="rect">
            <a:avLst/>
          </a:prstGeom>
          <a:noFill/>
          <a:ln>
            <a:noFill/>
          </a:ln>
        </p:spPr>
      </p:pic>
      <p:pic>
        <p:nvPicPr>
          <p:cNvPr id="405" name="Google Shape;405;p34">
            <a:extLst>
              <a:ext uri="{FF2B5EF4-FFF2-40B4-BE49-F238E27FC236}">
                <a16:creationId xmlns:a16="http://schemas.microsoft.com/office/drawing/2014/main" id="{06CBD056-F891-9071-7956-28C095E3DE2F}"/>
              </a:ext>
            </a:extLst>
          </p:cNvPr>
          <p:cNvPicPr preferRelativeResize="0"/>
          <p:nvPr/>
        </p:nvPicPr>
        <p:blipFill rotWithShape="1">
          <a:blip r:embed="rId6">
            <a:alphaModFix/>
          </a:blip>
          <a:srcRect r="16408"/>
          <a:stretch/>
        </p:blipFill>
        <p:spPr>
          <a:xfrm>
            <a:off x="5123613" y="1234440"/>
            <a:ext cx="305752" cy="365760"/>
          </a:xfrm>
          <a:prstGeom prst="rect">
            <a:avLst/>
          </a:prstGeom>
          <a:noFill/>
          <a:ln>
            <a:noFill/>
          </a:ln>
        </p:spPr>
      </p:pic>
      <p:cxnSp>
        <p:nvCxnSpPr>
          <p:cNvPr id="416" name="Google Shape;416;p34">
            <a:extLst>
              <a:ext uri="{FF2B5EF4-FFF2-40B4-BE49-F238E27FC236}">
                <a16:creationId xmlns:a16="http://schemas.microsoft.com/office/drawing/2014/main" id="{97DAF16F-3353-659B-452A-C5B751EFBC2E}"/>
              </a:ext>
            </a:extLst>
          </p:cNvPr>
          <p:cNvCxnSpPr/>
          <p:nvPr/>
        </p:nvCxnSpPr>
        <p:spPr>
          <a:xfrm rot="10800000">
            <a:off x="6402145" y="2200282"/>
            <a:ext cx="914400" cy="9600"/>
          </a:xfrm>
          <a:prstGeom prst="straightConnector1">
            <a:avLst/>
          </a:prstGeom>
          <a:noFill/>
          <a:ln w="38100" cap="flat" cmpd="sng">
            <a:solidFill>
              <a:srgbClr val="BB0000"/>
            </a:solidFill>
            <a:prstDash val="solid"/>
            <a:round/>
            <a:headEnd type="none" w="med" len="med"/>
            <a:tailEnd type="triangle" w="med" len="med"/>
          </a:ln>
        </p:spPr>
      </p:cxnSp>
      <p:sp>
        <p:nvSpPr>
          <p:cNvPr id="419" name="Google Shape;419;p34">
            <a:extLst>
              <a:ext uri="{FF2B5EF4-FFF2-40B4-BE49-F238E27FC236}">
                <a16:creationId xmlns:a16="http://schemas.microsoft.com/office/drawing/2014/main" id="{85C47F7B-E62F-5F3C-2154-7B157703B487}"/>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40</a:t>
            </a:fld>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D0E08E7-C310-A75A-AD42-1269B3DFA565}"/>
                  </a:ext>
                </a:extLst>
              </p:cNvPr>
              <p:cNvSpPr txBox="1"/>
              <p:nvPr/>
            </p:nvSpPr>
            <p:spPr>
              <a:xfrm>
                <a:off x="7465267" y="2034255"/>
                <a:ext cx="1678736"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𝐴𝑑𝐺𝑒𝑛</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𝑝𝑝</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𝑥</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4" name="TextBox 3">
                <a:extLst>
                  <a:ext uri="{FF2B5EF4-FFF2-40B4-BE49-F238E27FC236}">
                    <a16:creationId xmlns:a16="http://schemas.microsoft.com/office/drawing/2014/main" id="{CD0E08E7-C310-A75A-AD42-1269B3DFA565}"/>
                  </a:ext>
                </a:extLst>
              </p:cNvPr>
              <p:cNvSpPr txBox="1">
                <a:spLocks noRot="1" noChangeAspect="1" noMove="1" noResize="1" noEditPoints="1" noAdjustHandles="1" noChangeArrowheads="1" noChangeShapeType="1" noTextEdit="1"/>
              </p:cNvSpPr>
              <p:nvPr/>
            </p:nvSpPr>
            <p:spPr>
              <a:xfrm>
                <a:off x="7465267" y="2034255"/>
                <a:ext cx="1678736" cy="307777"/>
              </a:xfrm>
              <a:prstGeom prst="rect">
                <a:avLst/>
              </a:prstGeom>
              <a:blipFill>
                <a:blip r:embed="rId7"/>
                <a:stretch>
                  <a:fillRect b="-12000"/>
                </a:stretch>
              </a:blipFill>
            </p:spPr>
            <p:txBody>
              <a:bodyPr/>
              <a:lstStyle/>
              <a:p>
                <a:r>
                  <a:rPr lang="en-US">
                    <a:noFill/>
                  </a:rPr>
                  <a:t> </a:t>
                </a:r>
              </a:p>
            </p:txBody>
          </p:sp>
        </mc:Fallback>
      </mc:AlternateContent>
      <p:pic>
        <p:nvPicPr>
          <p:cNvPr id="2" name="Google Shape;399;p34">
            <a:extLst>
              <a:ext uri="{FF2B5EF4-FFF2-40B4-BE49-F238E27FC236}">
                <a16:creationId xmlns:a16="http://schemas.microsoft.com/office/drawing/2014/main" id="{7D7BCDB7-9296-A507-D642-CFA128F496A4}"/>
              </a:ext>
            </a:extLst>
          </p:cNvPr>
          <p:cNvPicPr preferRelativeResize="0">
            <a:picLocks noChangeAspect="1"/>
          </p:cNvPicPr>
          <p:nvPr/>
        </p:nvPicPr>
        <p:blipFill>
          <a:blip r:embed="rId8">
            <a:alphaModFix/>
          </a:blip>
          <a:stretch>
            <a:fillRect/>
          </a:stretch>
        </p:blipFill>
        <p:spPr>
          <a:xfrm>
            <a:off x="5748475" y="1623350"/>
            <a:ext cx="274320" cy="274321"/>
          </a:xfrm>
          <a:prstGeom prst="rect">
            <a:avLst/>
          </a:prstGeom>
          <a:noFill/>
          <a:ln>
            <a:noFill/>
          </a:ln>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28CB3EB-2E3A-F42B-94CA-175A77C1D93E}"/>
                  </a:ext>
                </a:extLst>
              </p:cNvPr>
              <p:cNvSpPr txBox="1"/>
              <p:nvPr/>
            </p:nvSpPr>
            <p:spPr>
              <a:xfrm>
                <a:off x="6206285" y="840716"/>
                <a:ext cx="1491692" cy="326180"/>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𝑝𝑝</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m:t>
                      </m:r>
                      <m:sSup>
                        <m:sSupPr>
                          <m:ctrlPr>
                            <a:rPr lang="en-US" sz="1400" i="1" dirty="0" smtClean="0">
                              <a:solidFill>
                                <a:schemeClr val="dk1"/>
                              </a:solidFill>
                              <a:latin typeface="Cambria Math" panose="02040503050406030204" pitchFamily="18" charset="0"/>
                            </a:rPr>
                          </m:ctrlPr>
                        </m:sSupPr>
                        <m:e>
                          <m:r>
                            <a:rPr lang="en-US" sz="1400" b="0" i="1" dirty="0" smtClean="0">
                              <a:solidFill>
                                <a:schemeClr val="dk1"/>
                              </a:solidFill>
                              <a:latin typeface="Cambria Math" panose="02040503050406030204" pitchFamily="18" charset="0"/>
                            </a:rPr>
                            <m:t>1</m:t>
                          </m:r>
                        </m:e>
                        <m:sup>
                          <m:r>
                            <a:rPr lang="en-US" sz="1400" i="1" dirty="0" smtClean="0">
                              <a:solidFill>
                                <a:schemeClr val="dk1"/>
                              </a:solidFill>
                              <a:latin typeface="Cambria Math" panose="02040503050406030204" pitchFamily="18" charset="0"/>
                              <a:ea typeface="Cambria Math" panose="02040503050406030204" pitchFamily="18" charset="0"/>
                            </a:rPr>
                            <m:t>𝜆</m:t>
                          </m:r>
                        </m:sup>
                      </m:sSup>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 name="TextBox 2">
                <a:extLst>
                  <a:ext uri="{FF2B5EF4-FFF2-40B4-BE49-F238E27FC236}">
                    <a16:creationId xmlns:a16="http://schemas.microsoft.com/office/drawing/2014/main" id="{F28CB3EB-2E3A-F42B-94CA-175A77C1D93E}"/>
                  </a:ext>
                </a:extLst>
              </p:cNvPr>
              <p:cNvSpPr txBox="1">
                <a:spLocks noRot="1" noChangeAspect="1" noMove="1" noResize="1" noEditPoints="1" noAdjustHandles="1" noChangeArrowheads="1" noChangeShapeType="1" noTextEdit="1"/>
              </p:cNvSpPr>
              <p:nvPr/>
            </p:nvSpPr>
            <p:spPr>
              <a:xfrm>
                <a:off x="6206285" y="840716"/>
                <a:ext cx="1491692" cy="326180"/>
              </a:xfrm>
              <a:prstGeom prst="rect">
                <a:avLst/>
              </a:prstGeom>
              <a:blipFill>
                <a:blip r:embed="rId9"/>
                <a:stretch>
                  <a:fillRect b="-11538"/>
                </a:stretch>
              </a:blipFill>
            </p:spPr>
            <p:txBody>
              <a:bodyPr/>
              <a:lstStyle/>
              <a:p>
                <a:r>
                  <a:rPr lang="en-US">
                    <a:noFill/>
                  </a:rPr>
                  <a:t> </a:t>
                </a:r>
              </a:p>
            </p:txBody>
          </p:sp>
        </mc:Fallback>
      </mc:AlternateContent>
      <p:cxnSp>
        <p:nvCxnSpPr>
          <p:cNvPr id="5" name="Google Shape;416;p34">
            <a:extLst>
              <a:ext uri="{FF2B5EF4-FFF2-40B4-BE49-F238E27FC236}">
                <a16:creationId xmlns:a16="http://schemas.microsoft.com/office/drawing/2014/main" id="{2BA2ABD0-3089-319E-0CC3-CC8121F51397}"/>
              </a:ext>
            </a:extLst>
          </p:cNvPr>
          <p:cNvCxnSpPr/>
          <p:nvPr/>
        </p:nvCxnSpPr>
        <p:spPr>
          <a:xfrm rot="10800000">
            <a:off x="6402145" y="2571754"/>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6" name="Google Shape;416;p34">
            <a:extLst>
              <a:ext uri="{FF2B5EF4-FFF2-40B4-BE49-F238E27FC236}">
                <a16:creationId xmlns:a16="http://schemas.microsoft.com/office/drawing/2014/main" id="{74A22C1B-CA4D-2CD9-1B2B-1FDCD8926D17}"/>
              </a:ext>
            </a:extLst>
          </p:cNvPr>
          <p:cNvCxnSpPr>
            <a:cxnSpLocks/>
          </p:cNvCxnSpPr>
          <p:nvPr/>
        </p:nvCxnSpPr>
        <p:spPr>
          <a:xfrm>
            <a:off x="6400799" y="2733442"/>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7" name="Google Shape;416;p34">
            <a:extLst>
              <a:ext uri="{FF2B5EF4-FFF2-40B4-BE49-F238E27FC236}">
                <a16:creationId xmlns:a16="http://schemas.microsoft.com/office/drawing/2014/main" id="{62D504A4-A0DC-3E09-78B5-8640BB85ED44}"/>
              </a:ext>
            </a:extLst>
          </p:cNvPr>
          <p:cNvCxnSpPr/>
          <p:nvPr/>
        </p:nvCxnSpPr>
        <p:spPr>
          <a:xfrm rot="10800000">
            <a:off x="6377243" y="3223678"/>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8" name="Google Shape;416;p34">
            <a:extLst>
              <a:ext uri="{FF2B5EF4-FFF2-40B4-BE49-F238E27FC236}">
                <a16:creationId xmlns:a16="http://schemas.microsoft.com/office/drawing/2014/main" id="{0A737753-B373-F044-845F-97DA0E5454D5}"/>
              </a:ext>
            </a:extLst>
          </p:cNvPr>
          <p:cNvCxnSpPr>
            <a:cxnSpLocks/>
          </p:cNvCxnSpPr>
          <p:nvPr/>
        </p:nvCxnSpPr>
        <p:spPr>
          <a:xfrm>
            <a:off x="6400799" y="3426802"/>
            <a:ext cx="914400" cy="9600"/>
          </a:xfrm>
          <a:prstGeom prst="straightConnector1">
            <a:avLst/>
          </a:prstGeom>
          <a:noFill/>
          <a:ln w="38100" cap="flat" cmpd="sng">
            <a:solidFill>
              <a:schemeClr val="tx1"/>
            </a:solidFill>
            <a:prstDash val="solid"/>
            <a:round/>
            <a:headEnd type="none" w="med" len="med"/>
            <a:tailEnd type="triangle" w="med" len="med"/>
          </a:ln>
        </p:spPr>
      </p:cxnSp>
      <p:cxnSp>
        <p:nvCxnSpPr>
          <p:cNvPr id="10" name="Straight Connector 9">
            <a:extLst>
              <a:ext uri="{FF2B5EF4-FFF2-40B4-BE49-F238E27FC236}">
                <a16:creationId xmlns:a16="http://schemas.microsoft.com/office/drawing/2014/main" id="{DA08BEC1-576A-FFE5-0D93-57DEAAC66FAB}"/>
              </a:ext>
            </a:extLst>
          </p:cNvPr>
          <p:cNvCxnSpPr/>
          <p:nvPr/>
        </p:nvCxnSpPr>
        <p:spPr>
          <a:xfrm>
            <a:off x="6805913" y="2827821"/>
            <a:ext cx="0" cy="365760"/>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Rectangle 10">
            <a:extLst>
              <a:ext uri="{FF2B5EF4-FFF2-40B4-BE49-F238E27FC236}">
                <a16:creationId xmlns:a16="http://schemas.microsoft.com/office/drawing/2014/main" id="{8D03398B-CD9F-C6E1-F5A8-906F3C60773D}"/>
              </a:ext>
            </a:extLst>
          </p:cNvPr>
          <p:cNvSpPr/>
          <p:nvPr/>
        </p:nvSpPr>
        <p:spPr>
          <a:xfrm>
            <a:off x="6230380" y="2430688"/>
            <a:ext cx="1270014" cy="1215341"/>
          </a:xfrm>
          <a:prstGeom prst="rect">
            <a:avLst/>
          </a:prstGeom>
          <a:noFill/>
          <a:ln w="381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Google Shape;416;p34">
            <a:extLst>
              <a:ext uri="{FF2B5EF4-FFF2-40B4-BE49-F238E27FC236}">
                <a16:creationId xmlns:a16="http://schemas.microsoft.com/office/drawing/2014/main" id="{98BC7953-9FD2-2C4E-F2B3-B32B5BA36960}"/>
              </a:ext>
            </a:extLst>
          </p:cNvPr>
          <p:cNvCxnSpPr/>
          <p:nvPr/>
        </p:nvCxnSpPr>
        <p:spPr>
          <a:xfrm rot="10800000">
            <a:off x="5703730" y="3605226"/>
            <a:ext cx="457200" cy="9600"/>
          </a:xfrm>
          <a:prstGeom prst="straightConnector1">
            <a:avLst/>
          </a:prstGeom>
          <a:noFill/>
          <a:ln w="38100" cap="flat" cmpd="sng">
            <a:solidFill>
              <a:schemeClr val="tx1"/>
            </a:solidFill>
            <a:prstDash val="solid"/>
            <a:round/>
            <a:headEnd type="none" w="med" len="med"/>
            <a:tailEnd type="triangle" w="med" len="med"/>
          </a:ln>
        </p:spPr>
      </p:cxnSp>
      <p:cxnSp>
        <p:nvCxnSpPr>
          <p:cNvPr id="13" name="Google Shape;416;p34">
            <a:extLst>
              <a:ext uri="{FF2B5EF4-FFF2-40B4-BE49-F238E27FC236}">
                <a16:creationId xmlns:a16="http://schemas.microsoft.com/office/drawing/2014/main" id="{629DBBF3-D27F-44BC-EDA9-C66F59D8CD65}"/>
              </a:ext>
            </a:extLst>
          </p:cNvPr>
          <p:cNvCxnSpPr>
            <a:cxnSpLocks/>
          </p:cNvCxnSpPr>
          <p:nvPr/>
        </p:nvCxnSpPr>
        <p:spPr>
          <a:xfrm>
            <a:off x="7569844" y="3614826"/>
            <a:ext cx="457200" cy="9600"/>
          </a:xfrm>
          <a:prstGeom prst="straightConnector1">
            <a:avLst/>
          </a:prstGeom>
          <a:noFill/>
          <a:ln w="38100" cap="flat" cmpd="sng">
            <a:solidFill>
              <a:schemeClr val="tx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FBAFB8A-EEB5-A0DF-6DB5-110DBFCCABFA}"/>
                  </a:ext>
                </a:extLst>
              </p:cNvPr>
              <p:cNvSpPr txBox="1"/>
              <p:nvPr/>
            </p:nvSpPr>
            <p:spPr>
              <a:xfrm>
                <a:off x="8081842" y="3507104"/>
                <a:ext cx="162545"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𝛼</m:t>
                      </m:r>
                    </m:oMath>
                  </m:oMathPara>
                </a14:m>
                <a:endParaRPr lang="en-US" dirty="0"/>
              </a:p>
            </p:txBody>
          </p:sp>
        </mc:Choice>
        <mc:Fallback xmlns="">
          <p:sp>
            <p:nvSpPr>
              <p:cNvPr id="14" name="TextBox 13">
                <a:extLst>
                  <a:ext uri="{FF2B5EF4-FFF2-40B4-BE49-F238E27FC236}">
                    <a16:creationId xmlns:a16="http://schemas.microsoft.com/office/drawing/2014/main" id="{CFBAFB8A-EEB5-A0DF-6DB5-110DBFCCABFA}"/>
                  </a:ext>
                </a:extLst>
              </p:cNvPr>
              <p:cNvSpPr txBox="1">
                <a:spLocks noRot="1" noChangeAspect="1" noMove="1" noResize="1" noEditPoints="1" noAdjustHandles="1" noChangeArrowheads="1" noChangeShapeType="1" noTextEdit="1"/>
              </p:cNvSpPr>
              <p:nvPr/>
            </p:nvSpPr>
            <p:spPr>
              <a:xfrm>
                <a:off x="8081842" y="3507104"/>
                <a:ext cx="162545" cy="215444"/>
              </a:xfrm>
              <a:prstGeom prst="rect">
                <a:avLst/>
              </a:prstGeom>
              <a:blipFill>
                <a:blip r:embed="rId10"/>
                <a:stretch>
                  <a:fillRect l="-15385" r="-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F1695EC6-9506-B8DA-0B4D-EEC1A1A7A7D8}"/>
                  </a:ext>
                </a:extLst>
              </p:cNvPr>
              <p:cNvSpPr txBox="1"/>
              <p:nvPr/>
            </p:nvSpPr>
            <p:spPr>
              <a:xfrm>
                <a:off x="5495050" y="3487018"/>
                <a:ext cx="164148"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𝛽</m:t>
                      </m:r>
                    </m:oMath>
                  </m:oMathPara>
                </a14:m>
                <a:endParaRPr lang="en-US" dirty="0"/>
              </a:p>
            </p:txBody>
          </p:sp>
        </mc:Choice>
        <mc:Fallback xmlns="">
          <p:sp>
            <p:nvSpPr>
              <p:cNvPr id="15" name="TextBox 14">
                <a:extLst>
                  <a:ext uri="{FF2B5EF4-FFF2-40B4-BE49-F238E27FC236}">
                    <a16:creationId xmlns:a16="http://schemas.microsoft.com/office/drawing/2014/main" id="{F1695EC6-9506-B8DA-0B4D-EEC1A1A7A7D8}"/>
                  </a:ext>
                </a:extLst>
              </p:cNvPr>
              <p:cNvSpPr txBox="1">
                <a:spLocks noRot="1" noChangeAspect="1" noMove="1" noResize="1" noEditPoints="1" noAdjustHandles="1" noChangeArrowheads="1" noChangeShapeType="1" noTextEdit="1"/>
              </p:cNvSpPr>
              <p:nvPr/>
            </p:nvSpPr>
            <p:spPr>
              <a:xfrm>
                <a:off x="5495050" y="3487018"/>
                <a:ext cx="164148" cy="215444"/>
              </a:xfrm>
              <a:prstGeom prst="rect">
                <a:avLst/>
              </a:prstGeom>
              <a:blipFill>
                <a:blip r:embed="rId11"/>
                <a:stretch>
                  <a:fillRect l="-35714" r="-28571" b="-38889"/>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730A1A36-6F92-F046-755E-922B2714446B}"/>
              </a:ext>
            </a:extLst>
          </p:cNvPr>
          <p:cNvSpPr/>
          <p:nvPr/>
        </p:nvSpPr>
        <p:spPr>
          <a:xfrm>
            <a:off x="5011842" y="759357"/>
            <a:ext cx="4109013" cy="306028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Google Shape;388;p33">
                <a:extLst>
                  <a:ext uri="{FF2B5EF4-FFF2-40B4-BE49-F238E27FC236}">
                    <a16:creationId xmlns:a16="http://schemas.microsoft.com/office/drawing/2014/main" id="{E7636784-33BF-C3E5-7D5D-A98E9A6D4762}"/>
                  </a:ext>
                </a:extLst>
              </p:cNvPr>
              <p:cNvSpPr txBox="1"/>
              <p:nvPr/>
            </p:nvSpPr>
            <p:spPr>
              <a:xfrm>
                <a:off x="416425" y="876815"/>
                <a:ext cx="4956118" cy="2954625"/>
              </a:xfrm>
              <a:prstGeom prst="rect">
                <a:avLst/>
              </a:prstGeom>
              <a:noFill/>
              <a:ln>
                <a:noFill/>
              </a:ln>
            </p:spPr>
            <p:txBody>
              <a:bodyPr spcFirstLastPara="1" wrap="square" lIns="91425" tIns="91425" rIns="91425" bIns="91425" anchor="t" anchorCtr="0">
                <a:spAutoFit/>
              </a:bodyPr>
              <a:lstStyle/>
              <a:p>
                <a:pPr marL="114300" lvl="0" algn="l" rtl="0">
                  <a:spcBef>
                    <a:spcPts val="0"/>
                  </a:spcBef>
                  <a:spcAft>
                    <a:spcPts val="0"/>
                  </a:spcAft>
                  <a:buClr>
                    <a:schemeClr val="dk1"/>
                  </a:buClr>
                  <a:buSzPts val="1800"/>
                </a:pPr>
                <a:r>
                  <a:rPr lang="en-US" sz="1800" u="sng" dirty="0">
                    <a:solidFill>
                      <a:schemeClr val="tx1"/>
                    </a:solidFill>
                  </a:rPr>
                  <a:t>Correctness</a:t>
                </a:r>
                <a:r>
                  <a:rPr lang="en-US" sz="1800" dirty="0">
                    <a:solidFill>
                      <a:schemeClr val="tx1"/>
                    </a:solidFill>
                  </a:rPr>
                  <a:t>: </a:t>
                </a:r>
              </a:p>
              <a:p>
                <a:pPr marL="114300" lvl="0" algn="l" rtl="0">
                  <a:spcBef>
                    <a:spcPts val="0"/>
                  </a:spcBef>
                  <a:spcAft>
                    <a:spcPts val="0"/>
                  </a:spcAft>
                  <a:buClr>
                    <a:schemeClr val="dk1"/>
                  </a:buClr>
                  <a:buSzPts val="1800"/>
                </a:pPr>
                <a:r>
                  <a:rPr lang="en-US" sz="1800" dirty="0">
                    <a:solidFill>
                      <a:schemeClr val="tx1"/>
                    </a:solidFill>
                  </a:rPr>
                  <a:t>	</a:t>
                </a:r>
                <a14:m>
                  <m:oMath xmlns:m="http://schemas.openxmlformats.org/officeDocument/2006/math">
                    <m:r>
                      <a:rPr lang="en-US" sz="1800" i="1" smtClean="0">
                        <a:solidFill>
                          <a:schemeClr val="tx1"/>
                        </a:solidFill>
                        <a:latin typeface="Cambria Math" panose="02040503050406030204" pitchFamily="18" charset="0"/>
                        <a:ea typeface="Cambria Math" panose="02040503050406030204" pitchFamily="18" charset="0"/>
                      </a:rPr>
                      <m:t>𝛽</m:t>
                    </m:r>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accent1"/>
                        </a:solidFill>
                        <a:latin typeface="Cambria Math" panose="02040503050406030204" pitchFamily="18" charset="0"/>
                        <a:ea typeface="Cambria Math" panose="02040503050406030204" pitchFamily="18" charset="0"/>
                      </a:rPr>
                      <m:t>𝑓</m:t>
                    </m:r>
                    <m:r>
                      <a:rPr lang="en-US" sz="1800" b="0" i="1" smtClean="0">
                        <a:solidFill>
                          <a:schemeClr val="accent1"/>
                        </a:solidFill>
                        <a:latin typeface="Cambria Math" panose="02040503050406030204" pitchFamily="18" charset="0"/>
                        <a:ea typeface="Cambria Math" panose="02040503050406030204" pitchFamily="18" charset="0"/>
                      </a:rPr>
                      <m:t>(</m:t>
                    </m:r>
                    <m:r>
                      <a:rPr lang="en-US" sz="1800" b="0" i="1" smtClean="0">
                        <a:solidFill>
                          <a:schemeClr val="accent1"/>
                        </a:solidFill>
                        <a:latin typeface="Cambria Math" panose="02040503050406030204" pitchFamily="18" charset="0"/>
                        <a:ea typeface="Cambria Math" panose="02040503050406030204" pitchFamily="18" charset="0"/>
                      </a:rPr>
                      <m:t>𝑥</m:t>
                    </m:r>
                    <m:r>
                      <a:rPr lang="en-US" sz="1800" b="0" i="1" smtClean="0">
                        <a:solidFill>
                          <a:schemeClr val="accent1"/>
                        </a:solidFill>
                        <a:latin typeface="Cambria Math" panose="02040503050406030204" pitchFamily="18" charset="0"/>
                        <a:ea typeface="Cambria Math" panose="02040503050406030204" pitchFamily="18" charset="0"/>
                      </a:rPr>
                      <m:t>), </m:t>
                    </m:r>
                    <m:r>
                      <a:rPr lang="en-US" sz="1800" b="0" i="1" smtClean="0">
                        <a:solidFill>
                          <a:schemeClr val="tx1"/>
                        </a:solidFill>
                        <a:latin typeface="Cambria Math" panose="02040503050406030204" pitchFamily="18" charset="0"/>
                        <a:ea typeface="Cambria Math" panose="02040503050406030204" pitchFamily="18" charset="0"/>
                      </a:rPr>
                      <m:t>𝛼</m:t>
                    </m:r>
                    <m:r>
                      <a:rPr lang="en-US" sz="1800" b="0" i="1" smtClean="0">
                        <a:solidFill>
                          <a:schemeClr val="tx1"/>
                        </a:solidFill>
                        <a:latin typeface="Cambria Math" panose="02040503050406030204" pitchFamily="18" charset="0"/>
                        <a:ea typeface="Cambria Math" panose="02040503050406030204" pitchFamily="18" charset="0"/>
                      </a:rPr>
                      <m:t>=</m:t>
                    </m:r>
                  </m:oMath>
                </a14:m>
                <a:endParaRPr lang="en-US" sz="1800" dirty="0">
                  <a:solidFill>
                    <a:schemeClr val="tx1"/>
                  </a:solidFill>
                </a:endParaRPr>
              </a:p>
              <a:p>
                <a:pPr marL="114300" lvl="0" algn="l" rtl="0">
                  <a:spcBef>
                    <a:spcPts val="0"/>
                  </a:spcBef>
                  <a:spcAft>
                    <a:spcPts val="0"/>
                  </a:spcAft>
                  <a:buClr>
                    <a:schemeClr val="dk1"/>
                  </a:buClr>
                  <a:buSzPts val="1800"/>
                </a:pPr>
                <a:endParaRPr lang="en-US" sz="1800" u="sng" dirty="0">
                  <a:solidFill>
                    <a:schemeClr val="tx1"/>
                  </a:solidFill>
                </a:endParaRPr>
              </a:p>
              <a:p>
                <a:pPr marL="114300" lvl="0" algn="l" rtl="0">
                  <a:spcBef>
                    <a:spcPts val="0"/>
                  </a:spcBef>
                  <a:spcAft>
                    <a:spcPts val="0"/>
                  </a:spcAft>
                  <a:buClr>
                    <a:schemeClr val="dk1"/>
                  </a:buClr>
                  <a:buSzPts val="1800"/>
                </a:pPr>
                <a:r>
                  <a:rPr lang="en-US" sz="1800" u="sng" dirty="0">
                    <a:solidFill>
                      <a:schemeClr val="tx1"/>
                    </a:solidFill>
                  </a:rPr>
                  <a:t>Buyer Fairness</a:t>
                </a:r>
                <a:r>
                  <a:rPr lang="en-US" sz="1800" dirty="0">
                    <a:solidFill>
                      <a:schemeClr val="tx1"/>
                    </a:solidFill>
                  </a:rPr>
                  <a:t>: </a:t>
                </a:r>
              </a:p>
              <a:p>
                <a:pPr marL="114300" lvl="0">
                  <a:buClr>
                    <a:schemeClr val="dk1"/>
                  </a:buClr>
                  <a:buSzPts val="1800"/>
                </a:pPr>
                <a:r>
                  <a:rPr lang="en-US" sz="1800" dirty="0">
                    <a:solidFill>
                      <a:schemeClr val="tx1"/>
                    </a:solidFill>
                  </a:rPr>
                  <a:t>	</a:t>
                </a:r>
                <a14:m>
                  <m:oMath xmlns:m="http://schemas.openxmlformats.org/officeDocument/2006/math">
                    <m:func>
                      <m:funcPr>
                        <m:ctrlPr>
                          <a:rPr lang="en-US" sz="1800" b="0" i="1" smtClean="0">
                            <a:solidFill>
                              <a:schemeClr val="tx1"/>
                            </a:solidFill>
                            <a:latin typeface="Cambria Math" panose="02040503050406030204" pitchFamily="18" charset="0"/>
                          </a:rPr>
                        </m:ctrlPr>
                      </m:funcPr>
                      <m:fName>
                        <m:r>
                          <m:rPr>
                            <m:sty m:val="p"/>
                          </m:rPr>
                          <a:rPr lang="en-US" sz="1800" b="0" i="0" smtClean="0">
                            <a:solidFill>
                              <a:schemeClr val="tx1"/>
                            </a:solidFill>
                            <a:latin typeface="Cambria Math" panose="02040503050406030204" pitchFamily="18" charset="0"/>
                          </a:rPr>
                          <m:t>Pr</m:t>
                        </m:r>
                      </m:fName>
                      <m:e>
                        <m:d>
                          <m:dPr>
                            <m:begChr m:val="["/>
                            <m:endChr m:val="]"/>
                            <m:ctrlPr>
                              <a:rPr lang="en-US" sz="1800" b="0" i="1" smtClean="0">
                                <a:solidFill>
                                  <a:schemeClr val="tx1"/>
                                </a:solidFill>
                                <a:latin typeface="Cambria Math" panose="02040503050406030204" pitchFamily="18" charset="0"/>
                              </a:rPr>
                            </m:ctrlPr>
                          </m:dPr>
                          <m:e>
                            <m:r>
                              <a:rPr lang="en-US" sz="1800" b="0" i="1" smtClean="0">
                                <a:solidFill>
                                  <a:schemeClr val="tx1"/>
                                </a:solidFill>
                                <a:latin typeface="Cambria Math" panose="02040503050406030204" pitchFamily="18" charset="0"/>
                                <a:ea typeface="Cambria Math" panose="02040503050406030204" pitchFamily="18" charset="0"/>
                              </a:rPr>
                              <m:t>        ∉</m:t>
                            </m:r>
                            <m:r>
                              <a:rPr lang="en-US" sz="1800" b="0" i="1" smtClean="0">
                                <a:solidFill>
                                  <a:schemeClr val="tx1"/>
                                </a:solidFill>
                                <a:latin typeface="Cambria Math" panose="02040503050406030204" pitchFamily="18" charset="0"/>
                                <a:ea typeface="Cambria Math" panose="02040503050406030204" pitchFamily="18" charset="0"/>
                              </a:rPr>
                              <m:t>𝐵</m:t>
                            </m:r>
                            <m:r>
                              <a:rPr lang="en-US" sz="1800" b="0" i="1" smtClean="0">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𝛽</m:t>
                            </m:r>
                            <m:r>
                              <a:rPr lang="en-US" sz="1800" i="1" smtClean="0">
                                <a:solidFill>
                                  <a:schemeClr val="accent1"/>
                                </a:solidFill>
                                <a:latin typeface="Cambria Math" panose="02040503050406030204" pitchFamily="18" charset="0"/>
                                <a:ea typeface="Cambria Math" panose="02040503050406030204" pitchFamily="18" charset="0"/>
                              </a:rPr>
                              <m:t>≠</m:t>
                            </m:r>
                            <m:r>
                              <a:rPr lang="en-US" sz="1800" b="0" i="1" smtClean="0">
                                <a:solidFill>
                                  <a:schemeClr val="accent1"/>
                                </a:solidFill>
                                <a:latin typeface="Cambria Math" panose="02040503050406030204" pitchFamily="18" charset="0"/>
                                <a:ea typeface="Cambria Math" panose="02040503050406030204" pitchFamily="18" charset="0"/>
                              </a:rPr>
                              <m:t>𝑓</m:t>
                            </m:r>
                            <m:r>
                              <a:rPr lang="en-US" sz="1800" b="0" i="1" smtClean="0">
                                <a:solidFill>
                                  <a:schemeClr val="accent1"/>
                                </a:solidFill>
                                <a:latin typeface="Cambria Math" panose="02040503050406030204" pitchFamily="18" charset="0"/>
                                <a:ea typeface="Cambria Math" panose="02040503050406030204" pitchFamily="18" charset="0"/>
                              </a:rPr>
                              <m:t>(</m:t>
                            </m:r>
                            <m:r>
                              <a:rPr lang="en-US" sz="1800" b="0" i="1" smtClean="0">
                                <a:solidFill>
                                  <a:schemeClr val="accent1"/>
                                </a:solidFill>
                                <a:latin typeface="Cambria Math" panose="02040503050406030204" pitchFamily="18" charset="0"/>
                                <a:ea typeface="Cambria Math" panose="02040503050406030204" pitchFamily="18" charset="0"/>
                              </a:rPr>
                              <m:t>𝑥</m:t>
                            </m:r>
                            <m:r>
                              <a:rPr lang="en-US" sz="1800" b="0" i="1" smtClean="0">
                                <a:solidFill>
                                  <a:schemeClr val="accent1"/>
                                </a:solidFill>
                                <a:latin typeface="Cambria Math" panose="02040503050406030204" pitchFamily="18" charset="0"/>
                                <a:ea typeface="Cambria Math" panose="02040503050406030204" pitchFamily="18" charset="0"/>
                              </a:rPr>
                              <m:t>)</m:t>
                            </m:r>
                          </m:e>
                        </m:d>
                      </m:e>
                    </m:func>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𝑛𝑒𝑔𝑙</m:t>
                    </m:r>
                    <m:r>
                      <a:rPr lang="en-US" sz="1800" b="0" i="1" smtClean="0">
                        <a:solidFill>
                          <a:schemeClr val="tx1"/>
                        </a:solidFill>
                        <a:latin typeface="Cambria Math" panose="02040503050406030204" pitchFamily="18" charset="0"/>
                        <a:ea typeface="Cambria Math" panose="02040503050406030204" pitchFamily="18" charset="0"/>
                      </a:rPr>
                      <m:t>(</m:t>
                    </m:r>
                    <m:r>
                      <a:rPr lang="en-US" sz="1800" b="0" i="1" smtClean="0">
                        <a:solidFill>
                          <a:schemeClr val="tx1"/>
                        </a:solidFill>
                        <a:latin typeface="Cambria Math" panose="02040503050406030204" pitchFamily="18" charset="0"/>
                        <a:ea typeface="Cambria Math" panose="02040503050406030204" pitchFamily="18" charset="0"/>
                      </a:rPr>
                      <m:t>𝜆</m:t>
                    </m:r>
                    <m:r>
                      <a:rPr lang="en-US" sz="1800" b="0" i="1" smtClean="0">
                        <a:solidFill>
                          <a:schemeClr val="tx1"/>
                        </a:solidFill>
                        <a:latin typeface="Cambria Math" panose="02040503050406030204" pitchFamily="18" charset="0"/>
                        <a:ea typeface="Cambria Math" panose="02040503050406030204" pitchFamily="18" charset="0"/>
                      </a:rPr>
                      <m:t>)</m:t>
                    </m:r>
                  </m:oMath>
                </a14:m>
                <a:endParaRPr lang="en-US" sz="1800" dirty="0">
                  <a:solidFill>
                    <a:schemeClr val="tx1"/>
                  </a:solidFill>
                </a:endParaRPr>
              </a:p>
              <a:p>
                <a:pPr marL="114300" lvl="0" algn="l" rtl="0">
                  <a:spcBef>
                    <a:spcPts val="0"/>
                  </a:spcBef>
                  <a:spcAft>
                    <a:spcPts val="0"/>
                  </a:spcAft>
                  <a:buClr>
                    <a:schemeClr val="dk1"/>
                  </a:buClr>
                  <a:buSzPts val="1800"/>
                </a:pPr>
                <a:endParaRPr lang="en-US" sz="1800" u="sng" dirty="0">
                  <a:solidFill>
                    <a:schemeClr val="tx1"/>
                  </a:solidFill>
                </a:endParaRPr>
              </a:p>
              <a:p>
                <a:pPr marL="114300" lvl="0" algn="l" rtl="0">
                  <a:spcBef>
                    <a:spcPts val="0"/>
                  </a:spcBef>
                  <a:spcAft>
                    <a:spcPts val="0"/>
                  </a:spcAft>
                  <a:buClr>
                    <a:schemeClr val="dk1"/>
                  </a:buClr>
                  <a:buSzPts val="1800"/>
                </a:pPr>
                <a:r>
                  <a:rPr lang="en-US" sz="1800" u="sng" dirty="0">
                    <a:solidFill>
                      <a:schemeClr val="tx1"/>
                    </a:solidFill>
                  </a:rPr>
                  <a:t>Seller Fairness and </a:t>
                </a:r>
                <a:r>
                  <a:rPr lang="en-US" sz="1800" u="sng" dirty="0">
                    <a:solidFill>
                      <a:schemeClr val="accent1"/>
                    </a:solidFill>
                  </a:rPr>
                  <a:t>Privacy</a:t>
                </a:r>
                <a:r>
                  <a:rPr lang="en-US" sz="1800" dirty="0">
                    <a:solidFill>
                      <a:schemeClr val="tx1"/>
                    </a:solidFill>
                  </a:rPr>
                  <a:t>:</a:t>
                </a: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800" b="0" i="1" smtClean="0">
                          <a:solidFill>
                            <a:schemeClr val="tx1"/>
                          </a:solidFill>
                          <a:latin typeface="Cambria Math" panose="02040503050406030204" pitchFamily="18" charset="0"/>
                        </a:rPr>
                        <m:t>|</m:t>
                      </m:r>
                      <m:r>
                        <m:rPr>
                          <m:sty m:val="p"/>
                        </m:rPr>
                        <a:rPr lang="en-US" sz="1800" b="0" i="0" smtClean="0">
                          <a:solidFill>
                            <a:schemeClr val="tx1"/>
                          </a:solidFill>
                          <a:latin typeface="Cambria Math" panose="02040503050406030204" pitchFamily="18" charset="0"/>
                        </a:rPr>
                        <m:t>Pr</m:t>
                      </m:r>
                      <m:r>
                        <a:rPr lang="en-US" sz="1800" b="0" i="1" smtClean="0">
                          <a:solidFill>
                            <a:schemeClr val="tx1"/>
                          </a:solidFill>
                          <a:latin typeface="Cambria Math" panose="02040503050406030204" pitchFamily="18" charset="0"/>
                        </a:rPr>
                        <m:t>⁡[</m:t>
                      </m:r>
                      <m:r>
                        <a:rPr lang="en-US" sz="1800" b="0" i="1" smtClean="0">
                          <a:solidFill>
                            <a:schemeClr val="tx1"/>
                          </a:solidFill>
                          <a:latin typeface="Cambria Math" panose="02040503050406030204" pitchFamily="18" charset="0"/>
                        </a:rPr>
                        <m:t>𝐷</m:t>
                      </m:r>
                      <m:d>
                        <m:dPr>
                          <m:ctrlPr>
                            <a:rPr lang="en-US" sz="1800" b="0" i="1" smtClean="0">
                              <a:solidFill>
                                <a:schemeClr val="tx1"/>
                              </a:solidFill>
                              <a:latin typeface="Cambria Math" panose="02040503050406030204" pitchFamily="18" charset="0"/>
                            </a:rPr>
                          </m:ctrlPr>
                        </m:d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𝑉𝑖𝑒𝑤</m:t>
                              </m:r>
                            </m:e>
                            <m:sub>
                              <m:r>
                                <a:rPr lang="en-US" sz="1800" b="0" i="1" smtClean="0">
                                  <a:solidFill>
                                    <a:schemeClr val="tx1"/>
                                  </a:solidFill>
                                  <a:latin typeface="Cambria Math" panose="02040503050406030204" pitchFamily="18" charset="0"/>
                                </a:rPr>
                                <m:t>𝐵</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𝑖𝑛</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𝑅𝑒𝑎𝑙</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𝑊𝑜𝑟𝑙𝑑</m:t>
                          </m:r>
                        </m:e>
                      </m:d>
                      <m:r>
                        <a:rPr lang="en-US" sz="1800" b="0" i="1" smtClean="0">
                          <a:solidFill>
                            <a:schemeClr val="tx1"/>
                          </a:solidFill>
                          <a:latin typeface="Cambria Math" panose="02040503050406030204" pitchFamily="18" charset="0"/>
                        </a:rPr>
                        <m:t>=1]−</m:t>
                      </m:r>
                    </m:oMath>
                  </m:oMathPara>
                </a14:m>
                <a:endParaRPr lang="en-US" sz="18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m:rPr>
                          <m:sty m:val="p"/>
                        </m:rPr>
                        <a:rPr lang="en-US" sz="1800" b="0" i="0" smtClean="0">
                          <a:solidFill>
                            <a:schemeClr val="tx1"/>
                          </a:solidFill>
                          <a:latin typeface="Cambria Math" panose="02040503050406030204" pitchFamily="18" charset="0"/>
                        </a:rPr>
                        <m:t>Pr</m:t>
                      </m:r>
                      <m:d>
                        <m:dPr>
                          <m:begChr m:val="["/>
                          <m:endChr m:val="]"/>
                          <m:ctrlPr>
                            <a:rPr lang="en-US" sz="1800" b="0" i="1" smtClean="0">
                              <a:solidFill>
                                <a:schemeClr val="tx1"/>
                              </a:solidFill>
                              <a:latin typeface="Cambria Math" panose="02040503050406030204" pitchFamily="18" charset="0"/>
                            </a:rPr>
                          </m:ctrlPr>
                        </m:dPr>
                        <m:e>
                          <m:r>
                            <a:rPr lang="en-US" sz="1800" b="0" i="1" smtClean="0">
                              <a:solidFill>
                                <a:schemeClr val="tx1"/>
                              </a:solidFill>
                              <a:latin typeface="Cambria Math" panose="02040503050406030204" pitchFamily="18" charset="0"/>
                            </a:rPr>
                            <m:t>𝐷</m:t>
                          </m:r>
                          <m:d>
                            <m:dPr>
                              <m:ctrlPr>
                                <a:rPr lang="en-US" sz="1800" b="0" i="1" smtClean="0">
                                  <a:solidFill>
                                    <a:schemeClr val="tx1"/>
                                  </a:solidFill>
                                  <a:latin typeface="Cambria Math" panose="02040503050406030204" pitchFamily="18" charset="0"/>
                                </a:rPr>
                              </m:ctrlPr>
                            </m:d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𝑉𝑖𝑒𝑤</m:t>
                                  </m:r>
                                </m:e>
                                <m:sub>
                                  <m:r>
                                    <a:rPr lang="en-US" sz="1800" b="0" i="1" smtClean="0">
                                      <a:solidFill>
                                        <a:schemeClr val="tx1"/>
                                      </a:solidFill>
                                      <a:latin typeface="Cambria Math" panose="02040503050406030204" pitchFamily="18" charset="0"/>
                                    </a:rPr>
                                    <m:t>𝐵</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𝑖𝑛</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𝐼𝑑𝑒𝑎𝑙</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𝑊𝑜𝑟𝑙𝑑</m:t>
                              </m:r>
                            </m:e>
                          </m:d>
                          <m:r>
                            <a:rPr lang="en-US" sz="1800" b="0" i="1" smtClean="0">
                              <a:solidFill>
                                <a:schemeClr val="tx1"/>
                              </a:solidFill>
                              <a:latin typeface="Cambria Math" panose="02040503050406030204" pitchFamily="18" charset="0"/>
                            </a:rPr>
                            <m:t>=1</m:t>
                          </m:r>
                        </m:e>
                      </m:d>
                      <m:r>
                        <a:rPr lang="en-US" sz="1800" b="0" i="1" smtClean="0">
                          <a:solidFill>
                            <a:schemeClr val="tx1"/>
                          </a:solidFill>
                          <a:latin typeface="Cambria Math" panose="02040503050406030204" pitchFamily="18" charset="0"/>
                        </a:rPr>
                        <m:t>|</m:t>
                      </m:r>
                    </m:oMath>
                  </m:oMathPara>
                </a14:m>
                <a:endParaRPr lang="en-US" sz="1800" b="0" i="1" dirty="0">
                  <a:solidFill>
                    <a:schemeClr val="tx1"/>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800" i="1">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𝑛𝑒𝑔𝑙</m:t>
                      </m:r>
                      <m:r>
                        <a:rPr lang="en-US" sz="1800" i="1">
                          <a:solidFill>
                            <a:schemeClr val="tx1"/>
                          </a:solidFill>
                          <a:latin typeface="Cambria Math" panose="02040503050406030204" pitchFamily="18" charset="0"/>
                          <a:ea typeface="Cambria Math" panose="02040503050406030204" pitchFamily="18" charset="0"/>
                        </a:rPr>
                        <m:t>(</m:t>
                      </m:r>
                      <m:r>
                        <a:rPr lang="en-US" sz="1800" i="1">
                          <a:solidFill>
                            <a:schemeClr val="tx1"/>
                          </a:solidFill>
                          <a:latin typeface="Cambria Math" panose="02040503050406030204" pitchFamily="18" charset="0"/>
                          <a:ea typeface="Cambria Math" panose="02040503050406030204" pitchFamily="18" charset="0"/>
                        </a:rPr>
                        <m:t>𝜆</m:t>
                      </m:r>
                      <m:r>
                        <a:rPr lang="en-US" sz="1800" i="1">
                          <a:solidFill>
                            <a:schemeClr val="tx1"/>
                          </a:solidFill>
                          <a:latin typeface="Cambria Math" panose="02040503050406030204" pitchFamily="18" charset="0"/>
                          <a:ea typeface="Cambria Math" panose="02040503050406030204" pitchFamily="18" charset="0"/>
                        </a:rPr>
                        <m:t>)</m:t>
                      </m:r>
                    </m:oMath>
                  </m:oMathPara>
                </a14:m>
                <a:endParaRPr lang="en-US" sz="1800" dirty="0">
                  <a:solidFill>
                    <a:schemeClr val="tx1"/>
                  </a:solidFill>
                </a:endParaRPr>
              </a:p>
            </p:txBody>
          </p:sp>
        </mc:Choice>
        <mc:Fallback xmlns="">
          <p:sp>
            <p:nvSpPr>
              <p:cNvPr id="17" name="Google Shape;388;p33">
                <a:extLst>
                  <a:ext uri="{FF2B5EF4-FFF2-40B4-BE49-F238E27FC236}">
                    <a16:creationId xmlns:a16="http://schemas.microsoft.com/office/drawing/2014/main" id="{E7636784-33BF-C3E5-7D5D-A98E9A6D4762}"/>
                  </a:ext>
                </a:extLst>
              </p:cNvPr>
              <p:cNvSpPr txBox="1">
                <a:spLocks noRot="1" noChangeAspect="1" noMove="1" noResize="1" noEditPoints="1" noAdjustHandles="1" noChangeArrowheads="1" noChangeShapeType="1" noTextEdit="1"/>
              </p:cNvSpPr>
              <p:nvPr/>
            </p:nvSpPr>
            <p:spPr>
              <a:xfrm>
                <a:off x="416425" y="876815"/>
                <a:ext cx="4956118" cy="2954625"/>
              </a:xfrm>
              <a:prstGeom prst="rect">
                <a:avLst/>
              </a:prstGeom>
              <a:blipFill>
                <a:blip r:embed="rId12"/>
                <a:stretch>
                  <a:fillRect/>
                </a:stretch>
              </a:blipFill>
              <a:ln>
                <a:noFill/>
              </a:ln>
            </p:spPr>
            <p:txBody>
              <a:bodyPr/>
              <a:lstStyle/>
              <a:p>
                <a:r>
                  <a:rPr lang="en-US">
                    <a:noFill/>
                  </a:rPr>
                  <a:t> </a:t>
                </a:r>
              </a:p>
            </p:txBody>
          </p:sp>
        </mc:Fallback>
      </mc:AlternateContent>
      <p:pic>
        <p:nvPicPr>
          <p:cNvPr id="18" name="Google Shape;399;p34">
            <a:extLst>
              <a:ext uri="{FF2B5EF4-FFF2-40B4-BE49-F238E27FC236}">
                <a16:creationId xmlns:a16="http://schemas.microsoft.com/office/drawing/2014/main" id="{7620D624-A1D3-CF98-4951-45F75E764D1E}"/>
              </a:ext>
            </a:extLst>
          </p:cNvPr>
          <p:cNvPicPr preferRelativeResize="0">
            <a:picLocks noChangeAspect="1"/>
          </p:cNvPicPr>
          <p:nvPr/>
        </p:nvPicPr>
        <p:blipFill>
          <a:blip r:embed="rId8">
            <a:alphaModFix/>
          </a:blip>
          <a:stretch>
            <a:fillRect/>
          </a:stretch>
        </p:blipFill>
        <p:spPr>
          <a:xfrm>
            <a:off x="2865170" y="1269300"/>
            <a:ext cx="274320" cy="274321"/>
          </a:xfrm>
          <a:prstGeom prst="rect">
            <a:avLst/>
          </a:prstGeom>
          <a:noFill/>
          <a:ln>
            <a:noFill/>
          </a:ln>
        </p:spPr>
      </p:pic>
      <p:pic>
        <p:nvPicPr>
          <p:cNvPr id="19" name="Google Shape;399;p34">
            <a:extLst>
              <a:ext uri="{FF2B5EF4-FFF2-40B4-BE49-F238E27FC236}">
                <a16:creationId xmlns:a16="http://schemas.microsoft.com/office/drawing/2014/main" id="{49F2B3D8-DBD0-330A-5934-64871CDDDE41}"/>
              </a:ext>
            </a:extLst>
          </p:cNvPr>
          <p:cNvPicPr preferRelativeResize="0">
            <a:picLocks noChangeAspect="1"/>
          </p:cNvPicPr>
          <p:nvPr/>
        </p:nvPicPr>
        <p:blipFill>
          <a:blip r:embed="rId8">
            <a:alphaModFix/>
          </a:blip>
          <a:stretch>
            <a:fillRect/>
          </a:stretch>
        </p:blipFill>
        <p:spPr>
          <a:xfrm>
            <a:off x="1758005" y="2109381"/>
            <a:ext cx="274320" cy="274321"/>
          </a:xfrm>
          <a:prstGeom prst="rect">
            <a:avLst/>
          </a:prstGeom>
          <a:noFill/>
          <a:ln>
            <a:noFill/>
          </a:ln>
        </p:spPr>
      </p:pic>
      <mc:AlternateContent xmlns:mc="http://schemas.openxmlformats.org/markup-compatibility/2006" xmlns:a14="http://schemas.microsoft.com/office/drawing/2010/main">
        <mc:Choice Requires="a14">
          <p:sp>
            <p:nvSpPr>
              <p:cNvPr id="20" name="Rectangular Callout 19">
                <a:extLst>
                  <a:ext uri="{FF2B5EF4-FFF2-40B4-BE49-F238E27FC236}">
                    <a16:creationId xmlns:a16="http://schemas.microsoft.com/office/drawing/2014/main" id="{7B7A4099-F49C-3EF2-1044-825F0B58BB17}"/>
                  </a:ext>
                </a:extLst>
              </p:cNvPr>
              <p:cNvSpPr/>
              <p:nvPr/>
            </p:nvSpPr>
            <p:spPr>
              <a:xfrm>
                <a:off x="1540566" y="3938784"/>
                <a:ext cx="7553736" cy="748221"/>
              </a:xfrm>
              <a:prstGeom prst="wedgeRectCallout">
                <a:avLst>
                  <a:gd name="adj1" fmla="val -19214"/>
                  <a:gd name="adj2" fmla="val -113325"/>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700" dirty="0">
                    <a:solidFill>
                      <a:schemeClr val="tx1"/>
                    </a:solidFill>
                    <a:ea typeface="Cambria Math" panose="02040503050406030204" pitchFamily="18" charset="0"/>
                  </a:rPr>
                  <a:t>Fairness: </a:t>
                </a:r>
                <a14:m>
                  <m:oMath xmlns:m="http://schemas.openxmlformats.org/officeDocument/2006/math">
                    <m:r>
                      <a:rPr lang="en-US" sz="1700" i="1" smtClean="0">
                        <a:solidFill>
                          <a:schemeClr val="tx1"/>
                        </a:solidFill>
                        <a:latin typeface="Cambria Math" panose="02040503050406030204" pitchFamily="18" charset="0"/>
                        <a:ea typeface="Cambria Math" panose="02040503050406030204" pitchFamily="18" charset="0"/>
                      </a:rPr>
                      <m:t>𝛼</m:t>
                    </m:r>
                    <m:r>
                      <a:rPr lang="en-US" sz="1700" b="0" i="1" smtClean="0">
                        <a:solidFill>
                          <a:schemeClr val="tx1"/>
                        </a:solidFill>
                        <a:latin typeface="Cambria Math" panose="02040503050406030204" pitchFamily="18" charset="0"/>
                        <a:ea typeface="Cambria Math" panose="02040503050406030204" pitchFamily="18" charset="0"/>
                      </a:rPr>
                      <m:t>=⊥</m:t>
                    </m:r>
                  </m:oMath>
                </a14:m>
                <a:r>
                  <a:rPr lang="en-US" sz="1700" dirty="0">
                    <a:solidFill>
                      <a:schemeClr val="tx1"/>
                    </a:solidFill>
                  </a:rPr>
                  <a:t> in both worlds, Ideal World: Simulator does not get </a:t>
                </a:r>
                <a14:m>
                  <m:oMath xmlns:m="http://schemas.openxmlformats.org/officeDocument/2006/math">
                    <m:r>
                      <a:rPr lang="en-US" sz="1700" i="1" dirty="0" smtClean="0">
                        <a:solidFill>
                          <a:schemeClr val="tx1"/>
                        </a:solidFill>
                        <a:latin typeface="Cambria Math" panose="02040503050406030204" pitchFamily="18" charset="0"/>
                      </a:rPr>
                      <m:t>𝑥</m:t>
                    </m:r>
                  </m:oMath>
                </a14:m>
                <a:r>
                  <a:rPr lang="en-US" sz="1700" dirty="0">
                    <a:solidFill>
                      <a:schemeClr val="tx1"/>
                    </a:solidFill>
                  </a:rPr>
                  <a:t> as input</a:t>
                </a:r>
              </a:p>
              <a:p>
                <a:r>
                  <a:rPr lang="en-US" sz="1700" dirty="0">
                    <a:solidFill>
                      <a:schemeClr val="accent1"/>
                    </a:solidFill>
                  </a:rPr>
                  <a:t>Privacy</a:t>
                </a:r>
                <a:r>
                  <a:rPr lang="en-US" sz="1700" dirty="0">
                    <a:solidFill>
                      <a:schemeClr val="tx1"/>
                    </a:solidFill>
                  </a:rPr>
                  <a:t>: </a:t>
                </a:r>
                <a14:m>
                  <m:oMath xmlns:m="http://schemas.openxmlformats.org/officeDocument/2006/math">
                    <m:r>
                      <a:rPr lang="en-US" sz="1700" i="1" smtClean="0">
                        <a:solidFill>
                          <a:schemeClr val="tx1"/>
                        </a:solidFill>
                        <a:latin typeface="Cambria Math" panose="02040503050406030204" pitchFamily="18" charset="0"/>
                        <a:ea typeface="Cambria Math" panose="02040503050406030204" pitchFamily="18" charset="0"/>
                      </a:rPr>
                      <m:t>𝛼</m:t>
                    </m:r>
                    <m:r>
                      <a:rPr lang="en-US" sz="1700" b="0" i="1" smtClean="0">
                        <a:solidFill>
                          <a:schemeClr val="tx1"/>
                        </a:solidFill>
                        <a:latin typeface="Cambria Math" panose="02040503050406030204" pitchFamily="18" charset="0"/>
                        <a:ea typeface="Cambria Math" panose="02040503050406030204" pitchFamily="18" charset="0"/>
                      </a:rPr>
                      <m:t>=</m:t>
                    </m:r>
                  </m:oMath>
                </a14:m>
                <a:r>
                  <a:rPr lang="en-US" sz="1700" dirty="0">
                    <a:solidFill>
                      <a:schemeClr val="tx1"/>
                    </a:solidFill>
                  </a:rPr>
                  <a:t>      in both worlds, Ideal World: Simulator gets </a:t>
                </a:r>
                <a14:m>
                  <m:oMath xmlns:m="http://schemas.openxmlformats.org/officeDocument/2006/math">
                    <m:r>
                      <a:rPr lang="en-US" sz="1700" i="1" dirty="0" smtClean="0">
                        <a:solidFill>
                          <a:schemeClr val="tx1"/>
                        </a:solidFill>
                        <a:latin typeface="Cambria Math" panose="02040503050406030204" pitchFamily="18" charset="0"/>
                      </a:rPr>
                      <m:t>𝑓</m:t>
                    </m:r>
                    <m:r>
                      <a:rPr lang="en-US" sz="1700" i="1" dirty="0" smtClean="0">
                        <a:solidFill>
                          <a:schemeClr val="tx1"/>
                        </a:solidFill>
                        <a:latin typeface="Cambria Math" panose="02040503050406030204" pitchFamily="18" charset="0"/>
                      </a:rPr>
                      <m:t>(</m:t>
                    </m:r>
                    <m:r>
                      <a:rPr lang="en-US" sz="1700" i="1" dirty="0" smtClean="0">
                        <a:solidFill>
                          <a:schemeClr val="tx1"/>
                        </a:solidFill>
                        <a:latin typeface="Cambria Math" panose="02040503050406030204" pitchFamily="18" charset="0"/>
                      </a:rPr>
                      <m:t>𝑥</m:t>
                    </m:r>
                    <m:r>
                      <a:rPr lang="en-US" sz="1700" i="1" dirty="0" smtClean="0">
                        <a:solidFill>
                          <a:schemeClr val="tx1"/>
                        </a:solidFill>
                        <a:latin typeface="Cambria Math" panose="02040503050406030204" pitchFamily="18" charset="0"/>
                      </a:rPr>
                      <m:t>)</m:t>
                    </m:r>
                  </m:oMath>
                </a14:m>
                <a:r>
                  <a:rPr lang="en-US" sz="1700" dirty="0">
                    <a:solidFill>
                      <a:schemeClr val="tx1"/>
                    </a:solidFill>
                  </a:rPr>
                  <a:t> as input</a:t>
                </a:r>
              </a:p>
            </p:txBody>
          </p:sp>
        </mc:Choice>
        <mc:Fallback xmlns="">
          <p:sp>
            <p:nvSpPr>
              <p:cNvPr id="20" name="Rectangular Callout 19">
                <a:extLst>
                  <a:ext uri="{FF2B5EF4-FFF2-40B4-BE49-F238E27FC236}">
                    <a16:creationId xmlns:a16="http://schemas.microsoft.com/office/drawing/2014/main" id="{7B7A4099-F49C-3EF2-1044-825F0B58BB17}"/>
                  </a:ext>
                </a:extLst>
              </p:cNvPr>
              <p:cNvSpPr>
                <a:spLocks noRot="1" noChangeAspect="1" noMove="1" noResize="1" noEditPoints="1" noAdjustHandles="1" noChangeArrowheads="1" noChangeShapeType="1" noTextEdit="1"/>
              </p:cNvSpPr>
              <p:nvPr/>
            </p:nvSpPr>
            <p:spPr>
              <a:xfrm>
                <a:off x="1540566" y="3938784"/>
                <a:ext cx="7553736" cy="748221"/>
              </a:xfrm>
              <a:prstGeom prst="wedgeRectCallout">
                <a:avLst>
                  <a:gd name="adj1" fmla="val -19214"/>
                  <a:gd name="adj2" fmla="val -113325"/>
                </a:avLst>
              </a:prstGeom>
              <a:blipFill>
                <a:blip r:embed="rId13"/>
                <a:stretch>
                  <a:fillRect l="-334"/>
                </a:stretch>
              </a:blipFill>
              <a:ln>
                <a:solidFill>
                  <a:schemeClr val="tx1"/>
                </a:solidFill>
              </a:ln>
            </p:spPr>
            <p:txBody>
              <a:bodyPr/>
              <a:lstStyle/>
              <a:p>
                <a:r>
                  <a:rPr lang="en-US">
                    <a:noFill/>
                  </a:rPr>
                  <a:t> </a:t>
                </a:r>
              </a:p>
            </p:txBody>
          </p:sp>
        </mc:Fallback>
      </mc:AlternateContent>
      <p:pic>
        <p:nvPicPr>
          <p:cNvPr id="9" name="Google Shape;399;p34">
            <a:extLst>
              <a:ext uri="{FF2B5EF4-FFF2-40B4-BE49-F238E27FC236}">
                <a16:creationId xmlns:a16="http://schemas.microsoft.com/office/drawing/2014/main" id="{12292AE2-E6BD-D8EA-CB87-6624883E73BE}"/>
              </a:ext>
            </a:extLst>
          </p:cNvPr>
          <p:cNvPicPr preferRelativeResize="0">
            <a:picLocks noChangeAspect="1"/>
          </p:cNvPicPr>
          <p:nvPr/>
        </p:nvPicPr>
        <p:blipFill>
          <a:blip r:embed="rId8">
            <a:alphaModFix/>
          </a:blip>
          <a:stretch>
            <a:fillRect/>
          </a:stretch>
        </p:blipFill>
        <p:spPr>
          <a:xfrm>
            <a:off x="2845292" y="4312894"/>
            <a:ext cx="274320" cy="274321"/>
          </a:xfrm>
          <a:prstGeom prst="rect">
            <a:avLst/>
          </a:prstGeom>
          <a:noFill/>
          <a:ln>
            <a:noFill/>
          </a:ln>
        </p:spPr>
      </p:pic>
    </p:spTree>
    <p:extLst>
      <p:ext uri="{BB962C8B-B14F-4D97-AF65-F5344CB8AC3E}">
        <p14:creationId xmlns:p14="http://schemas.microsoft.com/office/powerpoint/2010/main" val="40091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46"/>
          <p:cNvSpPr txBox="1">
            <a:spLocks noGrp="1"/>
          </p:cNvSpPr>
          <p:nvPr>
            <p:ph type="body" idx="1"/>
          </p:nvPr>
        </p:nvSpPr>
        <p:spPr>
          <a:xfrm>
            <a:off x="257725" y="207275"/>
            <a:ext cx="8495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Augmenting FE with PublicKeyGen Algorithm</a:t>
            </a:r>
            <a:endParaRPr b="1">
              <a:solidFill>
                <a:schemeClr val="dk1"/>
              </a:solidFill>
            </a:endParaRPr>
          </a:p>
        </p:txBody>
      </p:sp>
      <mc:AlternateContent xmlns:mc="http://schemas.openxmlformats.org/markup-compatibility/2006" xmlns:a14="http://schemas.microsoft.com/office/drawing/2010/main">
        <mc:Choice Requires="a14">
          <p:sp>
            <p:nvSpPr>
              <p:cNvPr id="694" name="Google Shape;694;p46"/>
              <p:cNvSpPr txBox="1"/>
              <p:nvPr/>
            </p:nvSpPr>
            <p:spPr>
              <a:xfrm>
                <a:off x="457200" y="719900"/>
                <a:ext cx="4687500" cy="2525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2300" i="1" dirty="0" smtClean="0">
                          <a:solidFill>
                            <a:schemeClr val="dk1"/>
                          </a:solidFill>
                          <a:latin typeface="Cambria Math" panose="02040503050406030204" pitchFamily="18" charset="0"/>
                        </a:rPr>
                        <m:t>(</m:t>
                      </m:r>
                      <m:r>
                        <a:rPr lang="en" sz="2300" i="1" dirty="0" smtClean="0">
                          <a:solidFill>
                            <a:schemeClr val="dk1"/>
                          </a:solidFill>
                          <a:latin typeface="Cambria Math" panose="02040503050406030204" pitchFamily="18" charset="0"/>
                        </a:rPr>
                        <m:t>𝑒𝑘</m:t>
                      </m:r>
                      <m:r>
                        <a:rPr lang="en" sz="2300" i="1" dirty="0" smtClean="0">
                          <a:solidFill>
                            <a:schemeClr val="dk1"/>
                          </a:solidFill>
                          <a:latin typeface="Cambria Math" panose="02040503050406030204" pitchFamily="18" charset="0"/>
                        </a:rPr>
                        <m:t>, </m:t>
                      </m:r>
                      <m:r>
                        <a:rPr lang="en" sz="2300" i="1" dirty="0" smtClean="0">
                          <a:solidFill>
                            <a:schemeClr val="dk1"/>
                          </a:solidFill>
                          <a:latin typeface="Cambria Math" panose="02040503050406030204" pitchFamily="18" charset="0"/>
                        </a:rPr>
                        <m:t>𝑑𝑘</m:t>
                      </m:r>
                      <m:r>
                        <a:rPr lang="en" sz="2300" i="1" dirty="0">
                          <a:solidFill>
                            <a:schemeClr val="dk1"/>
                          </a:solidFill>
                          <a:latin typeface="Cambria Math" panose="02040503050406030204" pitchFamily="18" charset="0"/>
                        </a:rPr>
                        <m:t>) ← </m:t>
                      </m:r>
                      <m:r>
                        <a:rPr lang="en" sz="2300" i="1" dirty="0">
                          <a:solidFill>
                            <a:schemeClr val="dk1"/>
                          </a:solidFill>
                          <a:latin typeface="Cambria Math" panose="02040503050406030204" pitchFamily="18" charset="0"/>
                        </a:rPr>
                        <m:t>𝑆𝑒𝑡𝑢𝑝</m:t>
                      </m:r>
                      <m:r>
                        <a:rPr lang="en" sz="2300" i="1" dirty="0">
                          <a:solidFill>
                            <a:schemeClr val="dk1"/>
                          </a:solidFill>
                          <a:latin typeface="Cambria Math" panose="02040503050406030204" pitchFamily="18" charset="0"/>
                        </a:rPr>
                        <m:t>(1</m:t>
                      </m:r>
                      <m:r>
                        <a:rPr lang="en" sz="2300" i="1" baseline="30000" dirty="0">
                          <a:solidFill>
                            <a:schemeClr val="dk1"/>
                          </a:solidFill>
                          <a:latin typeface="Cambria Math" panose="02040503050406030204" pitchFamily="18" charset="0"/>
                        </a:rPr>
                        <m:t>𝜆</m:t>
                      </m:r>
                      <m:r>
                        <a:rPr lang="en" sz="2300" i="1" dirty="0">
                          <a:solidFill>
                            <a:schemeClr val="dk1"/>
                          </a:solidFill>
                          <a:latin typeface="Cambria Math" panose="02040503050406030204" pitchFamily="18" charset="0"/>
                        </a:rPr>
                        <m:t>)</m:t>
                      </m:r>
                    </m:oMath>
                  </m:oMathPara>
                </a14:m>
                <a:endParaRPr sz="2300" dirty="0">
                  <a:solidFill>
                    <a:schemeClr val="dk1"/>
                  </a:solidFill>
                </a:endParaRPr>
              </a:p>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2300" i="1" dirty="0" smtClean="0">
                          <a:solidFill>
                            <a:schemeClr val="dk1"/>
                          </a:solidFill>
                          <a:latin typeface="Cambria Math" panose="02040503050406030204" pitchFamily="18" charset="0"/>
                        </a:rPr>
                        <m:t>𝑐𝑡</m:t>
                      </m:r>
                      <m:r>
                        <a:rPr lang="en" sz="2300" i="1" dirty="0">
                          <a:solidFill>
                            <a:schemeClr val="dk1"/>
                          </a:solidFill>
                          <a:latin typeface="Cambria Math" panose="02040503050406030204" pitchFamily="18" charset="0"/>
                        </a:rPr>
                        <m:t> ← </m:t>
                      </m:r>
                      <m:r>
                        <a:rPr lang="en" sz="2300" i="1" dirty="0">
                          <a:solidFill>
                            <a:schemeClr val="dk1"/>
                          </a:solidFill>
                          <a:latin typeface="Cambria Math" panose="02040503050406030204" pitchFamily="18" charset="0"/>
                        </a:rPr>
                        <m:t>𝐸𝑛𝑐𝑟𝑦𝑝𝑡</m:t>
                      </m:r>
                      <m:r>
                        <a:rPr lang="en" sz="2300" i="1" dirty="0" smtClean="0">
                          <a:solidFill>
                            <a:schemeClr val="dk1"/>
                          </a:solidFill>
                          <a:latin typeface="Cambria Math" panose="02040503050406030204" pitchFamily="18" charset="0"/>
                        </a:rPr>
                        <m:t>(</m:t>
                      </m:r>
                      <m:r>
                        <a:rPr lang="en" sz="2300" i="1" dirty="0">
                          <a:solidFill>
                            <a:schemeClr val="dk1"/>
                          </a:solidFill>
                          <a:latin typeface="Cambria Math" panose="02040503050406030204" pitchFamily="18" charset="0"/>
                        </a:rPr>
                        <m:t>𝑒</m:t>
                      </m:r>
                      <m:r>
                        <a:rPr lang="en" sz="2300" i="1" dirty="0" smtClean="0">
                          <a:solidFill>
                            <a:schemeClr val="dk1"/>
                          </a:solidFill>
                          <a:latin typeface="Cambria Math" panose="02040503050406030204" pitchFamily="18" charset="0"/>
                        </a:rPr>
                        <m:t>𝑘</m:t>
                      </m:r>
                      <m:r>
                        <a:rPr lang="en" sz="2300" i="1" dirty="0">
                          <a:solidFill>
                            <a:schemeClr val="dk1"/>
                          </a:solidFill>
                          <a:latin typeface="Cambria Math" panose="02040503050406030204" pitchFamily="18" charset="0"/>
                        </a:rPr>
                        <m:t>, </m:t>
                      </m:r>
                      <m:r>
                        <a:rPr lang="en" sz="2300" i="1" dirty="0">
                          <a:solidFill>
                            <a:schemeClr val="dk1"/>
                          </a:solidFill>
                          <a:latin typeface="Cambria Math" panose="02040503050406030204" pitchFamily="18" charset="0"/>
                        </a:rPr>
                        <m:t>𝑥</m:t>
                      </m:r>
                      <m:r>
                        <a:rPr lang="en" sz="2300" i="1" dirty="0">
                          <a:solidFill>
                            <a:schemeClr val="dk1"/>
                          </a:solidFill>
                          <a:latin typeface="Cambria Math" panose="02040503050406030204" pitchFamily="18" charset="0"/>
                        </a:rPr>
                        <m:t>)</m:t>
                      </m:r>
                    </m:oMath>
                  </m:oMathPara>
                </a14:m>
                <a:endParaRPr sz="2300" dirty="0">
                  <a:solidFill>
                    <a:schemeClr val="dk1"/>
                  </a:solidFill>
                </a:endParaRPr>
              </a:p>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2300" i="1" dirty="0" smtClean="0">
                          <a:solidFill>
                            <a:schemeClr val="dk1"/>
                          </a:solidFill>
                          <a:latin typeface="Cambria Math" panose="02040503050406030204" pitchFamily="18" charset="0"/>
                        </a:rPr>
                        <m:t>𝑑</m:t>
                      </m:r>
                      <m:r>
                        <a:rPr lang="en" sz="2300" i="1" dirty="0" err="1" smtClean="0">
                          <a:solidFill>
                            <a:schemeClr val="dk1"/>
                          </a:solidFill>
                          <a:latin typeface="Cambria Math" panose="02040503050406030204" pitchFamily="18" charset="0"/>
                        </a:rPr>
                        <m:t>𝑘</m:t>
                      </m:r>
                      <m:r>
                        <a:rPr lang="en" sz="2300" i="1" baseline="-25000" dirty="0" err="1" smtClean="0">
                          <a:solidFill>
                            <a:schemeClr val="dk1"/>
                          </a:solidFill>
                          <a:latin typeface="Cambria Math" panose="02040503050406030204" pitchFamily="18" charset="0"/>
                        </a:rPr>
                        <m:t>𝑓</m:t>
                      </m:r>
                      <m:r>
                        <a:rPr lang="en" sz="2300" i="1" dirty="0" smtClean="0">
                          <a:solidFill>
                            <a:schemeClr val="dk1"/>
                          </a:solidFill>
                          <a:latin typeface="Cambria Math" panose="02040503050406030204" pitchFamily="18" charset="0"/>
                        </a:rPr>
                        <m:t> </m:t>
                      </m:r>
                      <m:r>
                        <a:rPr lang="en" sz="2300" i="1" dirty="0">
                          <a:solidFill>
                            <a:schemeClr val="dk1"/>
                          </a:solidFill>
                          <a:latin typeface="Cambria Math" panose="02040503050406030204" pitchFamily="18" charset="0"/>
                        </a:rPr>
                        <m:t>← </m:t>
                      </m:r>
                      <m:r>
                        <a:rPr lang="en" sz="2300" i="1" dirty="0" err="1">
                          <a:solidFill>
                            <a:schemeClr val="dk1"/>
                          </a:solidFill>
                          <a:latin typeface="Cambria Math" panose="02040503050406030204" pitchFamily="18" charset="0"/>
                        </a:rPr>
                        <m:t>𝐾𝑒𝑦𝐺𝑒𝑛</m:t>
                      </m:r>
                      <m:r>
                        <a:rPr lang="en" sz="2300" i="1" dirty="0" smtClean="0">
                          <a:solidFill>
                            <a:schemeClr val="dk1"/>
                          </a:solidFill>
                          <a:latin typeface="Cambria Math" panose="02040503050406030204" pitchFamily="18" charset="0"/>
                        </a:rPr>
                        <m:t>(</m:t>
                      </m:r>
                      <m:r>
                        <a:rPr lang="en" sz="2300" i="1" dirty="0">
                          <a:solidFill>
                            <a:schemeClr val="dk1"/>
                          </a:solidFill>
                          <a:latin typeface="Cambria Math" panose="02040503050406030204" pitchFamily="18" charset="0"/>
                        </a:rPr>
                        <m:t>𝑑</m:t>
                      </m:r>
                      <m:r>
                        <a:rPr lang="en" sz="2300" i="1" dirty="0" smtClean="0">
                          <a:solidFill>
                            <a:schemeClr val="dk1"/>
                          </a:solidFill>
                          <a:latin typeface="Cambria Math" panose="02040503050406030204" pitchFamily="18" charset="0"/>
                        </a:rPr>
                        <m:t>𝑘</m:t>
                      </m:r>
                      <m:r>
                        <a:rPr lang="en" sz="2300" i="1" dirty="0">
                          <a:solidFill>
                            <a:schemeClr val="dk1"/>
                          </a:solidFill>
                          <a:latin typeface="Cambria Math" panose="02040503050406030204" pitchFamily="18" charset="0"/>
                        </a:rPr>
                        <m:t>, </m:t>
                      </m:r>
                      <m:r>
                        <a:rPr lang="en" sz="2300" i="1" dirty="0">
                          <a:solidFill>
                            <a:schemeClr val="dk1"/>
                          </a:solidFill>
                          <a:latin typeface="Cambria Math" panose="02040503050406030204" pitchFamily="18" charset="0"/>
                        </a:rPr>
                        <m:t>𝑓</m:t>
                      </m:r>
                      <m:r>
                        <a:rPr lang="en" sz="2300" i="1" dirty="0">
                          <a:solidFill>
                            <a:schemeClr val="dk1"/>
                          </a:solidFill>
                          <a:latin typeface="Cambria Math" panose="02040503050406030204" pitchFamily="18" charset="0"/>
                        </a:rPr>
                        <m:t>)</m:t>
                      </m:r>
                    </m:oMath>
                  </m:oMathPara>
                </a14:m>
                <a:endParaRPr sz="2300" dirty="0">
                  <a:solidFill>
                    <a:schemeClr val="dk1"/>
                  </a:solidFill>
                </a:endParaRPr>
              </a:p>
              <a:p>
                <a:pPr marL="0" lvl="0" indent="0" algn="l" rtl="0">
                  <a:lnSpc>
                    <a:spcPct val="115000"/>
                  </a:lnSpc>
                  <a:spcBef>
                    <a:spcPts val="0"/>
                  </a:spcBef>
                  <a:spcAft>
                    <a:spcPts val="0"/>
                  </a:spcAft>
                  <a:buNone/>
                </a:pPr>
                <a14:m>
                  <m:oMathPara xmlns:m="http://schemas.openxmlformats.org/officeDocument/2006/math">
                    <m:oMathParaPr>
                      <m:jc m:val="left"/>
                    </m:oMathParaPr>
                    <m:oMath xmlns:m="http://schemas.openxmlformats.org/officeDocument/2006/math">
                      <m:r>
                        <a:rPr lang="en" sz="2300" i="1" dirty="0" smtClean="0">
                          <a:solidFill>
                            <a:schemeClr val="dk1"/>
                          </a:solidFill>
                          <a:latin typeface="Cambria Math" panose="02040503050406030204" pitchFamily="18" charset="0"/>
                        </a:rPr>
                        <m:t>𝑓</m:t>
                      </m:r>
                      <m:r>
                        <a:rPr lang="en" sz="2300" i="1" dirty="0" smtClean="0">
                          <a:solidFill>
                            <a:schemeClr val="dk1"/>
                          </a:solidFill>
                          <a:latin typeface="Cambria Math" panose="02040503050406030204" pitchFamily="18" charset="0"/>
                        </a:rPr>
                        <m:t>(</m:t>
                      </m:r>
                      <m:r>
                        <a:rPr lang="en" sz="2300" i="1" dirty="0" smtClean="0">
                          <a:solidFill>
                            <a:schemeClr val="dk1"/>
                          </a:solidFill>
                          <a:latin typeface="Cambria Math" panose="02040503050406030204" pitchFamily="18" charset="0"/>
                        </a:rPr>
                        <m:t>𝑥</m:t>
                      </m:r>
                      <m:r>
                        <a:rPr lang="en" sz="2300" i="1" dirty="0" smtClean="0">
                          <a:solidFill>
                            <a:schemeClr val="dk1"/>
                          </a:solidFill>
                          <a:latin typeface="Cambria Math" panose="02040503050406030204" pitchFamily="18" charset="0"/>
                        </a:rPr>
                        <m:t>) ← </m:t>
                      </m:r>
                      <m:r>
                        <a:rPr lang="en" sz="2300" i="1" dirty="0" smtClean="0">
                          <a:solidFill>
                            <a:schemeClr val="dk1"/>
                          </a:solidFill>
                          <a:latin typeface="Cambria Math" panose="02040503050406030204" pitchFamily="18" charset="0"/>
                        </a:rPr>
                        <m:t>𝐷𝑒𝑐𝑟𝑦𝑝𝑡</m:t>
                      </m:r>
                      <m:r>
                        <a:rPr lang="en" sz="2300" i="1" dirty="0" smtClean="0">
                          <a:solidFill>
                            <a:schemeClr val="dk1"/>
                          </a:solidFill>
                          <a:latin typeface="Cambria Math" panose="02040503050406030204" pitchFamily="18" charset="0"/>
                        </a:rPr>
                        <m:t>(</m:t>
                      </m:r>
                      <m:r>
                        <a:rPr lang="en" sz="2300" i="1" dirty="0" err="1">
                          <a:solidFill>
                            <a:schemeClr val="dk1"/>
                          </a:solidFill>
                          <a:latin typeface="Cambria Math" panose="02040503050406030204" pitchFamily="18" charset="0"/>
                        </a:rPr>
                        <m:t>𝑑</m:t>
                      </m:r>
                      <m:r>
                        <a:rPr lang="en" sz="2300" i="1" dirty="0" err="1" smtClean="0">
                          <a:solidFill>
                            <a:schemeClr val="dk1"/>
                          </a:solidFill>
                          <a:latin typeface="Cambria Math" panose="02040503050406030204" pitchFamily="18" charset="0"/>
                        </a:rPr>
                        <m:t>𝑘</m:t>
                      </m:r>
                      <m:r>
                        <a:rPr lang="en" sz="2300" i="1" baseline="-25000" dirty="0" err="1" smtClean="0">
                          <a:solidFill>
                            <a:schemeClr val="dk1"/>
                          </a:solidFill>
                          <a:latin typeface="Cambria Math" panose="02040503050406030204" pitchFamily="18" charset="0"/>
                        </a:rPr>
                        <m:t>𝑓</m:t>
                      </m:r>
                      <m:r>
                        <a:rPr lang="en" sz="2300" i="1" dirty="0">
                          <a:solidFill>
                            <a:schemeClr val="dk1"/>
                          </a:solidFill>
                          <a:latin typeface="Cambria Math" panose="02040503050406030204" pitchFamily="18" charset="0"/>
                        </a:rPr>
                        <m:t>, </m:t>
                      </m:r>
                      <m:r>
                        <a:rPr lang="en" sz="2300" i="1" dirty="0" err="1">
                          <a:solidFill>
                            <a:schemeClr val="dk1"/>
                          </a:solidFill>
                          <a:latin typeface="Cambria Math" panose="02040503050406030204" pitchFamily="18" charset="0"/>
                        </a:rPr>
                        <m:t>𝑐𝑡</m:t>
                      </m:r>
                      <m:r>
                        <a:rPr lang="en" sz="2300" i="1" dirty="0">
                          <a:solidFill>
                            <a:schemeClr val="dk1"/>
                          </a:solidFill>
                          <a:latin typeface="Cambria Math" panose="02040503050406030204" pitchFamily="18" charset="0"/>
                        </a:rPr>
                        <m:t>)</m:t>
                      </m:r>
                    </m:oMath>
                  </m:oMathPara>
                </a14:m>
                <a:endParaRPr sz="2300" dirty="0">
                  <a:solidFill>
                    <a:schemeClr val="dk1"/>
                  </a:solidFill>
                </a:endParaRPr>
              </a:p>
              <a:p>
                <a:pPr marL="0" lvl="0" indent="0" algn="l" rtl="0">
                  <a:lnSpc>
                    <a:spcPct val="115000"/>
                  </a:lnSpc>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 sz="2300" b="0" i="1" dirty="0" smtClean="0">
                          <a:solidFill>
                            <a:srgbClr val="BB0000"/>
                          </a:solidFill>
                          <a:latin typeface="Cambria Math" panose="02040503050406030204" pitchFamily="18" charset="0"/>
                        </a:rPr>
                        <m:t>𝑒</m:t>
                      </m:r>
                      <m:r>
                        <a:rPr lang="en" sz="2300" b="0" i="1" dirty="0" err="1" smtClean="0">
                          <a:solidFill>
                            <a:srgbClr val="BB0000"/>
                          </a:solidFill>
                          <a:latin typeface="Cambria Math" panose="02040503050406030204" pitchFamily="18" charset="0"/>
                        </a:rPr>
                        <m:t>𝑘</m:t>
                      </m:r>
                      <m:r>
                        <a:rPr lang="en" sz="2300" b="0" i="1" baseline="-25000" dirty="0" err="1" smtClean="0">
                          <a:solidFill>
                            <a:srgbClr val="BB0000"/>
                          </a:solidFill>
                          <a:latin typeface="Cambria Math" panose="02040503050406030204" pitchFamily="18" charset="0"/>
                        </a:rPr>
                        <m:t>𝑓</m:t>
                      </m:r>
                      <m:r>
                        <a:rPr lang="en" sz="2300" b="0" i="1" dirty="0" smtClean="0">
                          <a:solidFill>
                            <a:srgbClr val="BB0000"/>
                          </a:solidFill>
                          <a:latin typeface="Cambria Math" panose="02040503050406030204" pitchFamily="18" charset="0"/>
                        </a:rPr>
                        <m:t> </m:t>
                      </m:r>
                      <m:r>
                        <a:rPr lang="en" sz="2300" b="0" i="1" dirty="0">
                          <a:solidFill>
                            <a:srgbClr val="BB0000"/>
                          </a:solidFill>
                          <a:latin typeface="Cambria Math" panose="02040503050406030204" pitchFamily="18" charset="0"/>
                        </a:rPr>
                        <m:t>← </m:t>
                      </m:r>
                      <m:r>
                        <a:rPr lang="en" sz="2300" b="0" i="1" dirty="0" err="1">
                          <a:solidFill>
                            <a:srgbClr val="BB0000"/>
                          </a:solidFill>
                          <a:latin typeface="Cambria Math" panose="02040503050406030204" pitchFamily="18" charset="0"/>
                        </a:rPr>
                        <m:t>𝑃𝑢𝑏𝑙𝑖𝑐𝐾𝑒𝑦𝐺𝑒𝑛</m:t>
                      </m:r>
                      <m:r>
                        <a:rPr lang="en" sz="2300" b="0" i="1" dirty="0" smtClean="0">
                          <a:solidFill>
                            <a:srgbClr val="BB0000"/>
                          </a:solidFill>
                          <a:latin typeface="Cambria Math" panose="02040503050406030204" pitchFamily="18" charset="0"/>
                        </a:rPr>
                        <m:t>(</m:t>
                      </m:r>
                      <m:r>
                        <a:rPr lang="en" sz="2300" b="0" i="1" dirty="0">
                          <a:solidFill>
                            <a:srgbClr val="BB0000"/>
                          </a:solidFill>
                          <a:latin typeface="Cambria Math" panose="02040503050406030204" pitchFamily="18" charset="0"/>
                        </a:rPr>
                        <m:t>𝑒</m:t>
                      </m:r>
                      <m:r>
                        <a:rPr lang="en" sz="2300" b="0" i="1" dirty="0" smtClean="0">
                          <a:solidFill>
                            <a:srgbClr val="BB0000"/>
                          </a:solidFill>
                          <a:latin typeface="Cambria Math" panose="02040503050406030204" pitchFamily="18" charset="0"/>
                        </a:rPr>
                        <m:t>𝑘</m:t>
                      </m:r>
                      <m:r>
                        <a:rPr lang="en" sz="2300" b="0" i="1" dirty="0">
                          <a:solidFill>
                            <a:srgbClr val="BB0000"/>
                          </a:solidFill>
                          <a:latin typeface="Cambria Math" panose="02040503050406030204" pitchFamily="18" charset="0"/>
                        </a:rPr>
                        <m:t>, </m:t>
                      </m:r>
                      <m:r>
                        <a:rPr lang="en" sz="2300" b="0" i="1" dirty="0">
                          <a:solidFill>
                            <a:srgbClr val="BB0000"/>
                          </a:solidFill>
                          <a:latin typeface="Cambria Math" panose="02040503050406030204" pitchFamily="18" charset="0"/>
                        </a:rPr>
                        <m:t>𝑓</m:t>
                      </m:r>
                      <m:r>
                        <a:rPr lang="en" sz="2300" b="0" i="1" dirty="0">
                          <a:solidFill>
                            <a:srgbClr val="BB0000"/>
                          </a:solidFill>
                          <a:latin typeface="Cambria Math" panose="02040503050406030204" pitchFamily="18" charset="0"/>
                        </a:rPr>
                        <m:t>)</m:t>
                      </m:r>
                    </m:oMath>
                  </m:oMathPara>
                </a14:m>
                <a:endParaRPr sz="2300" dirty="0">
                  <a:solidFill>
                    <a:srgbClr val="BB0000"/>
                  </a:solidFill>
                </a:endParaRPr>
              </a:p>
            </p:txBody>
          </p:sp>
        </mc:Choice>
        <mc:Fallback xmlns="">
          <p:sp>
            <p:nvSpPr>
              <p:cNvPr id="694" name="Google Shape;694;p46"/>
              <p:cNvSpPr txBox="1">
                <a:spLocks noRot="1" noChangeAspect="1" noMove="1" noResize="1" noEditPoints="1" noAdjustHandles="1" noChangeArrowheads="1" noChangeShapeType="1" noTextEdit="1"/>
              </p:cNvSpPr>
              <p:nvPr/>
            </p:nvSpPr>
            <p:spPr>
              <a:xfrm>
                <a:off x="457200" y="719900"/>
                <a:ext cx="4687500" cy="2525400"/>
              </a:xfrm>
              <a:prstGeom prst="rect">
                <a:avLst/>
              </a:prstGeom>
              <a:blipFill>
                <a:blip r:embed="rId3"/>
                <a:stretch>
                  <a:fillRect l="-1081"/>
                </a:stretch>
              </a:blipFill>
              <a:ln>
                <a:noFill/>
              </a:ln>
            </p:spPr>
            <p:txBody>
              <a:bodyPr/>
              <a:lstStyle/>
              <a:p>
                <a:r>
                  <a:rPr lang="en-US">
                    <a:noFill/>
                  </a:rPr>
                  <a:t> </a:t>
                </a:r>
              </a:p>
            </p:txBody>
          </p:sp>
        </mc:Fallback>
      </mc:AlternateContent>
      <p:sp>
        <p:nvSpPr>
          <p:cNvPr id="695" name="Google Shape;695;p46"/>
          <p:cNvSpPr/>
          <p:nvPr/>
        </p:nvSpPr>
        <p:spPr>
          <a:xfrm>
            <a:off x="5391150" y="1400596"/>
            <a:ext cx="3642900" cy="1557979"/>
          </a:xfrm>
          <a:prstGeom prst="wedgeRoundRectCallout">
            <a:avLst>
              <a:gd name="adj1" fmla="val -73406"/>
              <a:gd name="adj2" fmla="val 26088"/>
              <a:gd name="adj3" fmla="val 0"/>
            </a:avLst>
          </a:prstGeom>
          <a:solidFill>
            <a:srgbClr val="858585"/>
          </a:solidFill>
          <a:ln>
            <a:noFill/>
          </a:ln>
        </p:spPr>
        <p:txBody>
          <a:bodyPr spcFirstLastPara="1" wrap="square" lIns="91425" tIns="91425" rIns="91425" bIns="91425" anchor="ctr" anchorCtr="0">
            <a:noAutofit/>
          </a:bodyPr>
          <a:lstStyle/>
          <a:p>
            <a:pPr marL="342900" indent="-342900">
              <a:buClr>
                <a:schemeClr val="bg1"/>
              </a:buClr>
              <a:buFont typeface="Arial" panose="020B0604020202020204" pitchFamily="34" charset="0"/>
              <a:buChar char="•"/>
            </a:pPr>
            <a:r>
              <a:rPr lang="en-US" sz="2000" dirty="0">
                <a:solidFill>
                  <a:schemeClr val="lt1"/>
                </a:solidFill>
              </a:rPr>
              <a:t>Deterministic algorithm</a:t>
            </a:r>
            <a:endParaRPr lang="en" sz="2000" dirty="0">
              <a:solidFill>
                <a:schemeClr val="lt1"/>
              </a:solidFill>
            </a:endParaRPr>
          </a:p>
          <a:p>
            <a:pPr marL="342900" lvl="0" indent="-342900" rtl="0">
              <a:spcBef>
                <a:spcPts val="0"/>
              </a:spcBef>
              <a:spcAft>
                <a:spcPts val="0"/>
              </a:spcAft>
              <a:buClr>
                <a:schemeClr val="bg1"/>
              </a:buClr>
              <a:buFont typeface="Arial" panose="020B0604020202020204" pitchFamily="34" charset="0"/>
              <a:buChar char="•"/>
            </a:pPr>
            <a:r>
              <a:rPr lang="en" sz="2000" dirty="0">
                <a:solidFill>
                  <a:schemeClr val="lt1"/>
                </a:solidFill>
              </a:rPr>
              <a:t>Does not affect Correctness and Security definitions of FE</a:t>
            </a:r>
            <a:endParaRPr sz="2000" dirty="0">
              <a:solidFill>
                <a:schemeClr val="lt1"/>
              </a:solidFill>
            </a:endParaRPr>
          </a:p>
        </p:txBody>
      </p:sp>
      <mc:AlternateContent xmlns:mc="http://schemas.openxmlformats.org/markup-compatibility/2006" xmlns:a14="http://schemas.microsoft.com/office/drawing/2010/main">
        <mc:Choice Requires="a14">
          <p:sp>
            <p:nvSpPr>
              <p:cNvPr id="696" name="Google Shape;696;p46"/>
              <p:cNvSpPr txBox="1">
                <a:spLocks noGrp="1"/>
              </p:cNvSpPr>
              <p:nvPr>
                <p:ph type="body" idx="1"/>
              </p:nvPr>
            </p:nvSpPr>
            <p:spPr>
              <a:xfrm>
                <a:off x="257725" y="3560075"/>
                <a:ext cx="8495100" cy="423300"/>
              </a:xfrm>
              <a:prstGeom prst="rect">
                <a:avLst/>
              </a:prstGeom>
              <a:noFill/>
              <a:ln>
                <a:noFill/>
              </a:ln>
            </p:spPr>
            <p:txBody>
              <a:bodyPr spcFirstLastPara="1" wrap="square" lIns="34275" tIns="34275" rIns="34275" bIns="34275" anchor="ctr" anchorCtr="0">
                <a:spAutoFit/>
              </a:bodyPr>
              <a:lstStyle/>
              <a:p>
                <a:pPr marL="0" lvl="0" indent="0" algn="ctr" rtl="0">
                  <a:lnSpc>
                    <a:spcPct val="100000"/>
                  </a:lnSpc>
                  <a:spcBef>
                    <a:spcPts val="0"/>
                  </a:spcBef>
                  <a:spcAft>
                    <a:spcPts val="0"/>
                  </a:spcAft>
                  <a:buClr>
                    <a:srgbClr val="5D5D5D"/>
                  </a:buClr>
                  <a:buSzPts val="2700"/>
                  <a:buNone/>
                </a:pPr>
                <a14:m>
                  <m:oMath xmlns:m="http://schemas.openxmlformats.org/officeDocument/2006/math">
                    <m:r>
                      <a:rPr lang="en" sz="2300" i="1" dirty="0" smtClean="0">
                        <a:solidFill>
                          <a:schemeClr val="dk1"/>
                        </a:solidFill>
                        <a:latin typeface="Cambria Math" panose="02040503050406030204" pitchFamily="18" charset="0"/>
                      </a:rPr>
                      <m:t>(</m:t>
                    </m:r>
                    <m:r>
                      <a:rPr lang="en" sz="2300" i="1" dirty="0" err="1">
                        <a:solidFill>
                          <a:schemeClr val="dk1"/>
                        </a:solidFill>
                        <a:latin typeface="Cambria Math" panose="02040503050406030204" pitchFamily="18" charset="0"/>
                      </a:rPr>
                      <m:t>𝑒</m:t>
                    </m:r>
                    <m:r>
                      <a:rPr lang="en" sz="2300" i="1" dirty="0" err="1" smtClean="0">
                        <a:solidFill>
                          <a:schemeClr val="dk1"/>
                        </a:solidFill>
                        <a:latin typeface="Cambria Math" panose="02040503050406030204" pitchFamily="18" charset="0"/>
                      </a:rPr>
                      <m:t>𝑘</m:t>
                    </m:r>
                    <m:r>
                      <a:rPr lang="en" sz="2300" i="1" baseline="-25000" dirty="0" err="1" smtClean="0">
                        <a:solidFill>
                          <a:schemeClr val="dk1"/>
                        </a:solidFill>
                        <a:latin typeface="Cambria Math" panose="02040503050406030204" pitchFamily="18" charset="0"/>
                      </a:rPr>
                      <m:t>𝑓</m:t>
                    </m:r>
                    <m:r>
                      <a:rPr lang="en" sz="2300" i="1" dirty="0">
                        <a:solidFill>
                          <a:schemeClr val="dk1"/>
                        </a:solidFill>
                        <a:latin typeface="Cambria Math" panose="02040503050406030204" pitchFamily="18" charset="0"/>
                      </a:rPr>
                      <m:t>, </m:t>
                    </m:r>
                    <m:r>
                      <a:rPr lang="en" sz="2300" i="1" dirty="0" err="1">
                        <a:solidFill>
                          <a:schemeClr val="dk1"/>
                        </a:solidFill>
                        <a:latin typeface="Cambria Math" panose="02040503050406030204" pitchFamily="18" charset="0"/>
                      </a:rPr>
                      <m:t>𝑑</m:t>
                    </m:r>
                    <m:r>
                      <a:rPr lang="en" sz="2300" i="1" dirty="0" err="1" smtClean="0">
                        <a:solidFill>
                          <a:schemeClr val="dk1"/>
                        </a:solidFill>
                        <a:latin typeface="Cambria Math" panose="02040503050406030204" pitchFamily="18" charset="0"/>
                      </a:rPr>
                      <m:t>𝑘</m:t>
                    </m:r>
                    <m:r>
                      <a:rPr lang="en" sz="2300" i="1" baseline="-25000" dirty="0" err="1" smtClean="0">
                        <a:solidFill>
                          <a:schemeClr val="dk1"/>
                        </a:solidFill>
                        <a:latin typeface="Cambria Math" panose="02040503050406030204" pitchFamily="18" charset="0"/>
                      </a:rPr>
                      <m:t>𝑓</m:t>
                    </m:r>
                    <m:r>
                      <a:rPr lang="en" sz="2300" i="1" dirty="0">
                        <a:solidFill>
                          <a:schemeClr val="dk1"/>
                        </a:solidFill>
                        <a:latin typeface="Cambria Math" panose="02040503050406030204" pitchFamily="18" charset="0"/>
                      </a:rPr>
                      <m:t>) ∈ </m:t>
                    </m:r>
                    <m:r>
                      <a:rPr lang="en" sz="2300" i="1" dirty="0">
                        <a:solidFill>
                          <a:schemeClr val="dk1"/>
                        </a:solidFill>
                        <a:latin typeface="Cambria Math" panose="02040503050406030204" pitchFamily="18" charset="0"/>
                      </a:rPr>
                      <m:t>𝑅</m:t>
                    </m:r>
                  </m:oMath>
                </a14:m>
                <a:r>
                  <a:rPr lang="en" sz="2300" dirty="0">
                    <a:solidFill>
                      <a:schemeClr val="dk1"/>
                    </a:solidFill>
                  </a:rPr>
                  <a:t>, where </a:t>
                </a:r>
                <a14:m>
                  <m:oMath xmlns:m="http://schemas.openxmlformats.org/officeDocument/2006/math">
                    <m:r>
                      <a:rPr lang="en" sz="2300" i="1" dirty="0" smtClean="0">
                        <a:solidFill>
                          <a:schemeClr val="dk1"/>
                        </a:solidFill>
                        <a:latin typeface="Cambria Math" panose="02040503050406030204" pitchFamily="18" charset="0"/>
                      </a:rPr>
                      <m:t>𝑅</m:t>
                    </m:r>
                  </m:oMath>
                </a14:m>
                <a:r>
                  <a:rPr lang="en" sz="2300" dirty="0">
                    <a:solidFill>
                      <a:schemeClr val="dk1"/>
                    </a:solidFill>
                  </a:rPr>
                  <a:t> is a hard relation</a:t>
                </a:r>
                <a:endParaRPr sz="2300" b="1" u="sng" dirty="0">
                  <a:solidFill>
                    <a:schemeClr val="dk1"/>
                  </a:solidFill>
                </a:endParaRPr>
              </a:p>
            </p:txBody>
          </p:sp>
        </mc:Choice>
        <mc:Fallback xmlns="">
          <p:sp>
            <p:nvSpPr>
              <p:cNvPr id="696" name="Google Shape;696;p46"/>
              <p:cNvSpPr txBox="1">
                <a:spLocks noGrp="1" noRot="1" noChangeAspect="1" noMove="1" noResize="1" noEditPoints="1" noAdjustHandles="1" noChangeArrowheads="1" noChangeShapeType="1" noTextEdit="1"/>
              </p:cNvSpPr>
              <p:nvPr>
                <p:ph type="body" idx="1"/>
              </p:nvPr>
            </p:nvSpPr>
            <p:spPr>
              <a:xfrm>
                <a:off x="257725" y="3560075"/>
                <a:ext cx="8495100" cy="423300"/>
              </a:xfrm>
              <a:prstGeom prst="rect">
                <a:avLst/>
              </a:prstGeom>
              <a:blipFill>
                <a:blip r:embed="rId4"/>
                <a:stretch>
                  <a:fillRect t="-11765" b="-3235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8" name="Google Shape;698;p46"/>
              <p:cNvSpPr/>
              <p:nvPr/>
            </p:nvSpPr>
            <p:spPr>
              <a:xfrm>
                <a:off x="257725" y="3009800"/>
                <a:ext cx="5001300" cy="48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b="1" dirty="0">
                    <a:solidFill>
                      <a:schemeClr val="lt1"/>
                    </a:solidFill>
                  </a:rPr>
                  <a:t>New Property: </a:t>
                </a:r>
                <a14:m>
                  <m:oMath xmlns:m="http://schemas.openxmlformats.org/officeDocument/2006/math">
                    <m:r>
                      <a:rPr lang="en" sz="2500" b="1" i="1" dirty="0" smtClean="0">
                        <a:solidFill>
                          <a:schemeClr val="lt1"/>
                        </a:solidFill>
                        <a:latin typeface="Cambria Math" panose="02040503050406030204" pitchFamily="18" charset="0"/>
                      </a:rPr>
                      <m:t>𝑹</m:t>
                    </m:r>
                  </m:oMath>
                </a14:m>
                <a:r>
                  <a:rPr lang="en" sz="2500" b="1" dirty="0">
                    <a:solidFill>
                      <a:schemeClr val="lt1"/>
                    </a:solidFill>
                  </a:rPr>
                  <a:t>-compliant FE</a:t>
                </a:r>
                <a:endParaRPr sz="2400" b="1" dirty="0">
                  <a:solidFill>
                    <a:schemeClr val="lt1"/>
                  </a:solidFill>
                </a:endParaRPr>
              </a:p>
            </p:txBody>
          </p:sp>
        </mc:Choice>
        <mc:Fallback xmlns="">
          <p:sp>
            <p:nvSpPr>
              <p:cNvPr id="698" name="Google Shape;698;p46"/>
              <p:cNvSpPr>
                <a:spLocks noRot="1" noChangeAspect="1" noMove="1" noResize="1" noEditPoints="1" noAdjustHandles="1" noChangeArrowheads="1" noChangeShapeType="1" noTextEdit="1"/>
              </p:cNvSpPr>
              <p:nvPr/>
            </p:nvSpPr>
            <p:spPr>
              <a:xfrm>
                <a:off x="257725" y="3009800"/>
                <a:ext cx="5001300" cy="480000"/>
              </a:xfrm>
              <a:prstGeom prst="rect">
                <a:avLst/>
              </a:prstGeom>
              <a:blipFill>
                <a:blip r:embed="rId5"/>
                <a:stretch>
                  <a:fillRect l="-2025" t="-10526" b="-31579"/>
                </a:stretch>
              </a:blipFill>
              <a:ln>
                <a:noFill/>
              </a:ln>
            </p:spPr>
            <p:txBody>
              <a:bodyPr/>
              <a:lstStyle/>
              <a:p>
                <a:r>
                  <a:rPr lang="en-US">
                    <a:noFill/>
                  </a:rPr>
                  <a:t> </a:t>
                </a:r>
              </a:p>
            </p:txBody>
          </p:sp>
        </mc:Fallback>
      </mc:AlternateContent>
      <p:sp>
        <p:nvSpPr>
          <p:cNvPr id="699" name="Google Shape;699;p46"/>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41</a:t>
            </a:fld>
            <a:endParaRPr/>
          </a:p>
        </p:txBody>
      </p:sp>
    </p:spTree>
    <p:extLst>
      <p:ext uri="{BB962C8B-B14F-4D97-AF65-F5344CB8AC3E}">
        <p14:creationId xmlns:p14="http://schemas.microsoft.com/office/powerpoint/2010/main" val="106556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02800098-0203-6E30-7814-FACFC3ABFE41}"/>
            </a:ext>
          </a:extLst>
        </p:cNvPr>
        <p:cNvGrpSpPr/>
        <p:nvPr/>
      </p:nvGrpSpPr>
      <p:grpSpPr>
        <a:xfrm>
          <a:off x="0" y="0"/>
          <a:ext cx="0" cy="0"/>
          <a:chOff x="0" y="0"/>
          <a:chExt cx="0" cy="0"/>
        </a:xfrm>
      </p:grpSpPr>
      <p:sp>
        <p:nvSpPr>
          <p:cNvPr id="307" name="Google Shape;307;p29">
            <a:extLst>
              <a:ext uri="{FF2B5EF4-FFF2-40B4-BE49-F238E27FC236}">
                <a16:creationId xmlns:a16="http://schemas.microsoft.com/office/drawing/2014/main" id="{92F9FA29-6339-C9C7-73AE-FF2C906E2B15}"/>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42</a:t>
            </a:fld>
            <a:endParaRPr/>
          </a:p>
        </p:txBody>
      </p:sp>
      <p:cxnSp>
        <p:nvCxnSpPr>
          <p:cNvPr id="2" name="Google Shape;294;p29">
            <a:extLst>
              <a:ext uri="{FF2B5EF4-FFF2-40B4-BE49-F238E27FC236}">
                <a16:creationId xmlns:a16="http://schemas.microsoft.com/office/drawing/2014/main" id="{0BB4D0B1-125D-940F-E4B0-E9B2ABFA9CA8}"/>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0E2E9104-CBC1-419E-1E46-8C0570B150AE}"/>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FCFAEEC-A81D-DCFF-7BD7-F3A07CF23D2D}"/>
                  </a:ext>
                </a:extLst>
              </p:cNvPr>
              <p:cNvSpPr txBox="1"/>
              <p:nvPr/>
            </p:nvSpPr>
            <p:spPr>
              <a:xfrm>
                <a:off x="6054599" y="120438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6FCFAEEC-A81D-DCFF-7BD7-F3A07CF23D2D}"/>
                  </a:ext>
                </a:extLst>
              </p:cNvPr>
              <p:cNvSpPr txBox="1">
                <a:spLocks noRot="1" noChangeAspect="1" noMove="1" noResize="1" noEditPoints="1" noAdjustHandles="1" noChangeArrowheads="1" noChangeShapeType="1" noTextEdit="1"/>
              </p:cNvSpPr>
              <p:nvPr/>
            </p:nvSpPr>
            <p:spPr>
              <a:xfrm>
                <a:off x="6054599" y="1204388"/>
                <a:ext cx="2170638" cy="307777"/>
              </a:xfrm>
              <a:prstGeom prst="rect">
                <a:avLst/>
              </a:prstGeom>
              <a:blipFill>
                <a:blip r:embed="rId3"/>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50B02F3-FF27-C566-DBF4-81849065C98C}"/>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850B02F3-FF27-C566-DBF4-81849065C98C}"/>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4"/>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21CF4D4F-427C-6717-111A-27A524EDA4F1}"/>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18" name="Google Shape;297;p29">
            <a:extLst>
              <a:ext uri="{FF2B5EF4-FFF2-40B4-BE49-F238E27FC236}">
                <a16:creationId xmlns:a16="http://schemas.microsoft.com/office/drawing/2014/main" id="{E7928259-E9AA-B3D4-23E8-0B3478BCCDBF}"/>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ST24]: FFE via</a:t>
            </a:r>
            <a:r>
              <a:rPr lang="en" sz="4400" b="1" dirty="0">
                <a:solidFill>
                  <a:srgbClr val="92D050"/>
                </a:solidFill>
              </a:rPr>
              <a:t> </a:t>
            </a:r>
            <a:r>
              <a:rPr lang="en" b="1" dirty="0">
                <a:solidFill>
                  <a:srgbClr val="92D050"/>
                </a:solidFill>
              </a:rPr>
              <a:t>Adaptor Signatures + FE</a:t>
            </a:r>
            <a:endParaRPr lang="en-US" dirty="0">
              <a:solidFill>
                <a:schemeClr val="tx1"/>
              </a:solidFill>
            </a:endParaRPr>
          </a:p>
        </p:txBody>
      </p:sp>
      <p:sp>
        <p:nvSpPr>
          <p:cNvPr id="26" name="Google Shape;585;p42">
            <a:extLst>
              <a:ext uri="{FF2B5EF4-FFF2-40B4-BE49-F238E27FC236}">
                <a16:creationId xmlns:a16="http://schemas.microsoft.com/office/drawing/2014/main" id="{71B17379-9337-FA39-FED8-A43C0F5F2D9B}"/>
              </a:ext>
            </a:extLst>
          </p:cNvPr>
          <p:cNvSpPr/>
          <p:nvPr/>
        </p:nvSpPr>
        <p:spPr>
          <a:xfrm>
            <a:off x="5849774" y="124640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275A2BD-9BA5-FB7E-4B5A-4B43D5FDE138}"/>
                  </a:ext>
                </a:extLst>
              </p:cNvPr>
              <p:cNvSpPr txBox="1"/>
              <p:nvPr/>
            </p:nvSpPr>
            <p:spPr>
              <a:xfrm>
                <a:off x="6075708" y="145502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0275A2BD-9BA5-FB7E-4B5A-4B43D5FDE138}"/>
                  </a:ext>
                </a:extLst>
              </p:cNvPr>
              <p:cNvSpPr txBox="1">
                <a:spLocks noRot="1" noChangeAspect="1" noMove="1" noResize="1" noEditPoints="1" noAdjustHandles="1" noChangeArrowheads="1" noChangeShapeType="1" noTextEdit="1"/>
              </p:cNvSpPr>
              <p:nvPr/>
            </p:nvSpPr>
            <p:spPr>
              <a:xfrm>
                <a:off x="6075708" y="1455028"/>
                <a:ext cx="2103698" cy="307777"/>
              </a:xfrm>
              <a:prstGeom prst="rect">
                <a:avLst/>
              </a:prstGeom>
              <a:blipFill>
                <a:blip r:embed="rId5"/>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D56F1B2E-C440-9C9B-0645-B3C5AFFD64D2}"/>
                  </a:ext>
                </a:extLst>
              </p:cNvPr>
              <p:cNvSpPr/>
              <p:nvPr/>
            </p:nvSpPr>
            <p:spPr>
              <a:xfrm>
                <a:off x="2555582" y="3108960"/>
                <a:ext cx="4030242" cy="1506857"/>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 </a:t>
                </a:r>
                <a14:m>
                  <m:oMath xmlns:m="http://schemas.openxmlformats.org/officeDocument/2006/math">
                    <m:sSub>
                      <m:sSubPr>
                        <m:ctrlPr>
                          <a:rPr lang="en-US" sz="3000" i="1" smtClean="0">
                            <a:latin typeface="Cambria Math" panose="02040503050406030204" pitchFamily="18" charset="0"/>
                            <a:sym typeface="Wingdings" pitchFamily="2" charset="2"/>
                          </a:rPr>
                        </m:ctrlPr>
                      </m:sSubPr>
                      <m:e>
                        <m:r>
                          <a:rPr lang="en-US" sz="3000" b="0" i="1" smtClean="0">
                            <a:latin typeface="Cambria Math" panose="02040503050406030204" pitchFamily="18" charset="0"/>
                            <a:sym typeface="Wingdings" pitchFamily="2" charset="2"/>
                          </a:rPr>
                          <m:t>𝑑𝑘</m:t>
                        </m:r>
                      </m:e>
                      <m:sub>
                        <m:r>
                          <a:rPr lang="en-US" sz="3000" b="0" i="1" smtClean="0">
                            <a:latin typeface="Cambria Math" panose="02040503050406030204" pitchFamily="18" charset="0"/>
                            <a:sym typeface="Wingdings" pitchFamily="2" charset="2"/>
                          </a:rPr>
                          <m:t>𝑓</m:t>
                        </m:r>
                      </m:sub>
                    </m:sSub>
                  </m:oMath>
                </a14:m>
                <a:endParaRPr lang="en-US" sz="3000" dirty="0">
                  <a:sym typeface="Wingdings" pitchFamily="2" charset="2"/>
                </a:endParaRPr>
              </a:p>
              <a:p>
                <a:pPr algn="ctr"/>
                <a:r>
                  <a:rPr lang="en-US" sz="3000" dirty="0">
                    <a:sym typeface="Wingdings" pitchFamily="2" charset="2"/>
                  </a:rPr>
                  <a:t>via Adaptor Signature</a:t>
                </a:r>
                <a:endParaRPr lang="en-US" sz="3000" dirty="0"/>
              </a:p>
            </p:txBody>
          </p:sp>
        </mc:Choice>
        <mc:Fallback xmlns="">
          <p:sp>
            <p:nvSpPr>
              <p:cNvPr id="11" name="Rounded Rectangle 10">
                <a:extLst>
                  <a:ext uri="{FF2B5EF4-FFF2-40B4-BE49-F238E27FC236}">
                    <a16:creationId xmlns:a16="http://schemas.microsoft.com/office/drawing/2014/main" id="{D56F1B2E-C440-9C9B-0645-B3C5AFFD64D2}"/>
                  </a:ext>
                </a:extLst>
              </p:cNvPr>
              <p:cNvSpPr>
                <a:spLocks noRot="1" noChangeAspect="1" noMove="1" noResize="1" noEditPoints="1" noAdjustHandles="1" noChangeArrowheads="1" noChangeShapeType="1" noTextEdit="1"/>
              </p:cNvSpPr>
              <p:nvPr/>
            </p:nvSpPr>
            <p:spPr>
              <a:xfrm>
                <a:off x="2555582" y="3108960"/>
                <a:ext cx="4030242" cy="1506857"/>
              </a:xfrm>
              <a:prstGeom prst="roundRect">
                <a:avLst/>
              </a:prstGeom>
              <a:blipFill>
                <a:blip r:embed="rId6"/>
                <a:stretch>
                  <a:fillRect l="-1258" t="-4167" r="-1258" b="-11667"/>
                </a:stretch>
              </a:blipFill>
              <a:ln>
                <a:noFill/>
              </a:ln>
            </p:spPr>
            <p:txBody>
              <a:bodyPr/>
              <a:lstStyle/>
              <a:p>
                <a:r>
                  <a:rPr lang="en-US">
                    <a:noFill/>
                  </a:rPr>
                  <a:t> </a:t>
                </a:r>
              </a:p>
            </p:txBody>
          </p:sp>
        </mc:Fallback>
      </mc:AlternateContent>
      <p:sp>
        <p:nvSpPr>
          <p:cNvPr id="12" name="Cloud Callout 11">
            <a:extLst>
              <a:ext uri="{FF2B5EF4-FFF2-40B4-BE49-F238E27FC236}">
                <a16:creationId xmlns:a16="http://schemas.microsoft.com/office/drawing/2014/main" id="{B825E99B-F502-0FB2-DB1C-E3FA8E4FCC8C}"/>
              </a:ext>
            </a:extLst>
          </p:cNvPr>
          <p:cNvSpPr/>
          <p:nvPr/>
        </p:nvSpPr>
        <p:spPr>
          <a:xfrm>
            <a:off x="51971" y="2971800"/>
            <a:ext cx="2657940" cy="1699279"/>
          </a:xfrm>
          <a:prstGeom prst="cloudCallout">
            <a:avLst>
              <a:gd name="adj1" fmla="val 48828"/>
              <a:gd name="adj2" fmla="val 3850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Only single signature posted to blockchain</a:t>
            </a:r>
          </a:p>
        </p:txBody>
      </p:sp>
      <p:sp>
        <p:nvSpPr>
          <p:cNvPr id="14" name="Google Shape;720;p47">
            <a:extLst>
              <a:ext uri="{FF2B5EF4-FFF2-40B4-BE49-F238E27FC236}">
                <a16:creationId xmlns:a16="http://schemas.microsoft.com/office/drawing/2014/main" id="{682B3E4D-D516-FA8F-860B-A9C638DBC5AB}"/>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US" sz="1800" b="1" dirty="0">
                <a:solidFill>
                  <a:srgbClr val="BB0000"/>
                </a:solidFill>
              </a:rPr>
              <a:t> ( x )</a:t>
            </a:r>
            <a:endParaRPr sz="1800" b="1" u="sng" dirty="0">
              <a:solidFill>
                <a:srgbClr val="BB0000"/>
              </a:solidFill>
            </a:endParaRPr>
          </a:p>
        </p:txBody>
      </p:sp>
      <p:sp>
        <p:nvSpPr>
          <p:cNvPr id="17" name="Google Shape;721;p47">
            <a:extLst>
              <a:ext uri="{FF2B5EF4-FFF2-40B4-BE49-F238E27FC236}">
                <a16:creationId xmlns:a16="http://schemas.microsoft.com/office/drawing/2014/main" id="{B26A2568-B91B-EF89-ADC6-C08FEE84F8DB}"/>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19" name="Google Shape;722;p47">
            <a:extLst>
              <a:ext uri="{FF2B5EF4-FFF2-40B4-BE49-F238E27FC236}">
                <a16:creationId xmlns:a16="http://schemas.microsoft.com/office/drawing/2014/main" id="{700BE9A9-83AE-25CD-36C2-A0C085568481}"/>
              </a:ext>
            </a:extLst>
          </p:cNvPr>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20" name="Google Shape;723;p47">
            <a:extLst>
              <a:ext uri="{FF2B5EF4-FFF2-40B4-BE49-F238E27FC236}">
                <a16:creationId xmlns:a16="http://schemas.microsoft.com/office/drawing/2014/main" id="{4F5DFE9F-CA35-5CBA-BE3E-DD09404AA486}"/>
              </a:ext>
            </a:extLst>
          </p:cNvPr>
          <p:cNvPicPr preferRelativeResize="0"/>
          <p:nvPr/>
        </p:nvPicPr>
        <p:blipFill rotWithShape="1">
          <a:blip r:embed="rId8">
            <a:alphaModFix/>
          </a:blip>
          <a:srcRect r="16408"/>
          <a:stretch/>
        </p:blipFill>
        <p:spPr>
          <a:xfrm>
            <a:off x="711113" y="694950"/>
            <a:ext cx="305752" cy="365760"/>
          </a:xfrm>
          <a:prstGeom prst="rect">
            <a:avLst/>
          </a:prstGeom>
          <a:noFill/>
          <a:ln>
            <a:noFill/>
          </a:ln>
        </p:spPr>
      </p:pic>
      <p:pic>
        <p:nvPicPr>
          <p:cNvPr id="21" name="Google Shape;399;p34">
            <a:extLst>
              <a:ext uri="{FF2B5EF4-FFF2-40B4-BE49-F238E27FC236}">
                <a16:creationId xmlns:a16="http://schemas.microsoft.com/office/drawing/2014/main" id="{7A7889AE-CA3A-79CF-E891-F5D39FAC2AB6}"/>
              </a:ext>
            </a:extLst>
          </p:cNvPr>
          <p:cNvPicPr preferRelativeResize="0"/>
          <p:nvPr/>
        </p:nvPicPr>
        <p:blipFill>
          <a:blip r:embed="rId9">
            <a:alphaModFix/>
          </a:blip>
          <a:stretch>
            <a:fillRect/>
          </a:stretch>
        </p:blipFill>
        <p:spPr>
          <a:xfrm>
            <a:off x="2134346" y="722375"/>
            <a:ext cx="420625" cy="420625"/>
          </a:xfrm>
          <a:prstGeom prst="rect">
            <a:avLst/>
          </a:prstGeom>
          <a:noFill/>
          <a:ln>
            <a:noFill/>
          </a:ln>
        </p:spPr>
      </p:pic>
      <p:cxnSp>
        <p:nvCxnSpPr>
          <p:cNvPr id="24" name="Google Shape;294;p29">
            <a:extLst>
              <a:ext uri="{FF2B5EF4-FFF2-40B4-BE49-F238E27FC236}">
                <a16:creationId xmlns:a16="http://schemas.microsoft.com/office/drawing/2014/main" id="{0421F8B2-344E-953D-0EEB-60B9792FBCEA}"/>
              </a:ext>
            </a:extLst>
          </p:cNvPr>
          <p:cNvCxnSpPr>
            <a:cxnSpLocks/>
          </p:cNvCxnSpPr>
          <p:nvPr/>
        </p:nvCxnSpPr>
        <p:spPr>
          <a:xfrm>
            <a:off x="3220463" y="2120436"/>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03728ACA-2ABA-0274-743F-23AB99F57B88}"/>
                  </a:ext>
                </a:extLst>
              </p:cNvPr>
              <p:cNvSpPr txBox="1"/>
              <p:nvPr/>
            </p:nvSpPr>
            <p:spPr>
              <a:xfrm>
                <a:off x="3476561" y="1709460"/>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25" name="TextBox 24">
                <a:extLst>
                  <a:ext uri="{FF2B5EF4-FFF2-40B4-BE49-F238E27FC236}">
                    <a16:creationId xmlns:a16="http://schemas.microsoft.com/office/drawing/2014/main" id="{03728ACA-2ABA-0274-743F-23AB99F57B88}"/>
                  </a:ext>
                </a:extLst>
              </p:cNvPr>
              <p:cNvSpPr txBox="1">
                <a:spLocks noRot="1" noChangeAspect="1" noMove="1" noResize="1" noEditPoints="1" noAdjustHandles="1" noChangeArrowheads="1" noChangeShapeType="1" noTextEdit="1"/>
              </p:cNvSpPr>
              <p:nvPr/>
            </p:nvSpPr>
            <p:spPr>
              <a:xfrm>
                <a:off x="3476561" y="1709460"/>
                <a:ext cx="2429090" cy="307777"/>
              </a:xfrm>
              <a:prstGeom prst="rect">
                <a:avLst/>
              </a:prstGeom>
              <a:blipFill>
                <a:blip r:embed="rId10"/>
                <a:stretch>
                  <a:fillRect b="-12000"/>
                </a:stretch>
              </a:blipFill>
            </p:spPr>
            <p:txBody>
              <a:bodyPr/>
              <a:lstStyle/>
              <a:p>
                <a:r>
                  <a:rPr lang="en-US">
                    <a:noFill/>
                  </a:rPr>
                  <a:t> </a:t>
                </a:r>
              </a:p>
            </p:txBody>
          </p:sp>
        </mc:Fallback>
      </mc:AlternateContent>
      <p:sp>
        <p:nvSpPr>
          <p:cNvPr id="27" name="Google Shape;585;p42">
            <a:extLst>
              <a:ext uri="{FF2B5EF4-FFF2-40B4-BE49-F238E27FC236}">
                <a16:creationId xmlns:a16="http://schemas.microsoft.com/office/drawing/2014/main" id="{1A801F50-FE17-A67E-20D5-9E2A4241F8B8}"/>
              </a:ext>
            </a:extLst>
          </p:cNvPr>
          <p:cNvSpPr/>
          <p:nvPr/>
        </p:nvSpPr>
        <p:spPr>
          <a:xfrm>
            <a:off x="3198632" y="1736448"/>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93E9C86F-F135-8AAB-8BEB-159B877494EE}"/>
                  </a:ext>
                </a:extLst>
              </p:cNvPr>
              <p:cNvSpPr txBox="1"/>
              <p:nvPr/>
            </p:nvSpPr>
            <p:spPr>
              <a:xfrm>
                <a:off x="482509" y="4792912"/>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29" name="TextBox 28">
                <a:extLst>
                  <a:ext uri="{FF2B5EF4-FFF2-40B4-BE49-F238E27FC236}">
                    <a16:creationId xmlns:a16="http://schemas.microsoft.com/office/drawing/2014/main" id="{93E9C86F-F135-8AAB-8BEB-159B877494EE}"/>
                  </a:ext>
                </a:extLst>
              </p:cNvPr>
              <p:cNvSpPr txBox="1">
                <a:spLocks noRot="1" noChangeAspect="1" noMove="1" noResize="1" noEditPoints="1" noAdjustHandles="1" noChangeArrowheads="1" noChangeShapeType="1" noTextEdit="1"/>
              </p:cNvSpPr>
              <p:nvPr/>
            </p:nvSpPr>
            <p:spPr>
              <a:xfrm>
                <a:off x="482509" y="4792912"/>
                <a:ext cx="2492274" cy="325025"/>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3CBEC904-71AB-BDCA-EFEC-2000F802362F}"/>
                  </a:ext>
                </a:extLst>
              </p:cNvPr>
              <p:cNvSpPr txBox="1"/>
              <p:nvPr/>
            </p:nvSpPr>
            <p:spPr>
              <a:xfrm>
                <a:off x="6112574" y="1972934"/>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31" name="TextBox 30">
                <a:extLst>
                  <a:ext uri="{FF2B5EF4-FFF2-40B4-BE49-F238E27FC236}">
                    <a16:creationId xmlns:a16="http://schemas.microsoft.com/office/drawing/2014/main" id="{3CBEC904-71AB-BDCA-EFEC-2000F802362F}"/>
                  </a:ext>
                </a:extLst>
              </p:cNvPr>
              <p:cNvSpPr txBox="1">
                <a:spLocks noRot="1" noChangeAspect="1" noMove="1" noResize="1" noEditPoints="1" noAdjustHandles="1" noChangeArrowheads="1" noChangeShapeType="1" noTextEdit="1"/>
              </p:cNvSpPr>
              <p:nvPr/>
            </p:nvSpPr>
            <p:spPr>
              <a:xfrm>
                <a:off x="6112574" y="1972934"/>
                <a:ext cx="2087941" cy="325025"/>
              </a:xfrm>
              <a:prstGeom prst="rect">
                <a:avLst/>
              </a:prstGeom>
              <a:blipFill>
                <a:blip r:embed="rId12"/>
                <a:stretch>
                  <a:fillRect b="-7692"/>
                </a:stretch>
              </a:blipFill>
            </p:spPr>
            <p:txBody>
              <a:bodyPr/>
              <a:lstStyle/>
              <a:p>
                <a:r>
                  <a:rPr lang="en-US">
                    <a:noFill/>
                  </a:rPr>
                  <a:t> </a:t>
                </a:r>
              </a:p>
            </p:txBody>
          </p:sp>
        </mc:Fallback>
      </mc:AlternateContent>
      <p:sp>
        <p:nvSpPr>
          <p:cNvPr id="32" name="Google Shape;585;p42">
            <a:extLst>
              <a:ext uri="{FF2B5EF4-FFF2-40B4-BE49-F238E27FC236}">
                <a16:creationId xmlns:a16="http://schemas.microsoft.com/office/drawing/2014/main" id="{378B565E-A75B-72C8-A33C-8E544898315B}"/>
              </a:ext>
            </a:extLst>
          </p:cNvPr>
          <p:cNvSpPr/>
          <p:nvPr/>
        </p:nvSpPr>
        <p:spPr>
          <a:xfrm>
            <a:off x="5849774" y="2024083"/>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Tree>
    <p:extLst>
      <p:ext uri="{BB962C8B-B14F-4D97-AF65-F5344CB8AC3E}">
        <p14:creationId xmlns:p14="http://schemas.microsoft.com/office/powerpoint/2010/main" val="13459201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C3AAB245-93FF-E65C-A689-5C8015A5CE00}"/>
            </a:ext>
          </a:extLst>
        </p:cNvPr>
        <p:cNvGrpSpPr/>
        <p:nvPr/>
      </p:nvGrpSpPr>
      <p:grpSpPr>
        <a:xfrm>
          <a:off x="0" y="0"/>
          <a:ext cx="0" cy="0"/>
          <a:chOff x="0" y="0"/>
          <a:chExt cx="0" cy="0"/>
        </a:xfrm>
      </p:grpSpPr>
      <p:sp>
        <p:nvSpPr>
          <p:cNvPr id="307" name="Google Shape;307;p29">
            <a:extLst>
              <a:ext uri="{FF2B5EF4-FFF2-40B4-BE49-F238E27FC236}">
                <a16:creationId xmlns:a16="http://schemas.microsoft.com/office/drawing/2014/main" id="{4304D4BC-0D64-B5B0-977A-C5B15577368B}"/>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43</a:t>
            </a:fld>
            <a:endParaRPr/>
          </a:p>
        </p:txBody>
      </p:sp>
      <p:cxnSp>
        <p:nvCxnSpPr>
          <p:cNvPr id="2" name="Google Shape;294;p29">
            <a:extLst>
              <a:ext uri="{FF2B5EF4-FFF2-40B4-BE49-F238E27FC236}">
                <a16:creationId xmlns:a16="http://schemas.microsoft.com/office/drawing/2014/main" id="{C44739E4-DD36-E5B5-9489-A53D68FBAF82}"/>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56D6932D-1183-1A8A-E7BE-33A8D85B1B33}"/>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64D8AC0-A1EB-D89D-907B-5BD81E153396}"/>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764D8AC0-A1EB-D89D-907B-5BD81E153396}"/>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3"/>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72BE9EEF-E563-1A46-A1F8-48BE7D68E1DD}"/>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18" name="Google Shape;297;p29">
            <a:extLst>
              <a:ext uri="{FF2B5EF4-FFF2-40B4-BE49-F238E27FC236}">
                <a16:creationId xmlns:a16="http://schemas.microsoft.com/office/drawing/2014/main" id="{83F009E4-6287-EC07-D809-5819B32722F4}"/>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ST24]: FFE via</a:t>
            </a:r>
            <a:r>
              <a:rPr lang="en" sz="4400" b="1" dirty="0">
                <a:solidFill>
                  <a:srgbClr val="92D050"/>
                </a:solidFill>
              </a:rPr>
              <a:t> </a:t>
            </a:r>
            <a:r>
              <a:rPr lang="en" b="1" dirty="0">
                <a:solidFill>
                  <a:srgbClr val="92D050"/>
                </a:solidFill>
              </a:rPr>
              <a:t>Adaptor Signatures + FE</a:t>
            </a:r>
            <a:endParaRPr lang="en-US" dirty="0">
              <a:solidFill>
                <a:schemeClr val="tx1"/>
              </a:solidFill>
            </a:endParaRPr>
          </a:p>
        </p:txBody>
      </p:sp>
      <p:cxnSp>
        <p:nvCxnSpPr>
          <p:cNvPr id="8" name="Google Shape;294;p29">
            <a:extLst>
              <a:ext uri="{FF2B5EF4-FFF2-40B4-BE49-F238E27FC236}">
                <a16:creationId xmlns:a16="http://schemas.microsoft.com/office/drawing/2014/main" id="{CDE56EDE-991B-E13A-6161-ABA2A68E4583}"/>
              </a:ext>
            </a:extLst>
          </p:cNvPr>
          <p:cNvCxnSpPr>
            <a:cxnSpLocks/>
          </p:cNvCxnSpPr>
          <p:nvPr/>
        </p:nvCxnSpPr>
        <p:spPr>
          <a:xfrm>
            <a:off x="3220463" y="2120436"/>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5978380-C2D3-051C-187C-114663355118}"/>
                  </a:ext>
                </a:extLst>
              </p:cNvPr>
              <p:cNvSpPr txBox="1"/>
              <p:nvPr/>
            </p:nvSpPr>
            <p:spPr>
              <a:xfrm>
                <a:off x="3476561" y="1709460"/>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5" name="TextBox 14">
                <a:extLst>
                  <a:ext uri="{FF2B5EF4-FFF2-40B4-BE49-F238E27FC236}">
                    <a16:creationId xmlns:a16="http://schemas.microsoft.com/office/drawing/2014/main" id="{E5978380-C2D3-051C-187C-114663355118}"/>
                  </a:ext>
                </a:extLst>
              </p:cNvPr>
              <p:cNvSpPr txBox="1">
                <a:spLocks noRot="1" noChangeAspect="1" noMove="1" noResize="1" noEditPoints="1" noAdjustHandles="1" noChangeArrowheads="1" noChangeShapeType="1" noTextEdit="1"/>
              </p:cNvSpPr>
              <p:nvPr/>
            </p:nvSpPr>
            <p:spPr>
              <a:xfrm>
                <a:off x="3476561" y="1709460"/>
                <a:ext cx="2429090" cy="307777"/>
              </a:xfrm>
              <a:prstGeom prst="rect">
                <a:avLst/>
              </a:prstGeom>
              <a:blipFill>
                <a:blip r:embed="rId4"/>
                <a:stretch>
                  <a:fillRect b="-12000"/>
                </a:stretch>
              </a:blipFill>
            </p:spPr>
            <p:txBody>
              <a:bodyPr/>
              <a:lstStyle/>
              <a:p>
                <a:r>
                  <a:rPr lang="en-US">
                    <a:noFill/>
                  </a:rPr>
                  <a:t> </a:t>
                </a:r>
              </a:p>
            </p:txBody>
          </p:sp>
        </mc:Fallback>
      </mc:AlternateContent>
      <p:sp>
        <p:nvSpPr>
          <p:cNvPr id="16" name="Google Shape;585;p42">
            <a:extLst>
              <a:ext uri="{FF2B5EF4-FFF2-40B4-BE49-F238E27FC236}">
                <a16:creationId xmlns:a16="http://schemas.microsoft.com/office/drawing/2014/main" id="{39F323DB-3AF1-5437-F9F0-167E6754234E}"/>
              </a:ext>
            </a:extLst>
          </p:cNvPr>
          <p:cNvSpPr/>
          <p:nvPr/>
        </p:nvSpPr>
        <p:spPr>
          <a:xfrm>
            <a:off x="3198632" y="1736448"/>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7C3DA34-B944-9B3A-B4E1-607F45095103}"/>
                  </a:ext>
                </a:extLst>
              </p:cNvPr>
              <p:cNvSpPr txBox="1"/>
              <p:nvPr/>
            </p:nvSpPr>
            <p:spPr>
              <a:xfrm>
                <a:off x="482509" y="4792912"/>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13" name="TextBox 12">
                <a:extLst>
                  <a:ext uri="{FF2B5EF4-FFF2-40B4-BE49-F238E27FC236}">
                    <a16:creationId xmlns:a16="http://schemas.microsoft.com/office/drawing/2014/main" id="{67C3DA34-B944-9B3A-B4E1-607F45095103}"/>
                  </a:ext>
                </a:extLst>
              </p:cNvPr>
              <p:cNvSpPr txBox="1">
                <a:spLocks noRot="1" noChangeAspect="1" noMove="1" noResize="1" noEditPoints="1" noAdjustHandles="1" noChangeArrowheads="1" noChangeShapeType="1" noTextEdit="1"/>
              </p:cNvSpPr>
              <p:nvPr/>
            </p:nvSpPr>
            <p:spPr>
              <a:xfrm>
                <a:off x="482509" y="4792912"/>
                <a:ext cx="2492274" cy="32502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Google Shape;716;p47">
                <a:extLst>
                  <a:ext uri="{FF2B5EF4-FFF2-40B4-BE49-F238E27FC236}">
                    <a16:creationId xmlns:a16="http://schemas.microsoft.com/office/drawing/2014/main" id="{7DDF1893-F8E0-A432-2098-8BCD3468D005}"/>
                  </a:ext>
                </a:extLst>
              </p:cNvPr>
              <p:cNvSpPr txBox="1"/>
              <p:nvPr/>
            </p:nvSpPr>
            <p:spPr>
              <a:xfrm>
                <a:off x="242955" y="3212480"/>
                <a:ext cx="3305700" cy="6465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500" b="0" i="1" dirty="0" smtClean="0">
                          <a:solidFill>
                            <a:schemeClr val="accent1"/>
                          </a:solidFill>
                          <a:latin typeface="Cambria Math" panose="02040503050406030204" pitchFamily="18" charset="0"/>
                        </a:rPr>
                        <m:t>𝑒</m:t>
                      </m:r>
                      <m:r>
                        <a:rPr lang="en" sz="1500" i="1" dirty="0" smtClean="0">
                          <a:solidFill>
                            <a:schemeClr val="accent1"/>
                          </a:solidFill>
                          <a:latin typeface="Cambria Math" panose="02040503050406030204" pitchFamily="18" charset="0"/>
                        </a:rPr>
                        <m:t>𝑘</m:t>
                      </m:r>
                      <m:r>
                        <a:rPr lang="en" sz="1500" i="1" baseline="-25000" dirty="0" err="1">
                          <a:solidFill>
                            <a:schemeClr val="accent1"/>
                          </a:solidFill>
                          <a:latin typeface="Cambria Math" panose="02040503050406030204" pitchFamily="18" charset="0"/>
                        </a:rPr>
                        <m:t>𝑓</m:t>
                      </m:r>
                      <m:r>
                        <a:rPr lang="en" sz="1500" i="1" dirty="0">
                          <a:solidFill>
                            <a:schemeClr val="accent1"/>
                          </a:solidFill>
                          <a:latin typeface="Cambria Math" panose="02040503050406030204" pitchFamily="18" charset="0"/>
                        </a:rPr>
                        <m:t> ← </m:t>
                      </m:r>
                      <m:r>
                        <a:rPr lang="en" sz="1500" i="1" dirty="0" err="1">
                          <a:solidFill>
                            <a:schemeClr val="accent1"/>
                          </a:solidFill>
                          <a:latin typeface="Cambria Math" panose="02040503050406030204" pitchFamily="18" charset="0"/>
                        </a:rPr>
                        <m:t>𝐹𝐸</m:t>
                      </m:r>
                      <m:r>
                        <a:rPr lang="en" sz="1500" i="1" dirty="0" err="1">
                          <a:solidFill>
                            <a:schemeClr val="accent1"/>
                          </a:solidFill>
                          <a:latin typeface="Cambria Math" panose="02040503050406030204" pitchFamily="18" charset="0"/>
                        </a:rPr>
                        <m:t>.</m:t>
                      </m:r>
                      <m:r>
                        <a:rPr lang="en" sz="1500" i="1" dirty="0" err="1">
                          <a:solidFill>
                            <a:schemeClr val="accent1"/>
                          </a:solidFill>
                          <a:latin typeface="Cambria Math" panose="02040503050406030204" pitchFamily="18" charset="0"/>
                        </a:rPr>
                        <m:t>𝑃𝑢𝑏𝑙𝑖𝑐𝐾𝑒𝑦𝐺𝑒𝑛</m:t>
                      </m:r>
                      <m:r>
                        <a:rPr lang="en" sz="1500" i="1" dirty="0">
                          <a:solidFill>
                            <a:schemeClr val="accent1"/>
                          </a:solidFill>
                          <a:latin typeface="Cambria Math" panose="02040503050406030204" pitchFamily="18" charset="0"/>
                        </a:rPr>
                        <m:t>(</m:t>
                      </m:r>
                      <m:r>
                        <a:rPr lang="en-US" sz="1500" b="0" i="1" dirty="0" smtClean="0">
                          <a:solidFill>
                            <a:schemeClr val="accent1"/>
                          </a:solidFill>
                          <a:latin typeface="Cambria Math" panose="02040503050406030204" pitchFamily="18" charset="0"/>
                        </a:rPr>
                        <m:t>𝑒𝑘</m:t>
                      </m:r>
                      <m:r>
                        <a:rPr lang="en" sz="1500" i="1" dirty="0">
                          <a:solidFill>
                            <a:schemeClr val="accent1"/>
                          </a:solidFill>
                          <a:latin typeface="Cambria Math" panose="02040503050406030204" pitchFamily="18" charset="0"/>
                        </a:rPr>
                        <m:t>, </m:t>
                      </m:r>
                      <m:r>
                        <a:rPr lang="en" sz="1500" i="1" dirty="0">
                          <a:solidFill>
                            <a:schemeClr val="accent1"/>
                          </a:solidFill>
                          <a:latin typeface="Cambria Math" panose="02040503050406030204" pitchFamily="18" charset="0"/>
                        </a:rPr>
                        <m:t>𝑓</m:t>
                      </m:r>
                      <m:r>
                        <a:rPr lang="en" sz="1500" i="1" dirty="0">
                          <a:solidFill>
                            <a:schemeClr val="accent1"/>
                          </a:solidFill>
                          <a:latin typeface="Cambria Math" panose="02040503050406030204" pitchFamily="18" charset="0"/>
                        </a:rPr>
                        <m:t>)</m:t>
                      </m:r>
                    </m:oMath>
                  </m:oMathPara>
                </a14:m>
                <a:endParaRPr lang="en" sz="1500" dirty="0">
                  <a:solidFill>
                    <a:schemeClr val="accent1"/>
                  </a:solidFill>
                </a:endParaRPr>
              </a:p>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𝑝𝑟𝑒𝑠𝑖</m:t>
                      </m:r>
                      <m:r>
                        <a:rPr lang="en-US" sz="1500" b="0" i="1" dirty="0" smtClean="0">
                          <a:solidFill>
                            <a:schemeClr val="dk1"/>
                          </a:solidFill>
                          <a:latin typeface="Cambria Math" panose="02040503050406030204" pitchFamily="18" charset="0"/>
                        </a:rPr>
                        <m:t>𝑔</m:t>
                      </m:r>
                      <m:r>
                        <a:rPr lang="en" sz="150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𝐴𝑆</m:t>
                      </m:r>
                      <m:r>
                        <a:rPr lang="en" sz="1500" i="1" dirty="0" err="1">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𝑃𝑟𝑒𝑆𝑖𝑔𝑛</m:t>
                      </m:r>
                      <m:r>
                        <a:rPr lang="en" sz="1500" i="1" dirty="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𝑠𝑘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US" sz="1500" b="0" i="1" dirty="0" smtClean="0">
                          <a:solidFill>
                            <a:schemeClr val="accent1"/>
                          </a:solidFill>
                          <a:latin typeface="Cambria Math" panose="02040503050406030204" pitchFamily="18" charset="0"/>
                        </a:rPr>
                        <m:t>𝑒</m:t>
                      </m:r>
                      <m:r>
                        <a:rPr lang="en" sz="1500" i="1" dirty="0" err="1">
                          <a:solidFill>
                            <a:schemeClr val="accent1"/>
                          </a:solidFill>
                          <a:latin typeface="Cambria Math" panose="02040503050406030204" pitchFamily="18" charset="0"/>
                        </a:rPr>
                        <m:t>𝑘</m:t>
                      </m:r>
                      <m:r>
                        <a:rPr lang="en" sz="1500" i="1" baseline="-25000" dirty="0" err="1">
                          <a:solidFill>
                            <a:schemeClr val="accent1"/>
                          </a:solidFill>
                          <a:latin typeface="Cambria Math" panose="02040503050406030204" pitchFamily="18" charset="0"/>
                        </a:rPr>
                        <m:t>𝑓</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17" name="Google Shape;716;p47">
                <a:extLst>
                  <a:ext uri="{FF2B5EF4-FFF2-40B4-BE49-F238E27FC236}">
                    <a16:creationId xmlns:a16="http://schemas.microsoft.com/office/drawing/2014/main" id="{7DDF1893-F8E0-A432-2098-8BCD3468D005}"/>
                  </a:ext>
                </a:extLst>
              </p:cNvPr>
              <p:cNvSpPr txBox="1">
                <a:spLocks noRot="1" noChangeAspect="1" noMove="1" noResize="1" noEditPoints="1" noAdjustHandles="1" noChangeArrowheads="1" noChangeShapeType="1" noTextEdit="1"/>
              </p:cNvSpPr>
              <p:nvPr/>
            </p:nvSpPr>
            <p:spPr>
              <a:xfrm>
                <a:off x="242955" y="3212480"/>
                <a:ext cx="3305700" cy="646500"/>
              </a:xfrm>
              <a:prstGeom prst="rect">
                <a:avLst/>
              </a:prstGeom>
              <a:blipFill>
                <a:blip r:embed="rId6"/>
                <a:stretch>
                  <a:fillRect b="-1923"/>
                </a:stretch>
              </a:blipFill>
              <a:ln>
                <a:noFill/>
              </a:ln>
            </p:spPr>
            <p:txBody>
              <a:bodyPr/>
              <a:lstStyle/>
              <a:p>
                <a:r>
                  <a:rPr lang="en-US">
                    <a:noFill/>
                  </a:rPr>
                  <a:t> </a:t>
                </a:r>
              </a:p>
            </p:txBody>
          </p:sp>
        </mc:Fallback>
      </mc:AlternateContent>
      <p:sp>
        <p:nvSpPr>
          <p:cNvPr id="19" name="Google Shape;397;p34">
            <a:extLst>
              <a:ext uri="{FF2B5EF4-FFF2-40B4-BE49-F238E27FC236}">
                <a16:creationId xmlns:a16="http://schemas.microsoft.com/office/drawing/2014/main" id="{A9555835-FBD7-E2F2-00BB-CDBC4B80A862}"/>
              </a:ext>
            </a:extLst>
          </p:cNvPr>
          <p:cNvSpPr/>
          <p:nvPr/>
        </p:nvSpPr>
        <p:spPr>
          <a:xfrm>
            <a:off x="482509" y="2638666"/>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a:p>
            <a:pPr marL="0" lvl="0" indent="0" algn="ctr" rtl="0">
              <a:spcBef>
                <a:spcPts val="0"/>
              </a:spcBef>
              <a:spcAft>
                <a:spcPts val="0"/>
              </a:spcAft>
              <a:buNone/>
            </a:pPr>
            <a:r>
              <a:rPr lang="en" dirty="0" err="1"/>
              <a:t>tx</a:t>
            </a:r>
            <a:r>
              <a:rPr lang="en" dirty="0"/>
              <a:t>: buyer             seller</a:t>
            </a:r>
            <a:endParaRPr dirty="0"/>
          </a:p>
        </p:txBody>
      </p:sp>
      <p:pic>
        <p:nvPicPr>
          <p:cNvPr id="20" name="Google Shape;399;p34">
            <a:extLst>
              <a:ext uri="{FF2B5EF4-FFF2-40B4-BE49-F238E27FC236}">
                <a16:creationId xmlns:a16="http://schemas.microsoft.com/office/drawing/2014/main" id="{C774F681-D713-09A1-64F3-8164CE3DBACB}"/>
              </a:ext>
            </a:extLst>
          </p:cNvPr>
          <p:cNvPicPr preferRelativeResize="0"/>
          <p:nvPr/>
        </p:nvPicPr>
        <p:blipFill>
          <a:blip r:embed="rId7">
            <a:alphaModFix/>
          </a:blip>
          <a:stretch>
            <a:fillRect/>
          </a:stretch>
        </p:blipFill>
        <p:spPr>
          <a:xfrm>
            <a:off x="1394022" y="2654067"/>
            <a:ext cx="420625" cy="420625"/>
          </a:xfrm>
          <a:prstGeom prst="rect">
            <a:avLst/>
          </a:prstGeom>
          <a:noFill/>
          <a:ln>
            <a:noFill/>
          </a:ln>
        </p:spPr>
      </p:pic>
      <p:cxnSp>
        <p:nvCxnSpPr>
          <p:cNvPr id="21" name="Google Shape;398;p34">
            <a:extLst>
              <a:ext uri="{FF2B5EF4-FFF2-40B4-BE49-F238E27FC236}">
                <a16:creationId xmlns:a16="http://schemas.microsoft.com/office/drawing/2014/main" id="{9649B917-B013-B4A2-BEA4-63F82C781E4C}"/>
              </a:ext>
            </a:extLst>
          </p:cNvPr>
          <p:cNvCxnSpPr/>
          <p:nvPr/>
        </p:nvCxnSpPr>
        <p:spPr>
          <a:xfrm>
            <a:off x="1318005" y="3106011"/>
            <a:ext cx="577800" cy="5400"/>
          </a:xfrm>
          <a:prstGeom prst="straightConnector1">
            <a:avLst/>
          </a:prstGeom>
          <a:noFill/>
          <a:ln w="9525"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B652A6E9-1320-E3DC-936E-0C21E94D43E2}"/>
                  </a:ext>
                </a:extLst>
              </p:cNvPr>
              <p:cNvSpPr txBox="1"/>
              <p:nvPr/>
            </p:nvSpPr>
            <p:spPr>
              <a:xfrm>
                <a:off x="6054599" y="120438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22" name="TextBox 21">
                <a:extLst>
                  <a:ext uri="{FF2B5EF4-FFF2-40B4-BE49-F238E27FC236}">
                    <a16:creationId xmlns:a16="http://schemas.microsoft.com/office/drawing/2014/main" id="{B652A6E9-1320-E3DC-936E-0C21E94D43E2}"/>
                  </a:ext>
                </a:extLst>
              </p:cNvPr>
              <p:cNvSpPr txBox="1">
                <a:spLocks noRot="1" noChangeAspect="1" noMove="1" noResize="1" noEditPoints="1" noAdjustHandles="1" noChangeArrowheads="1" noChangeShapeType="1" noTextEdit="1"/>
              </p:cNvSpPr>
              <p:nvPr/>
            </p:nvSpPr>
            <p:spPr>
              <a:xfrm>
                <a:off x="6054599" y="1204388"/>
                <a:ext cx="2170638" cy="307777"/>
              </a:xfrm>
              <a:prstGeom prst="rect">
                <a:avLst/>
              </a:prstGeom>
              <a:blipFill>
                <a:blip r:embed="rId8"/>
                <a:stretch>
                  <a:fillRect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177C0B80-F962-1610-9EA0-681CE443E616}"/>
                  </a:ext>
                </a:extLst>
              </p:cNvPr>
              <p:cNvSpPr txBox="1"/>
              <p:nvPr/>
            </p:nvSpPr>
            <p:spPr>
              <a:xfrm>
                <a:off x="6112574" y="1972934"/>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23" name="TextBox 22">
                <a:extLst>
                  <a:ext uri="{FF2B5EF4-FFF2-40B4-BE49-F238E27FC236}">
                    <a16:creationId xmlns:a16="http://schemas.microsoft.com/office/drawing/2014/main" id="{177C0B80-F962-1610-9EA0-681CE443E616}"/>
                  </a:ext>
                </a:extLst>
              </p:cNvPr>
              <p:cNvSpPr txBox="1">
                <a:spLocks noRot="1" noChangeAspect="1" noMove="1" noResize="1" noEditPoints="1" noAdjustHandles="1" noChangeArrowheads="1" noChangeShapeType="1" noTextEdit="1"/>
              </p:cNvSpPr>
              <p:nvPr/>
            </p:nvSpPr>
            <p:spPr>
              <a:xfrm>
                <a:off x="6112574" y="1972934"/>
                <a:ext cx="2087941" cy="325025"/>
              </a:xfrm>
              <a:prstGeom prst="rect">
                <a:avLst/>
              </a:prstGeom>
              <a:blipFill>
                <a:blip r:embed="rId9"/>
                <a:stretch>
                  <a:fillRect b="-7692"/>
                </a:stretch>
              </a:blipFill>
            </p:spPr>
            <p:txBody>
              <a:bodyPr/>
              <a:lstStyle/>
              <a:p>
                <a:r>
                  <a:rPr lang="en-US">
                    <a:noFill/>
                  </a:rPr>
                  <a:t> </a:t>
                </a:r>
              </a:p>
            </p:txBody>
          </p:sp>
        </mc:Fallback>
      </mc:AlternateContent>
      <p:sp>
        <p:nvSpPr>
          <p:cNvPr id="24" name="Google Shape;585;p42">
            <a:extLst>
              <a:ext uri="{FF2B5EF4-FFF2-40B4-BE49-F238E27FC236}">
                <a16:creationId xmlns:a16="http://schemas.microsoft.com/office/drawing/2014/main" id="{A83E78D6-EB9F-3029-362E-5EE37013395C}"/>
              </a:ext>
            </a:extLst>
          </p:cNvPr>
          <p:cNvSpPr/>
          <p:nvPr/>
        </p:nvSpPr>
        <p:spPr>
          <a:xfrm>
            <a:off x="5849774" y="124640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25" name="Google Shape;585;p42">
            <a:extLst>
              <a:ext uri="{FF2B5EF4-FFF2-40B4-BE49-F238E27FC236}">
                <a16:creationId xmlns:a16="http://schemas.microsoft.com/office/drawing/2014/main" id="{021F28C7-9076-DA47-5CDC-FE8016DA153D}"/>
              </a:ext>
            </a:extLst>
          </p:cNvPr>
          <p:cNvSpPr/>
          <p:nvPr/>
        </p:nvSpPr>
        <p:spPr>
          <a:xfrm>
            <a:off x="5849774" y="2024083"/>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628A90C6-21D4-F6AC-61ED-C7585416B902}"/>
                  </a:ext>
                </a:extLst>
              </p:cNvPr>
              <p:cNvSpPr txBox="1"/>
              <p:nvPr/>
            </p:nvSpPr>
            <p:spPr>
              <a:xfrm>
                <a:off x="6075708" y="145502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27" name="TextBox 26">
                <a:extLst>
                  <a:ext uri="{FF2B5EF4-FFF2-40B4-BE49-F238E27FC236}">
                    <a16:creationId xmlns:a16="http://schemas.microsoft.com/office/drawing/2014/main" id="{628A90C6-21D4-F6AC-61ED-C7585416B902}"/>
                  </a:ext>
                </a:extLst>
              </p:cNvPr>
              <p:cNvSpPr txBox="1">
                <a:spLocks noRot="1" noChangeAspect="1" noMove="1" noResize="1" noEditPoints="1" noAdjustHandles="1" noChangeArrowheads="1" noChangeShapeType="1" noTextEdit="1"/>
              </p:cNvSpPr>
              <p:nvPr/>
            </p:nvSpPr>
            <p:spPr>
              <a:xfrm>
                <a:off x="6075708" y="1455028"/>
                <a:ext cx="2103698" cy="307777"/>
              </a:xfrm>
              <a:prstGeom prst="rect">
                <a:avLst/>
              </a:prstGeom>
              <a:blipFill>
                <a:blip r:embed="rId10"/>
                <a:stretch>
                  <a:fillRect b="-16000"/>
                </a:stretch>
              </a:blipFill>
            </p:spPr>
            <p:txBody>
              <a:bodyPr/>
              <a:lstStyle/>
              <a:p>
                <a:r>
                  <a:rPr lang="en-US">
                    <a:noFill/>
                  </a:rPr>
                  <a:t> </a:t>
                </a:r>
              </a:p>
            </p:txBody>
          </p:sp>
        </mc:Fallback>
      </mc:AlternateContent>
      <p:sp>
        <p:nvSpPr>
          <p:cNvPr id="29" name="Google Shape;720;p47">
            <a:extLst>
              <a:ext uri="{FF2B5EF4-FFF2-40B4-BE49-F238E27FC236}">
                <a16:creationId xmlns:a16="http://schemas.microsoft.com/office/drawing/2014/main" id="{BC918E26-A868-D6F2-1112-3CE3A49AE8FF}"/>
              </a:ext>
            </a:extLst>
          </p:cNvPr>
          <p:cNvSpPr txBox="1"/>
          <p:nvPr/>
        </p:nvSpPr>
        <p:spPr>
          <a:xfrm>
            <a:off x="6112574" y="691150"/>
            <a:ext cx="140379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r>
              <a:rPr lang="en-US" sz="1800" b="1" dirty="0">
                <a:solidFill>
                  <a:srgbClr val="BB0000"/>
                </a:solidFill>
              </a:rPr>
              <a:t> ( x )</a:t>
            </a:r>
            <a:endParaRPr sz="1800" b="1" u="sng" dirty="0">
              <a:solidFill>
                <a:srgbClr val="BB0000"/>
              </a:solidFill>
            </a:endParaRPr>
          </a:p>
        </p:txBody>
      </p:sp>
      <p:sp>
        <p:nvSpPr>
          <p:cNvPr id="31" name="Google Shape;721;p47">
            <a:extLst>
              <a:ext uri="{FF2B5EF4-FFF2-40B4-BE49-F238E27FC236}">
                <a16:creationId xmlns:a16="http://schemas.microsoft.com/office/drawing/2014/main" id="{917D8587-7D11-1709-EE25-CE4867627E0B}"/>
              </a:ext>
            </a:extLst>
          </p:cNvPr>
          <p:cNvSpPr txBox="1"/>
          <p:nvPr/>
        </p:nvSpPr>
        <p:spPr>
          <a:xfrm>
            <a:off x="1004575" y="694950"/>
            <a:ext cx="1955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r>
              <a:rPr lang="en" sz="1800" b="1" dirty="0">
                <a:solidFill>
                  <a:schemeClr val="accent1"/>
                </a:solidFill>
              </a:rPr>
              <a:t> ( f,         )</a:t>
            </a:r>
            <a:endParaRPr sz="1800" b="1" u="sng" dirty="0">
              <a:solidFill>
                <a:schemeClr val="accent1"/>
              </a:solidFill>
            </a:endParaRPr>
          </a:p>
        </p:txBody>
      </p:sp>
      <p:pic>
        <p:nvPicPr>
          <p:cNvPr id="32" name="Google Shape;722;p47">
            <a:extLst>
              <a:ext uri="{FF2B5EF4-FFF2-40B4-BE49-F238E27FC236}">
                <a16:creationId xmlns:a16="http://schemas.microsoft.com/office/drawing/2014/main" id="{49BFE530-04C5-9D9A-63F9-FD92B3D47D5B}"/>
              </a:ext>
            </a:extLst>
          </p:cNvPr>
          <p:cNvPicPr preferRelativeResize="0"/>
          <p:nvPr/>
        </p:nvPicPr>
        <p:blipFill rotWithShape="1">
          <a:blip r:embed="rId11">
            <a:alphaModFix/>
          </a:blip>
          <a:srcRect r="16408"/>
          <a:stretch/>
        </p:blipFill>
        <p:spPr>
          <a:xfrm>
            <a:off x="5820474" y="694950"/>
            <a:ext cx="305752" cy="365760"/>
          </a:xfrm>
          <a:prstGeom prst="rect">
            <a:avLst/>
          </a:prstGeom>
          <a:noFill/>
          <a:ln>
            <a:noFill/>
          </a:ln>
        </p:spPr>
      </p:pic>
      <p:pic>
        <p:nvPicPr>
          <p:cNvPr id="33" name="Google Shape;723;p47">
            <a:extLst>
              <a:ext uri="{FF2B5EF4-FFF2-40B4-BE49-F238E27FC236}">
                <a16:creationId xmlns:a16="http://schemas.microsoft.com/office/drawing/2014/main" id="{C6CF2959-F163-5605-7479-0220D4A1BBAA}"/>
              </a:ext>
            </a:extLst>
          </p:cNvPr>
          <p:cNvPicPr preferRelativeResize="0"/>
          <p:nvPr/>
        </p:nvPicPr>
        <p:blipFill rotWithShape="1">
          <a:blip r:embed="rId12">
            <a:alphaModFix/>
          </a:blip>
          <a:srcRect r="16408"/>
          <a:stretch/>
        </p:blipFill>
        <p:spPr>
          <a:xfrm>
            <a:off x="711113" y="694950"/>
            <a:ext cx="305752" cy="365760"/>
          </a:xfrm>
          <a:prstGeom prst="rect">
            <a:avLst/>
          </a:prstGeom>
          <a:noFill/>
          <a:ln>
            <a:noFill/>
          </a:ln>
        </p:spPr>
      </p:pic>
      <p:pic>
        <p:nvPicPr>
          <p:cNvPr id="34" name="Google Shape;399;p34">
            <a:extLst>
              <a:ext uri="{FF2B5EF4-FFF2-40B4-BE49-F238E27FC236}">
                <a16:creationId xmlns:a16="http://schemas.microsoft.com/office/drawing/2014/main" id="{BB36DBA4-E5A0-DD86-0E1C-CE1CFF2840CE}"/>
              </a:ext>
            </a:extLst>
          </p:cNvPr>
          <p:cNvPicPr preferRelativeResize="0"/>
          <p:nvPr/>
        </p:nvPicPr>
        <p:blipFill>
          <a:blip r:embed="rId7">
            <a:alphaModFix/>
          </a:blip>
          <a:stretch>
            <a:fillRect/>
          </a:stretch>
        </p:blipFill>
        <p:spPr>
          <a:xfrm>
            <a:off x="2134346" y="722375"/>
            <a:ext cx="420625" cy="420625"/>
          </a:xfrm>
          <a:prstGeom prst="rect">
            <a:avLst/>
          </a:prstGeom>
          <a:noFill/>
          <a:ln>
            <a:noFill/>
          </a:ln>
        </p:spPr>
      </p:pic>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79D32C96-7F85-4537-2508-C839E9AA2CB9}"/>
                  </a:ext>
                </a:extLst>
              </p:cNvPr>
              <p:cNvSpPr txBox="1"/>
              <p:nvPr/>
            </p:nvSpPr>
            <p:spPr>
              <a:xfrm>
                <a:off x="6094611" y="3706344"/>
                <a:ext cx="2959937" cy="771301"/>
              </a:xfrm>
              <a:prstGeom prst="rect">
                <a:avLst/>
              </a:prstGeom>
              <a:noFill/>
            </p:spPr>
            <p:txBody>
              <a:bodyPr wrap="square">
                <a:spAutoFit/>
              </a:bodyPr>
              <a:lstStyle/>
              <a:p>
                <a:pPr marL="0" lvl="0" indent="0" algn="l" rtl="0">
                  <a:spcBef>
                    <a:spcPts val="0"/>
                  </a:spcBef>
                  <a:spcAft>
                    <a:spcPts val="0"/>
                  </a:spcAft>
                  <a:buNone/>
                </a:pPr>
                <a:r>
                  <a:rPr lang="en-US" dirty="0">
                    <a:solidFill>
                      <a:schemeClr val="dk1"/>
                    </a:solidFill>
                    <a:latin typeface="Arial" panose="020B0604020202020204" pitchFamily="34" charset="0"/>
                    <a:cs typeface="Arial" panose="020B0604020202020204" pitchFamily="34" charset="0"/>
                  </a:rPr>
                  <a:t>If </a:t>
                </a:r>
                <a14:m>
                  <m:oMath xmlns:m="http://schemas.openxmlformats.org/officeDocument/2006/math">
                    <m:r>
                      <a:rPr lang="en-US" sz="1400" b="0" i="1" smtClean="0">
                        <a:solidFill>
                          <a:schemeClr val="dk1"/>
                        </a:solidFill>
                        <a:latin typeface="Cambria Math" panose="02040503050406030204" pitchFamily="18" charset="0"/>
                      </a:rPr>
                      <m:t>𝐴𝑆</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𝑃𝑟𝑒𝑉𝑒𝑟𝑖𝑓𝑦</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𝑣𝑘</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𝑡𝑥</m:t>
                        </m:r>
                        <m:r>
                          <a:rPr lang="en-US" sz="1400" b="0" i="1" smtClean="0">
                            <a:solidFill>
                              <a:schemeClr val="dk1"/>
                            </a:solidFill>
                            <a:latin typeface="Cambria Math" panose="02040503050406030204" pitchFamily="18" charset="0"/>
                          </a:rPr>
                          <m:t>, </m:t>
                        </m:r>
                        <m:sSub>
                          <m:sSubPr>
                            <m:ctrlPr>
                              <a:rPr lang="en-US" sz="1400" b="0" i="1" smtClean="0">
                                <a:solidFill>
                                  <a:schemeClr val="accent1"/>
                                </a:solidFill>
                                <a:latin typeface="Cambria Math" panose="02040503050406030204" pitchFamily="18" charset="0"/>
                              </a:rPr>
                            </m:ctrlPr>
                          </m:sSubPr>
                          <m:e>
                            <m:r>
                              <a:rPr lang="en-US" sz="1400" b="0" i="1" smtClean="0">
                                <a:solidFill>
                                  <a:schemeClr val="accent1"/>
                                </a:solidFill>
                                <a:latin typeface="Cambria Math" panose="02040503050406030204" pitchFamily="18" charset="0"/>
                              </a:rPr>
                              <m:t>𝑒𝑘</m:t>
                            </m:r>
                          </m:e>
                          <m:sub>
                            <m:r>
                              <a:rPr lang="en-US" sz="1400" b="0" i="1" smtClean="0">
                                <a:solidFill>
                                  <a:schemeClr val="accent1"/>
                                </a:solidFill>
                                <a:latin typeface="Cambria Math" panose="02040503050406030204" pitchFamily="18" charset="0"/>
                              </a:rPr>
                              <m:t>𝑓</m:t>
                            </m:r>
                          </m:sub>
                        </m:sSub>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𝑝𝑟𝑒𝑠𝑖𝑔</m:t>
                        </m:r>
                      </m:e>
                    </m:d>
                  </m:oMath>
                </a14:m>
                <a:endParaRPr lang="en-US" sz="1400" b="0" i="1" dirty="0">
                  <a:solidFill>
                    <a:schemeClr val="dk1"/>
                  </a:solidFill>
                  <a:latin typeface="Cambria Math" panose="02040503050406030204" pitchFamily="18" charset="0"/>
                </a:endParaRPr>
              </a:p>
              <a:p>
                <a:pPr marL="0" lvl="0" indent="0" algn="l" rtl="0">
                  <a:spcBef>
                    <a:spcPts val="0"/>
                  </a:spcBef>
                  <a:spcAft>
                    <a:spcPts val="0"/>
                  </a:spcAft>
                  <a:buNone/>
                </a:pPr>
                <a14:m>
                  <m:oMath xmlns:m="http://schemas.openxmlformats.org/officeDocument/2006/math">
                    <m:r>
                      <a:rPr lang="en-US" sz="1400" b="0" i="1" smtClean="0">
                        <a:solidFill>
                          <a:schemeClr val="dk1"/>
                        </a:solidFill>
                        <a:latin typeface="Cambria Math" panose="02040503050406030204" pitchFamily="18" charset="0"/>
                      </a:rPr>
                      <m:t>=0</m:t>
                    </m:r>
                  </m:oMath>
                </a14:m>
                <a:r>
                  <a:rPr lang="en-US" sz="1400" dirty="0">
                    <a:solidFill>
                      <a:schemeClr val="dk1"/>
                    </a:solidFill>
                    <a:latin typeface="Cambria Math" panose="02040503050406030204" pitchFamily="18" charset="0"/>
                  </a:rPr>
                  <a:t>: abort</a:t>
                </a: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𝑠𝑖𝑔</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𝐴𝑆</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𝐴𝑑𝑎𝑝𝑡</m:t>
                      </m:r>
                      <m:r>
                        <a:rPr lang="en-US" sz="1400" i="1" dirty="0">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𝑝𝑟𝑒𝑠𝑖𝑔</m:t>
                      </m:r>
                      <m:r>
                        <a:rPr lang="en-US" sz="1400" i="1" dirty="0">
                          <a:solidFill>
                            <a:schemeClr val="dk1"/>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𝑑</m:t>
                      </m:r>
                      <m:r>
                        <a:rPr lang="en-US" sz="1400" i="1" dirty="0" err="1">
                          <a:solidFill>
                            <a:srgbClr val="BB0000"/>
                          </a:solidFill>
                          <a:latin typeface="Cambria Math" panose="02040503050406030204" pitchFamily="18" charset="0"/>
                        </a:rPr>
                        <m:t>𝑘</m:t>
                      </m:r>
                      <m:r>
                        <a:rPr lang="en-US" sz="1400" i="1" baseline="-25000" dirty="0" err="1">
                          <a:solidFill>
                            <a:srgbClr val="BB0000"/>
                          </a:solidFill>
                          <a:latin typeface="Cambria Math" panose="02040503050406030204" pitchFamily="18" charset="0"/>
                        </a:rPr>
                        <m:t>𝑓</m:t>
                      </m:r>
                      <m:r>
                        <a:rPr lang="en-US" sz="1400" i="1" dirty="0">
                          <a:solidFill>
                            <a:schemeClr val="dk1"/>
                          </a:solidFill>
                          <a:latin typeface="Cambria Math" panose="02040503050406030204" pitchFamily="18" charset="0"/>
                        </a:rPr>
                        <m:t>)</m:t>
                      </m:r>
                    </m:oMath>
                  </m:oMathPara>
                </a14:m>
                <a:endParaRPr lang="en-US" dirty="0"/>
              </a:p>
            </p:txBody>
          </p:sp>
        </mc:Choice>
        <mc:Fallback xmlns="">
          <p:sp>
            <p:nvSpPr>
              <p:cNvPr id="36" name="TextBox 35">
                <a:extLst>
                  <a:ext uri="{FF2B5EF4-FFF2-40B4-BE49-F238E27FC236}">
                    <a16:creationId xmlns:a16="http://schemas.microsoft.com/office/drawing/2014/main" id="{79D32C96-7F85-4537-2508-C839E9AA2CB9}"/>
                  </a:ext>
                </a:extLst>
              </p:cNvPr>
              <p:cNvSpPr txBox="1">
                <a:spLocks noRot="1" noChangeAspect="1" noMove="1" noResize="1" noEditPoints="1" noAdjustHandles="1" noChangeArrowheads="1" noChangeShapeType="1" noTextEdit="1"/>
              </p:cNvSpPr>
              <p:nvPr/>
            </p:nvSpPr>
            <p:spPr>
              <a:xfrm>
                <a:off x="6094611" y="3706344"/>
                <a:ext cx="2959937" cy="771301"/>
              </a:xfrm>
              <a:prstGeom prst="rect">
                <a:avLst/>
              </a:prstGeom>
              <a:blipFill>
                <a:blip r:embed="rId13"/>
                <a:stretch>
                  <a:fillRect l="-858" b="-48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Google Shape;712;p47">
                <a:extLst>
                  <a:ext uri="{FF2B5EF4-FFF2-40B4-BE49-F238E27FC236}">
                    <a16:creationId xmlns:a16="http://schemas.microsoft.com/office/drawing/2014/main" id="{0F985D70-299B-E4AF-1033-8854EDB6C20E}"/>
                  </a:ext>
                </a:extLst>
              </p:cNvPr>
              <p:cNvSpPr txBox="1"/>
              <p:nvPr/>
            </p:nvSpPr>
            <p:spPr>
              <a:xfrm>
                <a:off x="3428951" y="3752229"/>
                <a:ext cx="1827301" cy="41177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i="1" dirty="0" smtClean="0">
                          <a:solidFill>
                            <a:schemeClr val="dk1"/>
                          </a:solidFill>
                          <a:latin typeface="Cambria Math" panose="02040503050406030204" pitchFamily="18" charset="0"/>
                        </a:rPr>
                        <m:t>𝑡</m:t>
                      </m:r>
                      <m:r>
                        <a:rPr lang="en" sz="1500" i="1" dirty="0">
                          <a:solidFill>
                            <a:schemeClr val="dk1"/>
                          </a:solidFill>
                          <a:latin typeface="Cambria Math" panose="02040503050406030204" pitchFamily="18" charset="0"/>
                        </a:rPr>
                        <m:t>𝑥</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m:oMathPara>
                </a14:m>
                <a:endParaRPr lang="en" sz="1500" dirty="0">
                  <a:solidFill>
                    <a:schemeClr val="dk1"/>
                  </a:solidFill>
                </a:endParaRPr>
              </a:p>
              <a:p>
                <a:pPr marL="0" lvl="0" indent="0" algn="ctr" rtl="0">
                  <a:spcBef>
                    <a:spcPts val="0"/>
                  </a:spcBef>
                  <a:spcAft>
                    <a:spcPts val="0"/>
                  </a:spcAft>
                  <a:buNone/>
                </a:pPr>
                <a:r>
                  <a:rPr lang="en" sz="1500" dirty="0">
                    <a:solidFill>
                      <a:schemeClr val="dk1"/>
                    </a:solidFill>
                  </a:rPr>
                  <a:t>(via blockchain)</a:t>
                </a:r>
                <a:endParaRPr sz="1500" dirty="0">
                  <a:solidFill>
                    <a:schemeClr val="dk1"/>
                  </a:solidFill>
                </a:endParaRPr>
              </a:p>
            </p:txBody>
          </p:sp>
        </mc:Choice>
        <mc:Fallback xmlns="">
          <p:sp>
            <p:nvSpPr>
              <p:cNvPr id="37" name="Google Shape;712;p47">
                <a:extLst>
                  <a:ext uri="{FF2B5EF4-FFF2-40B4-BE49-F238E27FC236}">
                    <a16:creationId xmlns:a16="http://schemas.microsoft.com/office/drawing/2014/main" id="{0F985D70-299B-E4AF-1033-8854EDB6C20E}"/>
                  </a:ext>
                </a:extLst>
              </p:cNvPr>
              <p:cNvSpPr txBox="1">
                <a:spLocks noRot="1" noChangeAspect="1" noMove="1" noResize="1" noEditPoints="1" noAdjustHandles="1" noChangeArrowheads="1" noChangeShapeType="1" noTextEdit="1"/>
              </p:cNvSpPr>
              <p:nvPr/>
            </p:nvSpPr>
            <p:spPr>
              <a:xfrm>
                <a:off x="3428951" y="3752229"/>
                <a:ext cx="1827301" cy="411775"/>
              </a:xfrm>
              <a:prstGeom prst="rect">
                <a:avLst/>
              </a:prstGeom>
              <a:blipFill>
                <a:blip r:embed="rId14"/>
                <a:stretch>
                  <a:fillRect b="-33333"/>
                </a:stretch>
              </a:blipFill>
              <a:ln>
                <a:noFill/>
              </a:ln>
            </p:spPr>
            <p:txBody>
              <a:bodyPr/>
              <a:lstStyle/>
              <a:p>
                <a:r>
                  <a:rPr lang="en-US">
                    <a:noFill/>
                  </a:rPr>
                  <a:t> </a:t>
                </a:r>
              </a:p>
            </p:txBody>
          </p:sp>
        </mc:Fallback>
      </mc:AlternateContent>
      <p:pic>
        <p:nvPicPr>
          <p:cNvPr id="38" name="Google Shape;509;p38">
            <a:extLst>
              <a:ext uri="{FF2B5EF4-FFF2-40B4-BE49-F238E27FC236}">
                <a16:creationId xmlns:a16="http://schemas.microsoft.com/office/drawing/2014/main" id="{A26BBBCB-CAE2-1FA0-6B80-CA8D42741CCF}"/>
              </a:ext>
            </a:extLst>
          </p:cNvPr>
          <p:cNvPicPr preferRelativeResize="0"/>
          <p:nvPr/>
        </p:nvPicPr>
        <p:blipFill rotWithShape="1">
          <a:blip r:embed="rId15">
            <a:alphaModFix/>
          </a:blip>
          <a:srcRect t="32337" b="32145"/>
          <a:stretch/>
        </p:blipFill>
        <p:spPr>
          <a:xfrm>
            <a:off x="3718376" y="4258125"/>
            <a:ext cx="1248450" cy="443400"/>
          </a:xfrm>
          <a:prstGeom prst="rect">
            <a:avLst/>
          </a:prstGeom>
          <a:noFill/>
          <a:ln>
            <a:noFill/>
          </a:ln>
        </p:spPr>
      </p:pic>
      <p:cxnSp>
        <p:nvCxnSpPr>
          <p:cNvPr id="39" name="Google Shape;294;p29">
            <a:extLst>
              <a:ext uri="{FF2B5EF4-FFF2-40B4-BE49-F238E27FC236}">
                <a16:creationId xmlns:a16="http://schemas.microsoft.com/office/drawing/2014/main" id="{746F14F7-25F5-273A-AC68-02D784F3722F}"/>
              </a:ext>
            </a:extLst>
          </p:cNvPr>
          <p:cNvCxnSpPr/>
          <p:nvPr/>
        </p:nvCxnSpPr>
        <p:spPr>
          <a:xfrm rot="10800000">
            <a:off x="3139900" y="4210377"/>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0" name="Google Shape;395;p34">
                <a:extLst>
                  <a:ext uri="{FF2B5EF4-FFF2-40B4-BE49-F238E27FC236}">
                    <a16:creationId xmlns:a16="http://schemas.microsoft.com/office/drawing/2014/main" id="{5B5A7894-D86C-A5B0-E2E5-F8C602CEDE56}"/>
                  </a:ext>
                </a:extLst>
              </p:cNvPr>
              <p:cNvSpPr txBox="1"/>
              <p:nvPr/>
            </p:nvSpPr>
            <p:spPr>
              <a:xfrm>
                <a:off x="361314" y="2276064"/>
                <a:ext cx="3000000" cy="442463"/>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d>
                        <m:dPr>
                          <m:ctrlPr>
                            <a:rPr lang="en-US" sz="1500" i="1" smtClean="0">
                              <a:solidFill>
                                <a:sysClr val="windowText" lastClr="000000"/>
                              </a:solidFill>
                              <a:latin typeface="Cambria Math" panose="02040503050406030204" pitchFamily="18" charset="0"/>
                            </a:rPr>
                          </m:ctrlPr>
                        </m:dPr>
                        <m:e>
                          <m:r>
                            <a:rPr lang="en-US" sz="1500" i="1" smtClean="0">
                              <a:solidFill>
                                <a:sysClr val="windowText" lastClr="000000"/>
                              </a:solidFill>
                              <a:latin typeface="Cambria Math" panose="02040503050406030204" pitchFamily="18" charset="0"/>
                            </a:rPr>
                            <m:t>𝑠𝑘</m:t>
                          </m:r>
                          <m:r>
                            <a:rPr lang="en-US" sz="1500" i="1" smtClean="0">
                              <a:solidFill>
                                <a:sysClr val="windowText" lastClr="000000"/>
                              </a:solidFill>
                              <a:latin typeface="Cambria Math" panose="02040503050406030204" pitchFamily="18" charset="0"/>
                            </a:rPr>
                            <m:t>, </m:t>
                          </m:r>
                          <m:r>
                            <a:rPr lang="en-US" sz="1500" i="1" smtClean="0">
                              <a:solidFill>
                                <a:sysClr val="windowText" lastClr="000000"/>
                              </a:solidFill>
                              <a:latin typeface="Cambria Math" panose="02040503050406030204" pitchFamily="18" charset="0"/>
                            </a:rPr>
                            <m:t>𝑣𝑘</m:t>
                          </m:r>
                        </m:e>
                      </m:d>
                      <m:r>
                        <a:rPr lang="en-US" sz="1500" i="1" smtClean="0">
                          <a:solidFill>
                            <a:sysClr val="windowText" lastClr="000000"/>
                          </a:solidFill>
                          <a:latin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𝑆𝑖𝑔</m:t>
                      </m:r>
                      <m:r>
                        <a:rPr lang="en-US" sz="1500" b="0" i="1" smtClean="0">
                          <a:solidFill>
                            <a:sysClr val="windowText" lastClr="000000"/>
                          </a:solidFill>
                          <a:latin typeface="Cambria Math" panose="02040503050406030204" pitchFamily="18" charset="0"/>
                          <a:ea typeface="Cambria Math" panose="02040503050406030204" pitchFamily="18" charset="0"/>
                        </a:rPr>
                        <m:t>.</m:t>
                      </m:r>
                      <m:r>
                        <a:rPr lang="en-US" sz="15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500" i="1">
                          <a:solidFill>
                            <a:sysClr val="windowText" lastClr="000000"/>
                          </a:solidFill>
                          <a:latin typeface="Cambria Math" panose="02040503050406030204" pitchFamily="18" charset="0"/>
                          <a:ea typeface="Cambria Math" panose="02040503050406030204" pitchFamily="18" charset="0"/>
                        </a:rPr>
                        <m:t>(</m:t>
                      </m:r>
                      <m:sSup>
                        <m:sSupPr>
                          <m:ctrlPr>
                            <a:rPr lang="en-US" sz="1500" i="1">
                              <a:solidFill>
                                <a:sysClr val="windowText" lastClr="000000"/>
                              </a:solidFill>
                              <a:latin typeface="Cambria Math" panose="02040503050406030204" pitchFamily="18" charset="0"/>
                              <a:ea typeface="Cambria Math" panose="02040503050406030204" pitchFamily="18" charset="0"/>
                            </a:rPr>
                          </m:ctrlPr>
                        </m:sSupPr>
                        <m:e>
                          <m:r>
                            <a:rPr lang="en-US" sz="1500" i="1">
                              <a:solidFill>
                                <a:sysClr val="windowText" lastClr="000000"/>
                              </a:solidFill>
                              <a:latin typeface="Cambria Math" panose="02040503050406030204" pitchFamily="18" charset="0"/>
                              <a:ea typeface="Cambria Math" panose="02040503050406030204" pitchFamily="18" charset="0"/>
                            </a:rPr>
                            <m:t>1</m:t>
                          </m:r>
                        </m:e>
                        <m:sup>
                          <m:r>
                            <a:rPr lang="en-US" sz="1500" i="1">
                              <a:solidFill>
                                <a:sysClr val="windowText" lastClr="000000"/>
                              </a:solidFill>
                              <a:latin typeface="Cambria Math" panose="02040503050406030204" pitchFamily="18" charset="0"/>
                              <a:ea typeface="Cambria Math" panose="02040503050406030204" pitchFamily="18" charset="0"/>
                            </a:rPr>
                            <m:t>𝜆</m:t>
                          </m:r>
                        </m:sup>
                      </m:sSup>
                      <m:r>
                        <a:rPr lang="en-US" sz="1500" i="1">
                          <a:solidFill>
                            <a:sysClr val="windowText" lastClr="000000"/>
                          </a:solidFill>
                          <a:latin typeface="Cambria Math" panose="02040503050406030204" pitchFamily="18" charset="0"/>
                          <a:ea typeface="Cambria Math" panose="02040503050406030204" pitchFamily="18" charset="0"/>
                        </a:rPr>
                        <m:t>)</m:t>
                      </m:r>
                    </m:oMath>
                  </m:oMathPara>
                </a14:m>
                <a:endParaRPr lang="en-US" sz="1500" i="1" dirty="0">
                  <a:solidFill>
                    <a:sysClr val="windowText" lastClr="000000"/>
                  </a:solidFill>
                  <a:latin typeface="Cambria Math" panose="02040503050406030204" pitchFamily="18" charset="0"/>
                </a:endParaRPr>
              </a:p>
            </p:txBody>
          </p:sp>
        </mc:Choice>
        <mc:Fallback xmlns="">
          <p:sp>
            <p:nvSpPr>
              <p:cNvPr id="40" name="Google Shape;395;p34">
                <a:extLst>
                  <a:ext uri="{FF2B5EF4-FFF2-40B4-BE49-F238E27FC236}">
                    <a16:creationId xmlns:a16="http://schemas.microsoft.com/office/drawing/2014/main" id="{5B5A7894-D86C-A5B0-E2E5-F8C602CEDE56}"/>
                  </a:ext>
                </a:extLst>
              </p:cNvPr>
              <p:cNvSpPr txBox="1">
                <a:spLocks noRot="1" noChangeAspect="1" noMove="1" noResize="1" noEditPoints="1" noAdjustHandles="1" noChangeArrowheads="1" noChangeShapeType="1" noTextEdit="1"/>
              </p:cNvSpPr>
              <p:nvPr/>
            </p:nvSpPr>
            <p:spPr>
              <a:xfrm>
                <a:off x="361314" y="2276064"/>
                <a:ext cx="3000000" cy="442463"/>
              </a:xfrm>
              <a:prstGeom prst="rect">
                <a:avLst/>
              </a:prstGeom>
              <a:blipFill>
                <a:blip r:embed="rId1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3FDAE716-1E85-928C-B0DB-78513F25780A}"/>
                  </a:ext>
                </a:extLst>
              </p:cNvPr>
              <p:cNvSpPr txBox="1"/>
              <p:nvPr/>
            </p:nvSpPr>
            <p:spPr>
              <a:xfrm>
                <a:off x="457200" y="4337178"/>
                <a:ext cx="2649187" cy="32502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𝑑𝑘</m:t>
                          </m:r>
                        </m:e>
                        <m:sub>
                          <m:r>
                            <a:rPr lang="en-US" b="0" i="1" smtClean="0">
                              <a:latin typeface="Cambria Math" panose="02040503050406030204" pitchFamily="18" charset="0"/>
                            </a:rPr>
                            <m:t>𝑓</m:t>
                          </m:r>
                        </m:sub>
                      </m:sSub>
                      <m:r>
                        <a:rPr lang="en-US" b="0" i="1" smtClean="0">
                          <a:latin typeface="Cambria Math" panose="02040503050406030204" pitchFamily="18" charset="0"/>
                        </a:rPr>
                        <m:t>=</m:t>
                      </m:r>
                      <m:r>
                        <a:rPr lang="en-US" b="0" i="1" smtClean="0">
                          <a:latin typeface="Cambria Math" panose="02040503050406030204" pitchFamily="18" charset="0"/>
                        </a:rPr>
                        <m:t>𝐴𝑆</m:t>
                      </m:r>
                      <m:r>
                        <a:rPr lang="en-US" b="0" i="1" smtClean="0">
                          <a:latin typeface="Cambria Math" panose="02040503050406030204" pitchFamily="18" charset="0"/>
                        </a:rPr>
                        <m:t>.</m:t>
                      </m:r>
                      <m:r>
                        <a:rPr lang="en-US" b="0" i="1" smtClean="0">
                          <a:latin typeface="Cambria Math" panose="02040503050406030204" pitchFamily="18" charset="0"/>
                        </a:rPr>
                        <m:t>𝐸𝑥𝑡𝑟𝑎𝑐𝑡</m:t>
                      </m:r>
                      <m:r>
                        <a:rPr lang="en-US" b="0" i="1" smtClean="0">
                          <a:latin typeface="Cambria Math" panose="02040503050406030204" pitchFamily="18" charset="0"/>
                        </a:rPr>
                        <m:t>(</m:t>
                      </m:r>
                      <m:r>
                        <a:rPr lang="en-US" b="0" i="1" smtClean="0">
                          <a:latin typeface="Cambria Math" panose="02040503050406030204" pitchFamily="18" charset="0"/>
                        </a:rPr>
                        <m:t>𝑝𝑟𝑒𝑠𝑖𝑔</m:t>
                      </m:r>
                      <m:r>
                        <a:rPr lang="en-US" b="0" i="1" smtClean="0">
                          <a:latin typeface="Cambria Math" panose="02040503050406030204" pitchFamily="18" charset="0"/>
                        </a:rPr>
                        <m:t>, </m:t>
                      </m:r>
                      <m:r>
                        <a:rPr lang="en-US" b="0" i="1" smtClean="0">
                          <a:latin typeface="Cambria Math" panose="02040503050406030204" pitchFamily="18" charset="0"/>
                        </a:rPr>
                        <m:t>𝑠𝑖𝑔</m:t>
                      </m:r>
                      <m:r>
                        <a:rPr lang="en-US" b="0" i="1" smtClean="0">
                          <a:latin typeface="Cambria Math" panose="02040503050406030204" pitchFamily="18" charset="0"/>
                        </a:rPr>
                        <m:t>)</m:t>
                      </m:r>
                    </m:oMath>
                  </m:oMathPara>
                </a14:m>
                <a:endParaRPr lang="en-US" dirty="0"/>
              </a:p>
            </p:txBody>
          </p:sp>
        </mc:Choice>
        <mc:Fallback xmlns="">
          <p:sp>
            <p:nvSpPr>
              <p:cNvPr id="41" name="TextBox 40">
                <a:extLst>
                  <a:ext uri="{FF2B5EF4-FFF2-40B4-BE49-F238E27FC236}">
                    <a16:creationId xmlns:a16="http://schemas.microsoft.com/office/drawing/2014/main" id="{3FDAE716-1E85-928C-B0DB-78513F25780A}"/>
                  </a:ext>
                </a:extLst>
              </p:cNvPr>
              <p:cNvSpPr txBox="1">
                <a:spLocks noRot="1" noChangeAspect="1" noMove="1" noResize="1" noEditPoints="1" noAdjustHandles="1" noChangeArrowheads="1" noChangeShapeType="1" noTextEdit="1"/>
              </p:cNvSpPr>
              <p:nvPr/>
            </p:nvSpPr>
            <p:spPr>
              <a:xfrm>
                <a:off x="457200" y="4337178"/>
                <a:ext cx="2649187" cy="325025"/>
              </a:xfrm>
              <a:prstGeom prst="rect">
                <a:avLst/>
              </a:prstGeom>
              <a:blipFill>
                <a:blip r:embed="rId17"/>
                <a:stretch>
                  <a:fillRect/>
                </a:stretch>
              </a:blipFill>
            </p:spPr>
            <p:txBody>
              <a:bodyPr/>
              <a:lstStyle/>
              <a:p>
                <a:r>
                  <a:rPr lang="en-US">
                    <a:noFill/>
                  </a:rPr>
                  <a:t> </a:t>
                </a:r>
              </a:p>
            </p:txBody>
          </p:sp>
        </mc:Fallback>
      </mc:AlternateContent>
      <p:cxnSp>
        <p:nvCxnSpPr>
          <p:cNvPr id="42" name="Google Shape;294;p29">
            <a:extLst>
              <a:ext uri="{FF2B5EF4-FFF2-40B4-BE49-F238E27FC236}">
                <a16:creationId xmlns:a16="http://schemas.microsoft.com/office/drawing/2014/main" id="{3D2C3AEC-F7D8-B54C-C293-2BBAE25E538D}"/>
              </a:ext>
            </a:extLst>
          </p:cNvPr>
          <p:cNvCxnSpPr>
            <a:cxnSpLocks/>
          </p:cNvCxnSpPr>
          <p:nvPr/>
        </p:nvCxnSpPr>
        <p:spPr>
          <a:xfrm>
            <a:off x="3233717" y="3674245"/>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1984C9BB-F352-B346-5A7A-0BC3927239DE}"/>
                  </a:ext>
                </a:extLst>
              </p:cNvPr>
              <p:cNvSpPr txBox="1"/>
              <p:nvPr/>
            </p:nvSpPr>
            <p:spPr>
              <a:xfrm>
                <a:off x="3489815" y="3263269"/>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𝑡𝑥</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𝑝𝑟𝑒𝑠𝑖𝑔</m:t>
                      </m:r>
                    </m:oMath>
                  </m:oMathPara>
                </a14:m>
                <a:endParaRPr lang="en-US" sz="1400" dirty="0">
                  <a:solidFill>
                    <a:schemeClr val="dk1"/>
                  </a:solidFill>
                </a:endParaRPr>
              </a:p>
            </p:txBody>
          </p:sp>
        </mc:Choice>
        <mc:Fallback xmlns="">
          <p:sp>
            <p:nvSpPr>
              <p:cNvPr id="43" name="TextBox 42">
                <a:extLst>
                  <a:ext uri="{FF2B5EF4-FFF2-40B4-BE49-F238E27FC236}">
                    <a16:creationId xmlns:a16="http://schemas.microsoft.com/office/drawing/2014/main" id="{1984C9BB-F352-B346-5A7A-0BC3927239DE}"/>
                  </a:ext>
                </a:extLst>
              </p:cNvPr>
              <p:cNvSpPr txBox="1">
                <a:spLocks noRot="1" noChangeAspect="1" noMove="1" noResize="1" noEditPoints="1" noAdjustHandles="1" noChangeArrowheads="1" noChangeShapeType="1" noTextEdit="1"/>
              </p:cNvSpPr>
              <p:nvPr/>
            </p:nvSpPr>
            <p:spPr>
              <a:xfrm>
                <a:off x="3489815" y="3263269"/>
                <a:ext cx="2429090" cy="307777"/>
              </a:xfrm>
              <a:prstGeom prst="rect">
                <a:avLst/>
              </a:prstGeom>
              <a:blipFill>
                <a:blip r:embed="rId18"/>
                <a:stretch>
                  <a:fillRect b="-7692"/>
                </a:stretch>
              </a:blipFill>
            </p:spPr>
            <p:txBody>
              <a:bodyPr/>
              <a:lstStyle/>
              <a:p>
                <a:r>
                  <a:rPr lang="en-US">
                    <a:noFill/>
                  </a:rPr>
                  <a:t> </a:t>
                </a:r>
              </a:p>
            </p:txBody>
          </p:sp>
        </mc:Fallback>
      </mc:AlternateContent>
      <p:sp>
        <p:nvSpPr>
          <p:cNvPr id="44" name="Google Shape;585;p42">
            <a:extLst>
              <a:ext uri="{FF2B5EF4-FFF2-40B4-BE49-F238E27FC236}">
                <a16:creationId xmlns:a16="http://schemas.microsoft.com/office/drawing/2014/main" id="{D3F98604-66F8-DB68-7472-3BAF05020758}"/>
              </a:ext>
            </a:extLst>
          </p:cNvPr>
          <p:cNvSpPr/>
          <p:nvPr/>
        </p:nvSpPr>
        <p:spPr>
          <a:xfrm>
            <a:off x="3211886" y="3290257"/>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45" name="Rounded Rectangle 44">
            <a:extLst>
              <a:ext uri="{FF2B5EF4-FFF2-40B4-BE49-F238E27FC236}">
                <a16:creationId xmlns:a16="http://schemas.microsoft.com/office/drawing/2014/main" id="{70184C65-EAFF-43BE-4023-D6281EA3856B}"/>
              </a:ext>
            </a:extLst>
          </p:cNvPr>
          <p:cNvSpPr/>
          <p:nvPr/>
        </p:nvSpPr>
        <p:spPr>
          <a:xfrm>
            <a:off x="242955" y="2349108"/>
            <a:ext cx="8811593" cy="2366188"/>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Google Shape;585;p42">
            <a:extLst>
              <a:ext uri="{FF2B5EF4-FFF2-40B4-BE49-F238E27FC236}">
                <a16:creationId xmlns:a16="http://schemas.microsoft.com/office/drawing/2014/main" id="{65B61B14-A22D-827F-F8F5-D5AFF8714D88}"/>
              </a:ext>
            </a:extLst>
          </p:cNvPr>
          <p:cNvSpPr/>
          <p:nvPr/>
        </p:nvSpPr>
        <p:spPr>
          <a:xfrm>
            <a:off x="3229914" y="3776447"/>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Tree>
    <p:extLst>
      <p:ext uri="{BB962C8B-B14F-4D97-AF65-F5344CB8AC3E}">
        <p14:creationId xmlns:p14="http://schemas.microsoft.com/office/powerpoint/2010/main" val="248740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P spid="36" grpId="0"/>
      <p:bldP spid="37" grpId="0"/>
      <p:bldP spid="40" grpId="0"/>
      <p:bldP spid="41" grpId="0"/>
      <p:bldP spid="43" grpId="0"/>
      <p:bldP spid="44" grpId="0" animBg="1"/>
      <p:bldP spid="4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BF5E56-295E-C42A-CA8E-D7C736AC88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44</a:t>
            </a:fld>
            <a:endParaRPr lang="en"/>
          </a:p>
        </p:txBody>
      </p:sp>
      <p:sp>
        <p:nvSpPr>
          <p:cNvPr id="6" name="Google Shape;297;p29">
            <a:extLst>
              <a:ext uri="{FF2B5EF4-FFF2-40B4-BE49-F238E27FC236}">
                <a16:creationId xmlns:a16="http://schemas.microsoft.com/office/drawing/2014/main" id="{64B5BE1F-E43F-2E3D-85C8-26D7C276571D}"/>
              </a:ext>
            </a:extLst>
          </p:cNvPr>
          <p:cNvSpPr txBox="1">
            <a:spLocks/>
          </p:cNvSpPr>
          <p:nvPr/>
        </p:nvSpPr>
        <p:spPr>
          <a:xfrm>
            <a:off x="197223" y="89667"/>
            <a:ext cx="8946776" cy="678617"/>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dirty="0">
                <a:solidFill>
                  <a:schemeClr val="dk1"/>
                </a:solidFill>
              </a:rPr>
              <a:t>[</a:t>
            </a:r>
            <a:r>
              <a:rPr lang="en-US" b="1" dirty="0">
                <a:solidFill>
                  <a:srgbClr val="C00000"/>
                </a:solidFill>
              </a:rPr>
              <a:t>V</a:t>
            </a:r>
            <a:r>
              <a:rPr lang="en-US" b="1" dirty="0">
                <a:solidFill>
                  <a:schemeClr val="dk1"/>
                </a:solidFill>
              </a:rPr>
              <a:t>ST24]: FFE via</a:t>
            </a:r>
            <a:r>
              <a:rPr lang="en" sz="4400" b="1" dirty="0">
                <a:solidFill>
                  <a:srgbClr val="92D050"/>
                </a:solidFill>
              </a:rPr>
              <a:t> </a:t>
            </a:r>
            <a:r>
              <a:rPr lang="en" b="1" dirty="0">
                <a:solidFill>
                  <a:srgbClr val="92D050"/>
                </a:solidFill>
              </a:rPr>
              <a:t>Adaptor Signatures + FE</a:t>
            </a:r>
            <a:endParaRPr lang="en-US" dirty="0">
              <a:solidFill>
                <a:schemeClr val="tx1"/>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189A454-57BD-167E-4AF4-02380907F706}"/>
                  </a:ext>
                </a:extLst>
              </p:cNvPr>
              <p:cNvSpPr txBox="1"/>
              <p:nvPr/>
            </p:nvSpPr>
            <p:spPr>
              <a:xfrm>
                <a:off x="6094611" y="3706344"/>
                <a:ext cx="2959937" cy="771301"/>
              </a:xfrm>
              <a:prstGeom prst="rect">
                <a:avLst/>
              </a:prstGeom>
              <a:noFill/>
            </p:spPr>
            <p:txBody>
              <a:bodyPr wrap="square">
                <a:spAutoFit/>
              </a:bodyPr>
              <a:lstStyle/>
              <a:p>
                <a:pPr marL="0" lvl="0" indent="0" algn="l" rtl="0">
                  <a:spcBef>
                    <a:spcPts val="0"/>
                  </a:spcBef>
                  <a:spcAft>
                    <a:spcPts val="0"/>
                  </a:spcAft>
                  <a:buNone/>
                </a:pPr>
                <a:r>
                  <a:rPr lang="en-US" dirty="0">
                    <a:solidFill>
                      <a:schemeClr val="dk1"/>
                    </a:solidFill>
                    <a:latin typeface="Arial" panose="020B0604020202020204" pitchFamily="34" charset="0"/>
                    <a:cs typeface="Arial" panose="020B0604020202020204" pitchFamily="34" charset="0"/>
                  </a:rPr>
                  <a:t>If </a:t>
                </a:r>
                <a14:m>
                  <m:oMath xmlns:m="http://schemas.openxmlformats.org/officeDocument/2006/math">
                    <m:r>
                      <a:rPr lang="en-US" sz="1400" b="0" i="1" smtClean="0">
                        <a:solidFill>
                          <a:schemeClr val="dk1"/>
                        </a:solidFill>
                        <a:latin typeface="Cambria Math" panose="02040503050406030204" pitchFamily="18" charset="0"/>
                      </a:rPr>
                      <m:t>𝐴𝑆</m:t>
                    </m:r>
                    <m:r>
                      <a:rPr lang="en-US" sz="1400" b="0" i="1" smtClean="0">
                        <a:solidFill>
                          <a:schemeClr val="dk1"/>
                        </a:solidFill>
                        <a:latin typeface="Cambria Math" panose="02040503050406030204" pitchFamily="18" charset="0"/>
                      </a:rPr>
                      <m:t>.</m:t>
                    </m:r>
                    <m:r>
                      <a:rPr lang="en-US" sz="1400" b="0" i="1" smtClean="0">
                        <a:solidFill>
                          <a:schemeClr val="dk1"/>
                        </a:solidFill>
                        <a:latin typeface="Cambria Math" panose="02040503050406030204" pitchFamily="18" charset="0"/>
                      </a:rPr>
                      <m:t>𝑃𝑟𝑒𝑉𝑒𝑟𝑖𝑓𝑦</m:t>
                    </m:r>
                    <m:d>
                      <m:dPr>
                        <m:ctrlPr>
                          <a:rPr lang="en-US" sz="1400" b="0" i="1" smtClean="0">
                            <a:solidFill>
                              <a:schemeClr val="dk1"/>
                            </a:solidFill>
                            <a:latin typeface="Cambria Math" panose="02040503050406030204" pitchFamily="18" charset="0"/>
                          </a:rPr>
                        </m:ctrlPr>
                      </m:dPr>
                      <m:e>
                        <m:r>
                          <a:rPr lang="en-US" sz="1400" b="0" i="1" smtClean="0">
                            <a:solidFill>
                              <a:schemeClr val="dk1"/>
                            </a:solidFill>
                            <a:latin typeface="Cambria Math" panose="02040503050406030204" pitchFamily="18" charset="0"/>
                          </a:rPr>
                          <m:t>𝑣𝑘</m:t>
                        </m:r>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𝑡𝑥</m:t>
                        </m:r>
                        <m:r>
                          <a:rPr lang="en-US" sz="1400" b="0" i="1" smtClean="0">
                            <a:solidFill>
                              <a:schemeClr val="dk1"/>
                            </a:solidFill>
                            <a:latin typeface="Cambria Math" panose="02040503050406030204" pitchFamily="18" charset="0"/>
                          </a:rPr>
                          <m:t>, </m:t>
                        </m:r>
                        <m:sSub>
                          <m:sSubPr>
                            <m:ctrlPr>
                              <a:rPr lang="en-US" sz="1400" b="0" i="1" smtClean="0">
                                <a:solidFill>
                                  <a:schemeClr val="accent1"/>
                                </a:solidFill>
                                <a:latin typeface="Cambria Math" panose="02040503050406030204" pitchFamily="18" charset="0"/>
                              </a:rPr>
                            </m:ctrlPr>
                          </m:sSubPr>
                          <m:e>
                            <m:r>
                              <a:rPr lang="en-US" sz="1400" b="0" i="1" smtClean="0">
                                <a:solidFill>
                                  <a:schemeClr val="accent1"/>
                                </a:solidFill>
                                <a:latin typeface="Cambria Math" panose="02040503050406030204" pitchFamily="18" charset="0"/>
                              </a:rPr>
                              <m:t>𝑒𝑘</m:t>
                            </m:r>
                          </m:e>
                          <m:sub>
                            <m:r>
                              <a:rPr lang="en-US" sz="1400" b="0" i="1" smtClean="0">
                                <a:solidFill>
                                  <a:schemeClr val="accent1"/>
                                </a:solidFill>
                                <a:latin typeface="Cambria Math" panose="02040503050406030204" pitchFamily="18" charset="0"/>
                              </a:rPr>
                              <m:t>𝑓</m:t>
                            </m:r>
                          </m:sub>
                        </m:sSub>
                        <m:r>
                          <a:rPr lang="en-US" sz="1400" b="0" i="1" smtClean="0">
                            <a:solidFill>
                              <a:schemeClr val="dk1"/>
                            </a:solidFill>
                            <a:latin typeface="Cambria Math" panose="02040503050406030204" pitchFamily="18" charset="0"/>
                          </a:rPr>
                          <m:t>, </m:t>
                        </m:r>
                        <m:r>
                          <a:rPr lang="en-US" sz="1400" b="0" i="1" smtClean="0">
                            <a:solidFill>
                              <a:schemeClr val="dk1"/>
                            </a:solidFill>
                            <a:latin typeface="Cambria Math" panose="02040503050406030204" pitchFamily="18" charset="0"/>
                          </a:rPr>
                          <m:t>𝑝𝑟𝑒𝑠𝑖𝑔</m:t>
                        </m:r>
                      </m:e>
                    </m:d>
                  </m:oMath>
                </a14:m>
                <a:endParaRPr lang="en-US" sz="1400" b="0" i="1" dirty="0">
                  <a:solidFill>
                    <a:schemeClr val="dk1"/>
                  </a:solidFill>
                  <a:latin typeface="Cambria Math" panose="02040503050406030204" pitchFamily="18" charset="0"/>
                </a:endParaRPr>
              </a:p>
              <a:p>
                <a:pPr marL="0" lvl="0" indent="0" algn="l" rtl="0">
                  <a:spcBef>
                    <a:spcPts val="0"/>
                  </a:spcBef>
                  <a:spcAft>
                    <a:spcPts val="0"/>
                  </a:spcAft>
                  <a:buNone/>
                </a:pPr>
                <a14:m>
                  <m:oMath xmlns:m="http://schemas.openxmlformats.org/officeDocument/2006/math">
                    <m:r>
                      <a:rPr lang="en-US" sz="1400" b="0" i="1" smtClean="0">
                        <a:solidFill>
                          <a:schemeClr val="dk1"/>
                        </a:solidFill>
                        <a:latin typeface="Cambria Math" panose="02040503050406030204" pitchFamily="18" charset="0"/>
                      </a:rPr>
                      <m:t>=0</m:t>
                    </m:r>
                  </m:oMath>
                </a14:m>
                <a:r>
                  <a:rPr lang="en-US" sz="1400" dirty="0">
                    <a:solidFill>
                      <a:schemeClr val="dk1"/>
                    </a:solidFill>
                    <a:latin typeface="Cambria Math" panose="02040503050406030204" pitchFamily="18" charset="0"/>
                  </a:rPr>
                  <a:t>: abort</a:t>
                </a: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𝑠𝑖𝑔</m:t>
                      </m:r>
                      <m:r>
                        <a:rPr lang="en-US" sz="1400" i="1" dirty="0" smtClean="0">
                          <a:solidFill>
                            <a:schemeClr val="dk1"/>
                          </a:solidFill>
                          <a:latin typeface="Cambria Math" panose="02040503050406030204" pitchFamily="18" charset="0"/>
                        </a:rPr>
                        <m:t> ← </m:t>
                      </m:r>
                      <m:r>
                        <a:rPr lang="en-US" sz="1400" i="1" dirty="0" err="1">
                          <a:solidFill>
                            <a:schemeClr val="dk1"/>
                          </a:solidFill>
                          <a:latin typeface="Cambria Math" panose="02040503050406030204" pitchFamily="18" charset="0"/>
                        </a:rPr>
                        <m:t>𝐴𝑆</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𝐴𝑑𝑎𝑝𝑡</m:t>
                      </m:r>
                      <m:r>
                        <a:rPr lang="en-US" sz="1400" i="1" dirty="0">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𝑝𝑟𝑒𝑠𝑖𝑔</m:t>
                      </m:r>
                      <m:r>
                        <a:rPr lang="en-US" sz="1400" i="1" dirty="0">
                          <a:solidFill>
                            <a:schemeClr val="dk1"/>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𝑑</m:t>
                      </m:r>
                      <m:r>
                        <a:rPr lang="en-US" sz="1400" i="1" dirty="0" err="1">
                          <a:solidFill>
                            <a:srgbClr val="BB0000"/>
                          </a:solidFill>
                          <a:latin typeface="Cambria Math" panose="02040503050406030204" pitchFamily="18" charset="0"/>
                        </a:rPr>
                        <m:t>𝑘</m:t>
                      </m:r>
                      <m:r>
                        <a:rPr lang="en-US" sz="1400" i="1" baseline="-25000" dirty="0" err="1">
                          <a:solidFill>
                            <a:srgbClr val="BB0000"/>
                          </a:solidFill>
                          <a:latin typeface="Cambria Math" panose="02040503050406030204" pitchFamily="18" charset="0"/>
                        </a:rPr>
                        <m:t>𝑓</m:t>
                      </m:r>
                      <m:r>
                        <a:rPr lang="en-US" sz="1400" i="1" dirty="0">
                          <a:solidFill>
                            <a:schemeClr val="dk1"/>
                          </a:solidFill>
                          <a:latin typeface="Cambria Math" panose="02040503050406030204" pitchFamily="18" charset="0"/>
                        </a:rPr>
                        <m:t>)</m:t>
                      </m:r>
                    </m:oMath>
                  </m:oMathPara>
                </a14:m>
                <a:endParaRPr lang="en-US" dirty="0"/>
              </a:p>
            </p:txBody>
          </p:sp>
        </mc:Choice>
        <mc:Fallback xmlns="">
          <p:sp>
            <p:nvSpPr>
              <p:cNvPr id="7" name="TextBox 6">
                <a:extLst>
                  <a:ext uri="{FF2B5EF4-FFF2-40B4-BE49-F238E27FC236}">
                    <a16:creationId xmlns:a16="http://schemas.microsoft.com/office/drawing/2014/main" id="{0189A454-57BD-167E-4AF4-02380907F706}"/>
                  </a:ext>
                </a:extLst>
              </p:cNvPr>
              <p:cNvSpPr txBox="1">
                <a:spLocks noRot="1" noChangeAspect="1" noMove="1" noResize="1" noEditPoints="1" noAdjustHandles="1" noChangeArrowheads="1" noChangeShapeType="1" noTextEdit="1"/>
              </p:cNvSpPr>
              <p:nvPr/>
            </p:nvSpPr>
            <p:spPr>
              <a:xfrm>
                <a:off x="6094611" y="3706344"/>
                <a:ext cx="2959937" cy="771301"/>
              </a:xfrm>
              <a:prstGeom prst="rect">
                <a:avLst/>
              </a:prstGeom>
              <a:blipFill>
                <a:blip r:embed="rId3"/>
                <a:stretch>
                  <a:fillRect l="-858" b="-4839"/>
                </a:stretch>
              </a:blipFill>
            </p:spPr>
            <p:txBody>
              <a:bodyPr/>
              <a:lstStyle/>
              <a:p>
                <a:r>
                  <a:rPr lang="en-US">
                    <a:noFill/>
                  </a:rPr>
                  <a:t> </a:t>
                </a:r>
              </a:p>
            </p:txBody>
          </p:sp>
        </mc:Fallback>
      </mc:AlternateContent>
      <p:sp>
        <p:nvSpPr>
          <p:cNvPr id="9" name="Google Shape;750;p48">
            <a:extLst>
              <a:ext uri="{FF2B5EF4-FFF2-40B4-BE49-F238E27FC236}">
                <a16:creationId xmlns:a16="http://schemas.microsoft.com/office/drawing/2014/main" id="{61C2F356-1D88-0476-0C87-E846E58F1BBF}"/>
              </a:ext>
            </a:extLst>
          </p:cNvPr>
          <p:cNvSpPr/>
          <p:nvPr/>
        </p:nvSpPr>
        <p:spPr>
          <a:xfrm>
            <a:off x="-1" y="2134916"/>
            <a:ext cx="9332843" cy="1232050"/>
          </a:xfrm>
          <a:prstGeom prst="wedgeRectCallout">
            <a:avLst>
              <a:gd name="adj1" fmla="val 32586"/>
              <a:gd name="adj2" fmla="val 77864"/>
            </a:avLst>
          </a:prstGeom>
          <a:solidFill>
            <a:srgbClr val="BB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b="1" u="sng" dirty="0">
                <a:solidFill>
                  <a:srgbClr val="FFFFFF"/>
                </a:solidFill>
              </a:rPr>
              <a:t>Challenge 1:</a:t>
            </a:r>
            <a:r>
              <a:rPr lang="en" sz="2100" b="1" dirty="0">
                <a:solidFill>
                  <a:srgbClr val="FFFFFF"/>
                </a:solidFill>
              </a:rPr>
              <a:t> </a:t>
            </a:r>
            <a:r>
              <a:rPr lang="en" sz="2100" dirty="0">
                <a:solidFill>
                  <a:srgbClr val="FFFFFF"/>
                </a:solidFill>
              </a:rPr>
              <a:t>Compatibility of FE and AS</a:t>
            </a:r>
          </a:p>
          <a:p>
            <a:pPr marL="342900" lvl="0" indent="-342900" algn="l" rtl="0">
              <a:spcBef>
                <a:spcPts val="0"/>
              </a:spcBef>
              <a:spcAft>
                <a:spcPts val="0"/>
              </a:spcAft>
              <a:buClr>
                <a:schemeClr val="bg1"/>
              </a:buClr>
              <a:buFont typeface="Arial" panose="020B0604020202020204" pitchFamily="34" charset="0"/>
              <a:buChar char="•"/>
            </a:pPr>
            <a:r>
              <a:rPr lang="en" sz="1900" dirty="0">
                <a:solidFill>
                  <a:srgbClr val="FFFFFF"/>
                </a:solidFill>
              </a:rPr>
              <a:t>If AS is for hard relation R, then FE needs to be R-compliant</a:t>
            </a:r>
          </a:p>
          <a:p>
            <a:pPr marL="342900" lvl="0" indent="-342900" algn="l" rtl="0">
              <a:spcBef>
                <a:spcPts val="0"/>
              </a:spcBef>
              <a:spcAft>
                <a:spcPts val="0"/>
              </a:spcAft>
              <a:buClr>
                <a:schemeClr val="bg1"/>
              </a:buClr>
              <a:buFont typeface="Arial" panose="020B0604020202020204" pitchFamily="34" charset="0"/>
              <a:buChar char="•"/>
            </a:pPr>
            <a:r>
              <a:rPr lang="en" sz="1900" dirty="0">
                <a:solidFill>
                  <a:srgbClr val="FFFFFF"/>
                </a:solidFill>
              </a:rPr>
              <a:t>Need to choose AS that is used on blockchains</a:t>
            </a:r>
            <a:endParaRPr sz="1900" dirty="0">
              <a:solidFill>
                <a:srgbClr val="FFFFFF"/>
              </a:solidFill>
            </a:endParaRPr>
          </a:p>
        </p:txBody>
      </p:sp>
      <p:sp>
        <p:nvSpPr>
          <p:cNvPr id="10" name="Google Shape;751;p48">
            <a:extLst>
              <a:ext uri="{FF2B5EF4-FFF2-40B4-BE49-F238E27FC236}">
                <a16:creationId xmlns:a16="http://schemas.microsoft.com/office/drawing/2014/main" id="{1DE23EEA-D2BC-AC73-100C-87BA46221CCA}"/>
              </a:ext>
            </a:extLst>
          </p:cNvPr>
          <p:cNvSpPr/>
          <p:nvPr/>
        </p:nvSpPr>
        <p:spPr>
          <a:xfrm>
            <a:off x="0" y="3488635"/>
            <a:ext cx="5631200" cy="149834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b="1" u="sng" dirty="0">
                <a:solidFill>
                  <a:srgbClr val="FFFFFF"/>
                </a:solidFill>
              </a:rPr>
              <a:t>Solution:</a:t>
            </a:r>
            <a:r>
              <a:rPr lang="en" sz="2100" b="1" dirty="0">
                <a:solidFill>
                  <a:srgbClr val="FFFFFF"/>
                </a:solidFill>
              </a:rPr>
              <a:t> </a:t>
            </a:r>
          </a:p>
          <a:p>
            <a:pPr marL="342900" lvl="0" indent="-342900" algn="l" rtl="0">
              <a:spcBef>
                <a:spcPts val="0"/>
              </a:spcBef>
              <a:spcAft>
                <a:spcPts val="0"/>
              </a:spcAft>
              <a:buClr>
                <a:schemeClr val="bg1"/>
              </a:buClr>
              <a:buFont typeface="Arial" panose="020B0604020202020204" pitchFamily="34" charset="0"/>
              <a:buChar char="•"/>
            </a:pPr>
            <a:r>
              <a:rPr lang="en" sz="1900" dirty="0" err="1">
                <a:solidFill>
                  <a:srgbClr val="FFFFFF"/>
                </a:solidFill>
              </a:rPr>
              <a:t>Schnorr</a:t>
            </a:r>
            <a:r>
              <a:rPr lang="en" sz="1900" dirty="0">
                <a:solidFill>
                  <a:srgbClr val="FFFFFF"/>
                </a:solidFill>
              </a:rPr>
              <a:t> AS: R is </a:t>
            </a:r>
            <a:r>
              <a:rPr lang="en" sz="1900" i="1" dirty="0">
                <a:solidFill>
                  <a:srgbClr val="FFFFFF"/>
                </a:solidFill>
              </a:rPr>
              <a:t>Discrete Log</a:t>
            </a:r>
            <a:r>
              <a:rPr lang="en" sz="1900" dirty="0">
                <a:solidFill>
                  <a:srgbClr val="FFFFFF"/>
                </a:solidFill>
              </a:rPr>
              <a:t> relation</a:t>
            </a:r>
          </a:p>
          <a:p>
            <a:pPr marL="342900" lvl="0" indent="-342900" algn="l" rtl="0">
              <a:spcBef>
                <a:spcPts val="0"/>
              </a:spcBef>
              <a:spcAft>
                <a:spcPts val="0"/>
              </a:spcAft>
              <a:buClr>
                <a:schemeClr val="bg1"/>
              </a:buClr>
              <a:buFont typeface="Arial" panose="020B0604020202020204" pitchFamily="34" charset="0"/>
              <a:buChar char="•"/>
            </a:pPr>
            <a:r>
              <a:rPr lang="en" sz="1900" dirty="0">
                <a:solidFill>
                  <a:srgbClr val="FFFFFF"/>
                </a:solidFill>
              </a:rPr>
              <a:t>[ABDP15] FE for </a:t>
            </a:r>
            <a:r>
              <a:rPr lang="en" sz="1900" i="1" u="sng" dirty="0">
                <a:solidFill>
                  <a:srgbClr val="FFFFFF"/>
                </a:solidFill>
              </a:rPr>
              <a:t>linear functions </a:t>
            </a:r>
            <a:r>
              <a:rPr lang="en" sz="1900" dirty="0">
                <a:solidFill>
                  <a:srgbClr val="FFFFFF"/>
                </a:solidFill>
              </a:rPr>
              <a:t>can be augmented with </a:t>
            </a:r>
            <a:r>
              <a:rPr lang="en" sz="1900" dirty="0" err="1">
                <a:solidFill>
                  <a:srgbClr val="FFFFFF"/>
                </a:solidFill>
              </a:rPr>
              <a:t>PublicKeyGen</a:t>
            </a:r>
            <a:r>
              <a:rPr lang="en" sz="1900" dirty="0">
                <a:solidFill>
                  <a:srgbClr val="FFFFFF"/>
                </a:solidFill>
              </a:rPr>
              <a:t> algorithm to make it R-compliant</a:t>
            </a:r>
            <a:endParaRPr sz="1900" dirty="0">
              <a:solidFill>
                <a:srgbClr val="FFFFFF"/>
              </a:solidFill>
            </a:endParaRPr>
          </a:p>
        </p:txBody>
      </p:sp>
      <p:sp>
        <p:nvSpPr>
          <p:cNvPr id="11" name="Google Shape;749;p48">
            <a:extLst>
              <a:ext uri="{FF2B5EF4-FFF2-40B4-BE49-F238E27FC236}">
                <a16:creationId xmlns:a16="http://schemas.microsoft.com/office/drawing/2014/main" id="{65644363-C948-523A-6FFB-78F35A519316}"/>
              </a:ext>
            </a:extLst>
          </p:cNvPr>
          <p:cNvSpPr/>
          <p:nvPr/>
        </p:nvSpPr>
        <p:spPr>
          <a:xfrm>
            <a:off x="0" y="803074"/>
            <a:ext cx="9144000" cy="1232049"/>
          </a:xfrm>
          <a:prstGeom prst="rect">
            <a:avLst/>
          </a:prstGeom>
          <a:solidFill>
            <a:schemeClr val="accent1"/>
          </a:solid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2100" b="1" u="sng" dirty="0">
                <a:solidFill>
                  <a:srgbClr val="FFFFFF"/>
                </a:solidFill>
              </a:rPr>
              <a:t>Theorem:</a:t>
            </a:r>
          </a:p>
          <a:p>
            <a:pPr marL="285750" lvl="0" indent="-285750" rtl="0">
              <a:spcBef>
                <a:spcPts val="0"/>
              </a:spcBef>
              <a:spcAft>
                <a:spcPts val="0"/>
              </a:spcAft>
              <a:buClr>
                <a:schemeClr val="bg1"/>
              </a:buClr>
              <a:buFont typeface="Arial" panose="020B0604020202020204" pitchFamily="34" charset="0"/>
              <a:buChar char="•"/>
            </a:pPr>
            <a:r>
              <a:rPr lang="en" sz="1800" dirty="0">
                <a:solidFill>
                  <a:srgbClr val="FFFFFF"/>
                </a:solidFill>
              </a:rPr>
              <a:t>Unforgeability of AS + Witness Extractability of AS </a:t>
            </a:r>
            <a:r>
              <a:rPr lang="en" sz="1800" dirty="0">
                <a:solidFill>
                  <a:srgbClr val="FFFFFF"/>
                </a:solidFill>
                <a:sym typeface="Wingdings" pitchFamily="2" charset="2"/>
              </a:rPr>
              <a:t> Buyer Fairness of FFE</a:t>
            </a:r>
          </a:p>
          <a:p>
            <a:pPr marL="285750" lvl="0" indent="-285750" rtl="0">
              <a:spcBef>
                <a:spcPts val="0"/>
              </a:spcBef>
              <a:spcAft>
                <a:spcPts val="0"/>
              </a:spcAft>
              <a:buClr>
                <a:schemeClr val="bg1"/>
              </a:buClr>
              <a:buFont typeface="Arial" panose="020B0604020202020204" pitchFamily="34" charset="0"/>
              <a:buChar char="•"/>
            </a:pPr>
            <a:r>
              <a:rPr lang="en" sz="1800" dirty="0">
                <a:solidFill>
                  <a:srgbClr val="FFFFFF"/>
                </a:solidFill>
                <a:sym typeface="Wingdings" pitchFamily="2" charset="2"/>
              </a:rPr>
              <a:t>Pre-signature Adaptability of AS + </a:t>
            </a:r>
            <a:r>
              <a:rPr lang="en" sz="1800" u="sng" dirty="0">
                <a:solidFill>
                  <a:srgbClr val="FFFFFF"/>
                </a:solidFill>
                <a:sym typeface="Wingdings" pitchFamily="2" charset="2"/>
              </a:rPr>
              <a:t>IND-sec of FE </a:t>
            </a:r>
            <a:r>
              <a:rPr lang="en" sz="1800" dirty="0">
                <a:solidFill>
                  <a:srgbClr val="FFFFFF"/>
                </a:solidFill>
                <a:sym typeface="Wingdings" pitchFamily="2" charset="2"/>
              </a:rPr>
              <a:t>Seller Fairness of FFE</a:t>
            </a:r>
          </a:p>
          <a:p>
            <a:pPr marL="285750" indent="-285750">
              <a:buClr>
                <a:schemeClr val="bg1"/>
              </a:buClr>
              <a:buFont typeface="Arial" panose="020B0604020202020204" pitchFamily="34" charset="0"/>
              <a:buChar char="•"/>
            </a:pPr>
            <a:r>
              <a:rPr lang="en" sz="1800" dirty="0">
                <a:solidFill>
                  <a:srgbClr val="FFFFFF"/>
                </a:solidFill>
                <a:sym typeface="Wingdings" pitchFamily="2" charset="2"/>
              </a:rPr>
              <a:t>Pre-signature Adaptability of AS + IND-sec of FE Seller </a:t>
            </a:r>
            <a:r>
              <a:rPr lang="en" sz="1800" u="sng" dirty="0">
                <a:solidFill>
                  <a:srgbClr val="FFFFFF"/>
                </a:solidFill>
                <a:sym typeface="Wingdings" pitchFamily="2" charset="2"/>
              </a:rPr>
              <a:t>Privacy</a:t>
            </a:r>
            <a:r>
              <a:rPr lang="en" sz="1800" dirty="0">
                <a:solidFill>
                  <a:srgbClr val="FFFFFF"/>
                </a:solidFill>
                <a:sym typeface="Wingdings" pitchFamily="2" charset="2"/>
              </a:rPr>
              <a:t> of FFE (variant)</a:t>
            </a:r>
          </a:p>
        </p:txBody>
      </p:sp>
    </p:spTree>
    <p:extLst>
      <p:ext uri="{BB962C8B-B14F-4D97-AF65-F5344CB8AC3E}">
        <p14:creationId xmlns:p14="http://schemas.microsoft.com/office/powerpoint/2010/main" val="124768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89CF7-9E0D-92A4-E258-4C0DA3C853F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555CAB-70E2-377D-7493-A2E5F48E27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45</a:t>
            </a:fld>
            <a:endParaRPr lang="en"/>
          </a:p>
        </p:txBody>
      </p:sp>
      <p:sp>
        <p:nvSpPr>
          <p:cNvPr id="6" name="Google Shape;777;p49">
            <a:extLst>
              <a:ext uri="{FF2B5EF4-FFF2-40B4-BE49-F238E27FC236}">
                <a16:creationId xmlns:a16="http://schemas.microsoft.com/office/drawing/2014/main" id="{E270FEE3-9FA3-6760-BE04-6882CEBB0696}"/>
              </a:ext>
            </a:extLst>
          </p:cNvPr>
          <p:cNvSpPr/>
          <p:nvPr/>
        </p:nvSpPr>
        <p:spPr>
          <a:xfrm>
            <a:off x="-107833" y="840288"/>
            <a:ext cx="9359665" cy="882185"/>
          </a:xfrm>
          <a:prstGeom prst="rect">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Challenge 2:</a:t>
            </a:r>
            <a:r>
              <a:rPr lang="en" sz="2100" b="1" dirty="0">
                <a:solidFill>
                  <a:srgbClr val="FFFFFF"/>
                </a:solidFill>
              </a:rPr>
              <a:t> </a:t>
            </a:r>
            <a:r>
              <a:rPr lang="en" sz="2100" dirty="0">
                <a:solidFill>
                  <a:srgbClr val="FFFFFF"/>
                </a:solidFill>
              </a:rPr>
              <a:t>No known FE scheme beyond linear functions </a:t>
            </a:r>
          </a:p>
          <a:p>
            <a:pPr marL="0" lvl="0" indent="0" algn="ctr" rtl="0">
              <a:spcBef>
                <a:spcPts val="0"/>
              </a:spcBef>
              <a:spcAft>
                <a:spcPts val="0"/>
              </a:spcAft>
              <a:buNone/>
            </a:pPr>
            <a:r>
              <a:rPr lang="en" sz="2100" dirty="0">
                <a:solidFill>
                  <a:srgbClr val="FFFFFF"/>
                </a:solidFill>
              </a:rPr>
              <a:t>that is R-compliant</a:t>
            </a:r>
            <a:endParaRPr sz="2100" dirty="0">
              <a:solidFill>
                <a:schemeClr val="lt1"/>
              </a:solidFill>
            </a:endParaRPr>
          </a:p>
        </p:txBody>
      </p:sp>
      <p:pic>
        <p:nvPicPr>
          <p:cNvPr id="7" name="Google Shape;654;p29">
            <a:extLst>
              <a:ext uri="{FF2B5EF4-FFF2-40B4-BE49-F238E27FC236}">
                <a16:creationId xmlns:a16="http://schemas.microsoft.com/office/drawing/2014/main" id="{F877E306-EDA1-9E9F-D831-D5ADA2282101}"/>
              </a:ext>
            </a:extLst>
          </p:cNvPr>
          <p:cNvPicPr preferRelativeResize="0"/>
          <p:nvPr/>
        </p:nvPicPr>
        <p:blipFill>
          <a:blip r:embed="rId3">
            <a:alphaModFix/>
          </a:blip>
          <a:stretch>
            <a:fillRect/>
          </a:stretch>
        </p:blipFill>
        <p:spPr>
          <a:xfrm>
            <a:off x="1150188" y="2571750"/>
            <a:ext cx="1097280" cy="1097280"/>
          </a:xfrm>
          <a:prstGeom prst="rect">
            <a:avLst/>
          </a:prstGeom>
          <a:noFill/>
          <a:ln>
            <a:noFill/>
          </a:ln>
        </p:spPr>
      </p:pic>
      <p:sp>
        <p:nvSpPr>
          <p:cNvPr id="8" name="TextBox 7">
            <a:extLst>
              <a:ext uri="{FF2B5EF4-FFF2-40B4-BE49-F238E27FC236}">
                <a16:creationId xmlns:a16="http://schemas.microsoft.com/office/drawing/2014/main" id="{E70FFA3D-71D4-EF1F-E52D-C2A650ABDF03}"/>
              </a:ext>
            </a:extLst>
          </p:cNvPr>
          <p:cNvSpPr txBox="1"/>
          <p:nvPr/>
        </p:nvSpPr>
        <p:spPr>
          <a:xfrm>
            <a:off x="2493664" y="2912641"/>
            <a:ext cx="6388287" cy="415498"/>
          </a:xfrm>
          <a:prstGeom prst="rect">
            <a:avLst/>
          </a:prstGeom>
          <a:noFill/>
        </p:spPr>
        <p:txBody>
          <a:bodyPr wrap="none" rtlCol="0">
            <a:spAutoFit/>
          </a:bodyPr>
          <a:lstStyle/>
          <a:p>
            <a:r>
              <a:rPr lang="en-US" sz="2100" b="1" dirty="0">
                <a:solidFill>
                  <a:schemeClr val="tx1"/>
                </a:solidFill>
              </a:rPr>
              <a:t>Build Functional Fair Exchange (FFE) using FHE</a:t>
            </a:r>
          </a:p>
        </p:txBody>
      </p:sp>
    </p:spTree>
    <p:extLst>
      <p:ext uri="{BB962C8B-B14F-4D97-AF65-F5344CB8AC3E}">
        <p14:creationId xmlns:p14="http://schemas.microsoft.com/office/powerpoint/2010/main" val="75853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555172-75B7-1A99-4FB2-DDB3A48894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46</a:t>
            </a:fld>
            <a:endParaRPr lang="en"/>
          </a:p>
        </p:txBody>
      </p:sp>
      <p:sp>
        <p:nvSpPr>
          <p:cNvPr id="3" name="Text Placeholder 2">
            <a:extLst>
              <a:ext uri="{FF2B5EF4-FFF2-40B4-BE49-F238E27FC236}">
                <a16:creationId xmlns:a16="http://schemas.microsoft.com/office/drawing/2014/main" id="{1482367C-0EAB-3AB5-87AB-058790C6BC2D}"/>
              </a:ext>
            </a:extLst>
          </p:cNvPr>
          <p:cNvSpPr>
            <a:spLocks noGrp="1"/>
          </p:cNvSpPr>
          <p:nvPr>
            <p:ph type="body" idx="1"/>
          </p:nvPr>
        </p:nvSpPr>
        <p:spPr/>
        <p:txBody>
          <a:bodyPr>
            <a:normAutofit fontScale="92500" lnSpcReduction="10000"/>
          </a:bodyPr>
          <a:lstStyle/>
          <a:p>
            <a:endParaRPr lang="en-US"/>
          </a:p>
        </p:txBody>
      </p:sp>
      <p:sp>
        <p:nvSpPr>
          <p:cNvPr id="4" name="Text Placeholder 3">
            <a:extLst>
              <a:ext uri="{FF2B5EF4-FFF2-40B4-BE49-F238E27FC236}">
                <a16:creationId xmlns:a16="http://schemas.microsoft.com/office/drawing/2014/main" id="{851E7946-1B5E-964F-5D21-AD0ED23B8903}"/>
              </a:ext>
            </a:extLst>
          </p:cNvPr>
          <p:cNvSpPr>
            <a:spLocks noGrp="1"/>
          </p:cNvSpPr>
          <p:nvPr>
            <p:ph type="body" idx="2"/>
          </p:nvPr>
        </p:nvSpPr>
        <p:spPr/>
        <p:txBody>
          <a:bodyPr/>
          <a:lstStyle/>
          <a:p>
            <a:endParaRPr lang="en-US"/>
          </a:p>
        </p:txBody>
      </p:sp>
      <p:sp>
        <p:nvSpPr>
          <p:cNvPr id="5" name="Text Placeholder 4">
            <a:extLst>
              <a:ext uri="{FF2B5EF4-FFF2-40B4-BE49-F238E27FC236}">
                <a16:creationId xmlns:a16="http://schemas.microsoft.com/office/drawing/2014/main" id="{B51BDBD4-B17D-9E79-AE1D-A1ABF09F27F8}"/>
              </a:ext>
            </a:extLst>
          </p:cNvPr>
          <p:cNvSpPr>
            <a:spLocks noGrp="1"/>
          </p:cNvSpPr>
          <p:nvPr>
            <p:ph type="body" idx="3"/>
          </p:nvPr>
        </p:nvSpPr>
        <p:spPr/>
        <p:txBody>
          <a:bodyPr/>
          <a:lstStyle/>
          <a:p>
            <a:endParaRPr lang="en-US"/>
          </a:p>
        </p:txBody>
      </p:sp>
    </p:spTree>
    <p:extLst>
      <p:ext uri="{BB962C8B-B14F-4D97-AF65-F5344CB8AC3E}">
        <p14:creationId xmlns:p14="http://schemas.microsoft.com/office/powerpoint/2010/main" val="41866226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Shape 616">
          <a:extLst>
            <a:ext uri="{FF2B5EF4-FFF2-40B4-BE49-F238E27FC236}">
              <a16:creationId xmlns:a16="http://schemas.microsoft.com/office/drawing/2014/main" id="{65850E44-2D9E-771E-FECE-EBE2D0F82AD8}"/>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2F015FD5-3045-B9B7-0A4B-374B5F268484}"/>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47</a:t>
            </a:fld>
            <a:endParaRPr/>
          </a:p>
        </p:txBody>
      </p:sp>
      <p:sp>
        <p:nvSpPr>
          <p:cNvPr id="28" name="Google Shape;618;p25">
            <a:extLst>
              <a:ext uri="{FF2B5EF4-FFF2-40B4-BE49-F238E27FC236}">
                <a16:creationId xmlns:a16="http://schemas.microsoft.com/office/drawing/2014/main" id="{ADEDC539-5674-0883-81A8-E50F7604C8F0}"/>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fontScale="925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9600" b="1" dirty="0">
                <a:solidFill>
                  <a:srgbClr val="C00000"/>
                </a:solidFill>
              </a:rPr>
              <a:t>FAS definition</a:t>
            </a:r>
          </a:p>
        </p:txBody>
      </p:sp>
    </p:spTree>
    <p:extLst>
      <p:ext uri="{BB962C8B-B14F-4D97-AF65-F5344CB8AC3E}">
        <p14:creationId xmlns:p14="http://schemas.microsoft.com/office/powerpoint/2010/main" val="805214268"/>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386">
          <a:extLst>
            <a:ext uri="{FF2B5EF4-FFF2-40B4-BE49-F238E27FC236}">
              <a16:creationId xmlns:a16="http://schemas.microsoft.com/office/drawing/2014/main" id="{32DD0EAF-EF43-D6EB-C4CB-4AF63C8B01E3}"/>
            </a:ext>
          </a:extLst>
        </p:cNvPr>
        <p:cNvGrpSpPr/>
        <p:nvPr/>
      </p:nvGrpSpPr>
      <p:grpSpPr>
        <a:xfrm>
          <a:off x="0" y="0"/>
          <a:ext cx="0" cy="0"/>
          <a:chOff x="0" y="0"/>
          <a:chExt cx="0" cy="0"/>
        </a:xfrm>
      </p:grpSpPr>
      <p:sp>
        <p:nvSpPr>
          <p:cNvPr id="387" name="Google Shape;387;p33">
            <a:extLst>
              <a:ext uri="{FF2B5EF4-FFF2-40B4-BE49-F238E27FC236}">
                <a16:creationId xmlns:a16="http://schemas.microsoft.com/office/drawing/2014/main" id="{E30BCF11-2F19-712A-94D8-24AB720B223C}"/>
              </a:ext>
            </a:extLst>
          </p:cNvPr>
          <p:cNvSpPr txBox="1">
            <a:spLocks noGrp="1"/>
          </p:cNvSpPr>
          <p:nvPr>
            <p:ph type="body" idx="1"/>
          </p:nvPr>
        </p:nvSpPr>
        <p:spPr>
          <a:xfrm>
            <a:off x="457200" y="319766"/>
            <a:ext cx="8686800" cy="443168"/>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Functional Adaptor Signature (AS)</a:t>
            </a:r>
            <a:r>
              <a:rPr lang="en" sz="2000" dirty="0">
                <a:solidFill>
                  <a:schemeClr val="dk1"/>
                </a:solidFill>
              </a:rPr>
              <a:t> </a:t>
            </a:r>
            <a:r>
              <a:rPr lang="en" sz="2000" dirty="0">
                <a:solidFill>
                  <a:schemeClr val="dk2"/>
                </a:solidFill>
              </a:rPr>
              <a:t>[</a:t>
            </a:r>
            <a:r>
              <a:rPr lang="en" sz="2000" dirty="0">
                <a:solidFill>
                  <a:srgbClr val="C00000"/>
                </a:solidFill>
              </a:rPr>
              <a:t>V</a:t>
            </a:r>
            <a:r>
              <a:rPr lang="en" sz="2000" dirty="0">
                <a:solidFill>
                  <a:schemeClr val="dk2"/>
                </a:solidFill>
              </a:rPr>
              <a:t>ST24]</a:t>
            </a:r>
            <a:endParaRPr sz="2000" dirty="0">
              <a:solidFill>
                <a:schemeClr val="dk2"/>
              </a:solidFill>
            </a:endParaRPr>
          </a:p>
        </p:txBody>
      </p:sp>
      <mc:AlternateContent xmlns:mc="http://schemas.openxmlformats.org/markup-compatibility/2006" xmlns:a14="http://schemas.microsoft.com/office/drawing/2010/main">
        <mc:Choice Requires="a14">
          <p:sp>
            <p:nvSpPr>
              <p:cNvPr id="388" name="Google Shape;388;p33">
                <a:extLst>
                  <a:ext uri="{FF2B5EF4-FFF2-40B4-BE49-F238E27FC236}">
                    <a16:creationId xmlns:a16="http://schemas.microsoft.com/office/drawing/2014/main" id="{576C7ED4-FC0C-0788-AA40-BDD685560ECB}"/>
                  </a:ext>
                </a:extLst>
              </p:cNvPr>
              <p:cNvSpPr txBox="1"/>
              <p:nvPr/>
            </p:nvSpPr>
            <p:spPr>
              <a:xfrm>
                <a:off x="416425" y="658156"/>
                <a:ext cx="8502600" cy="3082865"/>
              </a:xfrm>
              <a:prstGeom prst="rect">
                <a:avLst/>
              </a:prstGeom>
              <a:noFill/>
              <a:ln>
                <a:noFill/>
              </a:ln>
            </p:spPr>
            <p:txBody>
              <a:bodyPr spcFirstLastPara="1" wrap="square" lIns="91425" tIns="91425" rIns="91425" bIns="91425" anchor="t" anchorCtr="0">
                <a:spAutoFit/>
              </a:bodyPr>
              <a:lstStyle/>
              <a:p>
                <a:pPr marL="114300" lvl="0" algn="l" rtl="0">
                  <a:lnSpc>
                    <a:spcPct val="100000"/>
                  </a:lnSpc>
                  <a:spcBef>
                    <a:spcPts val="1000"/>
                  </a:spcBef>
                  <a:spcAft>
                    <a:spcPts val="0"/>
                  </a:spcAft>
                  <a:buSzPts val="1800"/>
                </a:pPr>
                <a:r>
                  <a:rPr lang="en-US" sz="1800" dirty="0">
                    <a:solidFill>
                      <a:schemeClr val="dk1"/>
                    </a:solidFill>
                  </a:rPr>
                  <a:t>Defined with respect to:</a:t>
                </a: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dk1"/>
                    </a:solidFill>
                  </a:rPr>
                  <a:t>Digital Signatures Scheme </a:t>
                </a:r>
                <a14:m>
                  <m:oMath xmlns:m="http://schemas.openxmlformats.org/officeDocument/2006/math">
                    <m:r>
                      <a:rPr lang="en-US" sz="1800" i="1" dirty="0" smtClean="0">
                        <a:solidFill>
                          <a:srgbClr val="BB0000"/>
                        </a:solidFill>
                        <a:latin typeface="Cambria Math" panose="02040503050406030204" pitchFamily="18" charset="0"/>
                      </a:rPr>
                      <m:t>𝑆𝑖𝑔</m:t>
                    </m:r>
                    <m:r>
                      <a:rPr lang="en-US" sz="1800" i="1" dirty="0" smtClean="0">
                        <a:solidFill>
                          <a:srgbClr val="BB0000"/>
                        </a:solidFill>
                        <a:latin typeface="Cambria Math" panose="02040503050406030204" pitchFamily="18" charset="0"/>
                      </a:rPr>
                      <m:t> = (</m:t>
                    </m:r>
                    <m:r>
                      <a:rPr lang="en-US" sz="1800" b="0" i="1" dirty="0" smtClean="0">
                        <a:solidFill>
                          <a:srgbClr val="BB0000"/>
                        </a:solidFill>
                        <a:latin typeface="Cambria Math" panose="02040503050406030204" pitchFamily="18" charset="0"/>
                      </a:rPr>
                      <m:t>𝑆𝑒𝑡𝑢𝑝</m:t>
                    </m:r>
                    <m:r>
                      <a:rPr lang="en-US" sz="1800" i="1" dirty="0">
                        <a:solidFill>
                          <a:srgbClr val="BB0000"/>
                        </a:solidFill>
                        <a:latin typeface="Cambria Math" panose="02040503050406030204" pitchFamily="18" charset="0"/>
                      </a:rPr>
                      <m:t>, </m:t>
                    </m:r>
                    <m:r>
                      <a:rPr lang="en-US" sz="1800" i="1" dirty="0">
                        <a:solidFill>
                          <a:srgbClr val="BB0000"/>
                        </a:solidFill>
                        <a:latin typeface="Cambria Math" panose="02040503050406030204" pitchFamily="18" charset="0"/>
                      </a:rPr>
                      <m:t>𝑆𝑖𝑔𝑛</m:t>
                    </m:r>
                    <m:r>
                      <a:rPr lang="en-US" sz="1800" i="1" dirty="0">
                        <a:solidFill>
                          <a:srgbClr val="BB0000"/>
                        </a:solidFill>
                        <a:latin typeface="Cambria Math" panose="02040503050406030204" pitchFamily="18" charset="0"/>
                      </a:rPr>
                      <m:t>, </m:t>
                    </m:r>
                    <m:r>
                      <a:rPr lang="en-US" sz="1800" i="1" dirty="0">
                        <a:solidFill>
                          <a:srgbClr val="BB0000"/>
                        </a:solidFill>
                        <a:latin typeface="Cambria Math" panose="02040503050406030204" pitchFamily="18" charset="0"/>
                      </a:rPr>
                      <m:t>𝑉𝑒𝑟𝑖𝑓𝑦</m:t>
                    </m:r>
                    <m:r>
                      <a:rPr lang="en-US" sz="1800" i="1" dirty="0">
                        <a:solidFill>
                          <a:schemeClr val="dk1"/>
                        </a:solidFill>
                        <a:latin typeface="Cambria Math" panose="02040503050406030204" pitchFamily="18" charset="0"/>
                      </a:rPr>
                      <m:t>)</m:t>
                    </m:r>
                  </m:oMath>
                </a14:m>
                <a:endParaRPr lang="en-US" sz="1800" dirty="0">
                  <a:solidFill>
                    <a:schemeClr val="dk1"/>
                  </a:solidFill>
                </a:endParaRP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dk1"/>
                    </a:solidFill>
                  </a:rPr>
                  <a:t>Hard Relation </a:t>
                </a:r>
                <a14:m>
                  <m:oMath xmlns:m="http://schemas.openxmlformats.org/officeDocument/2006/math">
                    <m:r>
                      <a:rPr lang="en-US" sz="1800" i="1" dirty="0" smtClean="0">
                        <a:solidFill>
                          <a:srgbClr val="BB0000"/>
                        </a:solidFill>
                        <a:latin typeface="Cambria Math" panose="02040503050406030204" pitchFamily="18" charset="0"/>
                      </a:rPr>
                      <m:t>𝑅</m:t>
                    </m:r>
                  </m:oMath>
                </a14:m>
                <a:r>
                  <a:rPr lang="en-US" sz="1800" dirty="0">
                    <a:solidFill>
                      <a:srgbClr val="BB0000"/>
                    </a:solidFill>
                  </a:rPr>
                  <a:t>: </a:t>
                </a:r>
                <a14:m>
                  <m:oMath xmlns:m="http://schemas.openxmlformats.org/officeDocument/2006/math">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rPr>
                      <m:t>𝑋</m:t>
                    </m:r>
                    <m:r>
                      <a:rPr lang="en-US" sz="1800" b="0" i="1" dirty="0" smtClean="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𝑠𝑡𝑎𝑡𝑒𝑚𝑒𝑛𝑡</m:t>
                    </m:r>
                    <m:r>
                      <a:rPr lang="en-US" sz="1800" i="1" dirty="0" smtClean="0">
                        <a:solidFill>
                          <a:schemeClr val="tx1"/>
                        </a:solidFill>
                        <a:latin typeface="Cambria Math" panose="02040503050406030204" pitchFamily="18" charset="0"/>
                      </a:rPr>
                      <m:t>, </m:t>
                    </m:r>
                    <m:r>
                      <a:rPr lang="en-US" sz="1800" i="1" dirty="0" smtClean="0">
                        <a:solidFill>
                          <a:schemeClr val="tx1"/>
                        </a:solidFill>
                        <a:latin typeface="Cambria Math" panose="02040503050406030204" pitchFamily="18" charset="0"/>
                      </a:rPr>
                      <m:t>𝑥</m:t>
                    </m:r>
                    <m:r>
                      <a:rPr lang="en-US" sz="1800" b="0" i="1" dirty="0" smtClean="0">
                        <a:solidFill>
                          <a:schemeClr val="tx1"/>
                        </a:solidFill>
                        <a:latin typeface="Cambria Math" panose="02040503050406030204" pitchFamily="18" charset="0"/>
                      </a:rPr>
                      <m:t>:</m:t>
                    </m:r>
                    <m:r>
                      <a:rPr lang="en-US" sz="1800" b="0" i="1" dirty="0" smtClean="0">
                        <a:solidFill>
                          <a:schemeClr val="tx1"/>
                        </a:solidFill>
                        <a:latin typeface="Cambria Math" panose="02040503050406030204" pitchFamily="18" charset="0"/>
                      </a:rPr>
                      <m:t>𝑤𝑖𝑡𝑛𝑒𝑠𝑠</m:t>
                    </m:r>
                    <m:r>
                      <a:rPr lang="en-US" sz="1800" i="1" dirty="0" smtClean="0">
                        <a:solidFill>
                          <a:schemeClr val="tx1"/>
                        </a:solidFill>
                        <a:latin typeface="Cambria Math" panose="02040503050406030204" pitchFamily="18" charset="0"/>
                      </a:rPr>
                      <m:t>)</m:t>
                    </m:r>
                    <m:r>
                      <a:rPr lang="en-US" sz="1800" i="1" dirty="0" smtClean="0">
                        <a:solidFill>
                          <a:schemeClr val="tx1"/>
                        </a:solidFill>
                        <a:latin typeface="Cambria Math" panose="02040503050406030204" pitchFamily="18" charset="0"/>
                        <a:ea typeface="Cambria Math" panose="02040503050406030204" pitchFamily="18" charset="0"/>
                      </a:rPr>
                      <m:t>∈</m:t>
                    </m:r>
                    <m:r>
                      <a:rPr lang="en-US" sz="1800" b="0" i="1" dirty="0" smtClean="0">
                        <a:solidFill>
                          <a:schemeClr val="tx1"/>
                        </a:solidFill>
                        <a:latin typeface="Cambria Math" panose="02040503050406030204" pitchFamily="18" charset="0"/>
                        <a:ea typeface="Cambria Math" panose="02040503050406030204" pitchFamily="18" charset="0"/>
                      </a:rPr>
                      <m:t>𝑅</m:t>
                    </m:r>
                  </m:oMath>
                </a14:m>
                <a:endParaRPr lang="en-US" sz="1800" dirty="0">
                  <a:solidFill>
                    <a:schemeClr val="tx1"/>
                  </a:solidFill>
                </a:endParaRPr>
              </a:p>
              <a:p>
                <a:pPr marL="400050" lvl="0" indent="-285750" algn="l" rtl="0">
                  <a:spcBef>
                    <a:spcPts val="0"/>
                  </a:spcBef>
                  <a:spcAft>
                    <a:spcPts val="0"/>
                  </a:spcAft>
                  <a:buClr>
                    <a:schemeClr val="dk1"/>
                  </a:buClr>
                  <a:buSzPts val="1800"/>
                  <a:buFont typeface="Arial" panose="020B0604020202020204" pitchFamily="34" charset="0"/>
                  <a:buChar char="•"/>
                </a:pPr>
                <a:r>
                  <a:rPr lang="en-US" sz="1800" dirty="0">
                    <a:solidFill>
                      <a:schemeClr val="tx1"/>
                    </a:solidFill>
                  </a:rPr>
                  <a:t>Function class </a:t>
                </a:r>
                <a14:m>
                  <m:oMath xmlns:m="http://schemas.openxmlformats.org/officeDocument/2006/math">
                    <m:r>
                      <a:rPr lang="en-US" sz="1800" i="1" dirty="0" smtClean="0">
                        <a:solidFill>
                          <a:srgbClr val="C00000"/>
                        </a:solidFill>
                        <a:latin typeface="Cambria Math" panose="02040503050406030204" pitchFamily="18" charset="0"/>
                      </a:rPr>
                      <m:t>𝐹</m:t>
                    </m:r>
                  </m:oMath>
                </a14:m>
                <a:endParaRPr lang="en-US" sz="1800" dirty="0">
                  <a:solidFill>
                    <a:schemeClr val="tx1"/>
                  </a:solidFill>
                </a:endParaRPr>
              </a:p>
              <a:p>
                <a:pPr marL="400050" lvl="0" indent="-285750" algn="l" rtl="0">
                  <a:spcBef>
                    <a:spcPts val="0"/>
                  </a:spcBef>
                  <a:spcAft>
                    <a:spcPts val="0"/>
                  </a:spcAft>
                  <a:buClr>
                    <a:schemeClr val="dk1"/>
                  </a:buClr>
                  <a:buSzPts val="1800"/>
                  <a:buFont typeface="Arial" panose="020B0604020202020204" pitchFamily="34" charset="0"/>
                  <a:buChar char="•"/>
                </a:pPr>
                <a:endParaRPr lang="en-US" sz="1800" dirty="0">
                  <a:solidFill>
                    <a:srgbClr val="BB0000"/>
                  </a:solidFill>
                </a:endParaRPr>
              </a:p>
              <a:p>
                <a:pPr marL="114300" lvl="0" algn="l" rtl="0">
                  <a:spcBef>
                    <a:spcPts val="0"/>
                  </a:spcBef>
                  <a:spcAft>
                    <a:spcPts val="0"/>
                  </a:spcAft>
                  <a:buClr>
                    <a:schemeClr val="dk1"/>
                  </a:buClr>
                  <a:buSzPts val="1800"/>
                </a:pPr>
                <a:r>
                  <a:rPr lang="en-US" sz="1800" dirty="0">
                    <a:solidFill>
                      <a:schemeClr val="tx1"/>
                    </a:solidFill>
                  </a:rPr>
                  <a:t>Consist of 7 algorithms:</a:t>
                </a:r>
              </a:p>
              <a:p>
                <a:pPr marL="400050" lvl="0" indent="-285750" algn="l" rtl="0">
                  <a:spcBef>
                    <a:spcPts val="0"/>
                  </a:spcBef>
                  <a:spcAft>
                    <a:spcPts val="0"/>
                  </a:spcAft>
                  <a:buClr>
                    <a:schemeClr val="dk1"/>
                  </a:buClr>
                  <a:buSzPts val="1800"/>
                  <a:buFont typeface="Arial" panose="020B0604020202020204" pitchFamily="34" charset="0"/>
                  <a:buChar char="•"/>
                </a:pPr>
                <a:r>
                  <a:rPr lang="en-US" sz="1800" b="0" i="1" dirty="0">
                    <a:solidFill>
                      <a:srgbClr val="BB0000"/>
                    </a:solidFill>
                    <a:latin typeface="Cambria Math" panose="02040503050406030204" pitchFamily="18" charset="0"/>
                  </a:rPr>
                  <a:t>Setup, </a:t>
                </a:r>
                <a:r>
                  <a:rPr lang="en-US" sz="1800" b="0" i="1" dirty="0" err="1">
                    <a:solidFill>
                      <a:srgbClr val="BB0000"/>
                    </a:solidFill>
                    <a:latin typeface="Cambria Math" panose="02040503050406030204" pitchFamily="18" charset="0"/>
                  </a:rPr>
                  <a:t>AdGen</a:t>
                </a:r>
                <a:r>
                  <a:rPr lang="en-US" sz="1800" b="0" i="1" dirty="0">
                    <a:solidFill>
                      <a:srgbClr val="BB0000"/>
                    </a:solidFill>
                    <a:latin typeface="Cambria Math" panose="02040503050406030204" pitchFamily="18" charset="0"/>
                  </a:rPr>
                  <a:t>, </a:t>
                </a:r>
                <a:r>
                  <a:rPr lang="en-US" sz="1800" b="0" i="1" dirty="0" err="1">
                    <a:solidFill>
                      <a:srgbClr val="BB0000"/>
                    </a:solidFill>
                    <a:latin typeface="Cambria Math" panose="02040503050406030204" pitchFamily="18" charset="0"/>
                  </a:rPr>
                  <a:t>AdVerify</a:t>
                </a:r>
                <a:endParaRPr lang="en-US" sz="1800" b="0" i="1" dirty="0">
                  <a:solidFill>
                    <a:srgbClr val="BB0000"/>
                  </a:solidFill>
                  <a:latin typeface="Cambria Math" panose="02040503050406030204" pitchFamily="18" charset="0"/>
                </a:endParaRPr>
              </a:p>
              <a:p>
                <a:pPr marL="400050" lvl="0" indent="-285750" algn="l" rtl="0">
                  <a:spcBef>
                    <a:spcPts val="0"/>
                  </a:spcBef>
                  <a:spcAft>
                    <a:spcPts val="0"/>
                  </a:spcAft>
                  <a:buClr>
                    <a:schemeClr val="dk1"/>
                  </a:buClr>
                  <a:buSzPts val="1800"/>
                  <a:buFont typeface="Arial" panose="020B0604020202020204" pitchFamily="34" charset="0"/>
                  <a:buChar char="•"/>
                </a:pPr>
                <a14:m>
                  <m:oMath xmlns:m="http://schemas.openxmlformats.org/officeDocument/2006/math">
                    <m:r>
                      <a:rPr lang="en-US" sz="1800" i="1" dirty="0" smtClean="0">
                        <a:solidFill>
                          <a:srgbClr val="BB0000"/>
                        </a:solidFill>
                        <a:latin typeface="Cambria Math" panose="02040503050406030204" pitchFamily="18" charset="0"/>
                      </a:rPr>
                      <m:t>𝑃𝑟𝑒𝑆𝑖𝑔𝑛</m:t>
                    </m:r>
                    <m:r>
                      <a:rPr lang="en-US" sz="1800" i="1" dirty="0" smtClean="0">
                        <a:solidFill>
                          <a:srgbClr val="BB0000"/>
                        </a:solidFill>
                        <a:latin typeface="Cambria Math" panose="02040503050406030204" pitchFamily="18" charset="0"/>
                      </a:rPr>
                      <m:t>, </m:t>
                    </m:r>
                    <m:r>
                      <a:rPr lang="en-US" sz="1800" i="1" dirty="0" err="1" smtClean="0">
                        <a:solidFill>
                          <a:srgbClr val="BB0000"/>
                        </a:solidFill>
                        <a:latin typeface="Cambria Math" panose="02040503050406030204" pitchFamily="18" charset="0"/>
                      </a:rPr>
                      <m:t>𝑃𝑟𝑒𝑉𝑒𝑟𝑖</m:t>
                    </m:r>
                    <m:r>
                      <a:rPr lang="en-US" sz="1800" i="1" dirty="0" err="1" smtClean="0">
                        <a:solidFill>
                          <a:srgbClr val="C00000"/>
                        </a:solidFill>
                        <a:latin typeface="Cambria Math" panose="02040503050406030204" pitchFamily="18" charset="0"/>
                      </a:rPr>
                      <m:t>𝑓𝑦</m:t>
                    </m:r>
                    <m:r>
                      <a:rPr lang="en-US" sz="1800" i="1" dirty="0" smtClean="0">
                        <a:solidFill>
                          <a:srgbClr val="C00000"/>
                        </a:solidFill>
                        <a:latin typeface="Cambria Math" panose="02040503050406030204" pitchFamily="18" charset="0"/>
                      </a:rPr>
                      <m:t>,</m:t>
                    </m:r>
                    <m:r>
                      <a:rPr lang="en-US" sz="1800" i="1" dirty="0">
                        <a:solidFill>
                          <a:srgbClr val="C00000"/>
                        </a:solidFill>
                        <a:latin typeface="Cambria Math" panose="02040503050406030204" pitchFamily="18" charset="0"/>
                      </a:rPr>
                      <m:t> </m:t>
                    </m:r>
                    <m:r>
                      <a:rPr lang="en-US" sz="1800" i="1" dirty="0" smtClean="0">
                        <a:solidFill>
                          <a:srgbClr val="C00000"/>
                        </a:solidFill>
                        <a:latin typeface="Cambria Math" panose="02040503050406030204" pitchFamily="18" charset="0"/>
                      </a:rPr>
                      <m:t>𝐴𝑑𝑎𝑝𝑡</m:t>
                    </m:r>
                    <m:r>
                      <a:rPr lang="en-US" sz="1800" i="1" dirty="0" smtClean="0">
                        <a:solidFill>
                          <a:srgbClr val="C00000"/>
                        </a:solidFill>
                        <a:latin typeface="Cambria Math" panose="02040503050406030204" pitchFamily="18" charset="0"/>
                      </a:rPr>
                      <m:t>, </m:t>
                    </m:r>
                    <m:r>
                      <a:rPr lang="en-US" sz="1800" i="1" dirty="0" smtClean="0">
                        <a:solidFill>
                          <a:srgbClr val="BB0000"/>
                        </a:solidFill>
                        <a:latin typeface="Cambria Math" panose="02040503050406030204" pitchFamily="18" charset="0"/>
                      </a:rPr>
                      <m:t>𝐸𝑥𝑡𝑟𝑎𝑐𝑡</m:t>
                    </m:r>
                  </m:oMath>
                </a14:m>
                <a:endParaRPr lang="en-US" sz="1800" dirty="0">
                  <a:solidFill>
                    <a:srgbClr val="BB0000"/>
                  </a:solidFill>
                </a:endParaRPr>
              </a:p>
              <a:p>
                <a:pPr marL="400050" lvl="0" indent="-285750" algn="l" rtl="0">
                  <a:spcBef>
                    <a:spcPts val="0"/>
                  </a:spcBef>
                  <a:spcAft>
                    <a:spcPts val="0"/>
                  </a:spcAft>
                  <a:buClr>
                    <a:schemeClr val="dk1"/>
                  </a:buClr>
                  <a:buSzPts val="1800"/>
                  <a:buFont typeface="Arial" panose="020B0604020202020204" pitchFamily="34" charset="0"/>
                  <a:buChar char="•"/>
                </a:pPr>
                <a:endParaRPr lang="en-US" sz="1800" dirty="0">
                  <a:solidFill>
                    <a:srgbClr val="BB0000"/>
                  </a:solidFill>
                </a:endParaRPr>
              </a:p>
              <a:p>
                <a:pPr marL="114300" lvl="0" algn="l" rtl="0">
                  <a:spcBef>
                    <a:spcPts val="0"/>
                  </a:spcBef>
                  <a:spcAft>
                    <a:spcPts val="0"/>
                  </a:spcAft>
                  <a:buClr>
                    <a:schemeClr val="dk1"/>
                  </a:buClr>
                  <a:buSzPts val="1800"/>
                </a:pPr>
                <a:r>
                  <a:rPr lang="en-US" sz="1800" dirty="0">
                    <a:solidFill>
                      <a:schemeClr val="tx1"/>
                    </a:solidFill>
                  </a:rPr>
                  <a:t>Correctness:</a:t>
                </a:r>
              </a:p>
            </p:txBody>
          </p:sp>
        </mc:Choice>
        <mc:Fallback xmlns="">
          <p:sp>
            <p:nvSpPr>
              <p:cNvPr id="388" name="Google Shape;388;p33">
                <a:extLst>
                  <a:ext uri="{FF2B5EF4-FFF2-40B4-BE49-F238E27FC236}">
                    <a16:creationId xmlns:a16="http://schemas.microsoft.com/office/drawing/2014/main" id="{576C7ED4-FC0C-0788-AA40-BDD685560ECB}"/>
                  </a:ext>
                </a:extLst>
              </p:cNvPr>
              <p:cNvSpPr txBox="1">
                <a:spLocks noRot="1" noChangeAspect="1" noMove="1" noResize="1" noEditPoints="1" noAdjustHandles="1" noChangeArrowheads="1" noChangeShapeType="1" noTextEdit="1"/>
              </p:cNvSpPr>
              <p:nvPr/>
            </p:nvSpPr>
            <p:spPr>
              <a:xfrm>
                <a:off x="416425" y="658156"/>
                <a:ext cx="8502600" cy="3082865"/>
              </a:xfrm>
              <a:prstGeom prst="rect">
                <a:avLst/>
              </a:prstGeom>
              <a:blipFill>
                <a:blip r:embed="rId3"/>
                <a:stretch>
                  <a:fillRect b="-820"/>
                </a:stretch>
              </a:blipFill>
              <a:ln>
                <a:noFill/>
              </a:ln>
            </p:spPr>
            <p:txBody>
              <a:bodyPr/>
              <a:lstStyle/>
              <a:p>
                <a:r>
                  <a:rPr lang="en-US">
                    <a:noFill/>
                  </a:rPr>
                  <a:t> </a:t>
                </a:r>
              </a:p>
            </p:txBody>
          </p:sp>
        </mc:Fallback>
      </mc:AlternateContent>
      <p:sp>
        <p:nvSpPr>
          <p:cNvPr id="389" name="Google Shape;389;p33">
            <a:extLst>
              <a:ext uri="{FF2B5EF4-FFF2-40B4-BE49-F238E27FC236}">
                <a16:creationId xmlns:a16="http://schemas.microsoft.com/office/drawing/2014/main" id="{68B88C74-6D81-43AB-2714-86D767DC2431}"/>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48</a:t>
            </a:fld>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B8ABE0F-4AC9-FEB5-C615-56BDF7DD4CCC}"/>
                  </a:ext>
                </a:extLst>
              </p:cNvPr>
              <p:cNvSpPr txBox="1"/>
              <p:nvPr/>
            </p:nvSpPr>
            <p:spPr>
              <a:xfrm>
                <a:off x="1109061" y="3647885"/>
                <a:ext cx="3279706" cy="1405128"/>
              </a:xfrm>
              <a:prstGeom prst="rect">
                <a:avLst/>
              </a:prstGeom>
              <a:noFill/>
            </p:spPr>
            <p:txBody>
              <a:bodyPr wrap="square">
                <a:spAutoFit/>
              </a:bodyPr>
              <a:lstStyle/>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𝑠𝑘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𝑣𝑘</m:t>
                          </m:r>
                        </m:e>
                      </m:d>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𝑆𝑖𝑔</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𝑆𝑒𝑡𝑢𝑝</m:t>
                      </m:r>
                      <m:r>
                        <a:rPr lang="en-US" sz="1400" b="0" i="1" smtClean="0">
                          <a:solidFill>
                            <a:sysClr val="windowText" lastClr="000000"/>
                          </a:solidFill>
                          <a:latin typeface="Cambria Math" panose="02040503050406030204" pitchFamily="18" charset="0"/>
                          <a:ea typeface="Cambria Math" panose="02040503050406030204" pitchFamily="18" charset="0"/>
                        </a:rPr>
                        <m:t>(</m:t>
                      </m:r>
                      <m:sSup>
                        <m:sSupPr>
                          <m:ctrlPr>
                            <a:rPr lang="en-US" sz="1400" b="0" i="1" smtClean="0">
                              <a:solidFill>
                                <a:sysClr val="windowText" lastClr="000000"/>
                              </a:solidFill>
                              <a:latin typeface="Cambria Math" panose="02040503050406030204" pitchFamily="18" charset="0"/>
                              <a:ea typeface="Cambria Math" panose="02040503050406030204" pitchFamily="18" charset="0"/>
                            </a:rPr>
                          </m:ctrlPr>
                        </m:sSupPr>
                        <m:e>
                          <m:r>
                            <a:rPr lang="en-US" sz="1400" b="0" i="1" smtClean="0">
                              <a:solidFill>
                                <a:sysClr val="windowText" lastClr="000000"/>
                              </a:solidFill>
                              <a:latin typeface="Cambria Math" panose="02040503050406030204" pitchFamily="18" charset="0"/>
                              <a:ea typeface="Cambria Math" panose="02040503050406030204" pitchFamily="18" charset="0"/>
                            </a:rPr>
                            <m:t>1</m:t>
                          </m:r>
                        </m:e>
                        <m:sup>
                          <m:r>
                            <a:rPr lang="en-US" sz="1400" b="0" i="1" smtClean="0">
                              <a:solidFill>
                                <a:sysClr val="windowText" lastClr="000000"/>
                              </a:solidFill>
                              <a:latin typeface="Cambria Math" panose="02040503050406030204" pitchFamily="18" charset="0"/>
                              <a:ea typeface="Cambria Math" panose="02040503050406030204" pitchFamily="18" charset="0"/>
                            </a:rPr>
                            <m:t>𝜆</m:t>
                          </m:r>
                        </m:sup>
                      </m:sSup>
                      <m:r>
                        <a:rPr lang="en-US" sz="1400" b="0" i="1" smtClean="0">
                          <a:solidFill>
                            <a:sysClr val="windowText" lastClr="000000"/>
                          </a:solidFill>
                          <a:latin typeface="Cambria Math" panose="02040503050406030204" pitchFamily="18" charset="0"/>
                          <a:ea typeface="Cambria Math" panose="02040503050406030204" pitchFamily="18" charset="0"/>
                        </a:rPr>
                        <m:t>)</m:t>
                      </m:r>
                    </m:oMath>
                  </m:oMathPara>
                </a14:m>
                <a:endParaRPr lang="en-US" sz="1400" b="0" i="1" dirty="0">
                  <a:solidFill>
                    <a:sysClr val="windowText" lastClr="000000"/>
                  </a:solidFill>
                  <a:latin typeface="Cambria Math" panose="02040503050406030204" pitchFamily="18" charset="0"/>
                </a:endParaRPr>
              </a:p>
              <a:p>
                <a:pPr marL="114300">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𝑝𝑝</m:t>
                      </m:r>
                      <m:r>
                        <a:rPr lang="en-US" i="1">
                          <a:solidFill>
                            <a:sysClr val="windowText" lastClr="000000"/>
                          </a:solidFill>
                          <a:latin typeface="Cambria Math" panose="02040503050406030204" pitchFamily="18" charset="0"/>
                          <a:ea typeface="Cambria Math" panose="02040503050406030204" pitchFamily="18" charset="0"/>
                        </a:rPr>
                        <m:t>←</m:t>
                      </m:r>
                      <m:r>
                        <a:rPr lang="en-US" i="1">
                          <a:solidFill>
                            <a:sysClr val="windowText" lastClr="000000"/>
                          </a:solidFill>
                          <a:latin typeface="Cambria Math" panose="02040503050406030204" pitchFamily="18" charset="0"/>
                          <a:ea typeface="Cambria Math" panose="02040503050406030204" pitchFamily="18" charset="0"/>
                        </a:rPr>
                        <m:t>𝑆𝑒𝑡𝑢𝑝</m:t>
                      </m:r>
                      <m:r>
                        <a:rPr lang="en-US" i="1">
                          <a:solidFill>
                            <a:sysClr val="windowText" lastClr="000000"/>
                          </a:solidFill>
                          <a:latin typeface="Cambria Math" panose="02040503050406030204" pitchFamily="18" charset="0"/>
                          <a:ea typeface="Cambria Math" panose="02040503050406030204" pitchFamily="18" charset="0"/>
                        </a:rPr>
                        <m:t>(</m:t>
                      </m:r>
                      <m:sSup>
                        <m:sSupPr>
                          <m:ctrlPr>
                            <a:rPr lang="en-US" i="1">
                              <a:solidFill>
                                <a:sysClr val="windowText" lastClr="000000"/>
                              </a:solidFill>
                              <a:latin typeface="Cambria Math" panose="02040503050406030204" pitchFamily="18" charset="0"/>
                              <a:ea typeface="Cambria Math" panose="02040503050406030204" pitchFamily="18" charset="0"/>
                            </a:rPr>
                          </m:ctrlPr>
                        </m:sSupPr>
                        <m:e>
                          <m:r>
                            <a:rPr lang="en-US" i="1">
                              <a:solidFill>
                                <a:sysClr val="windowText" lastClr="000000"/>
                              </a:solidFill>
                              <a:latin typeface="Cambria Math" panose="02040503050406030204" pitchFamily="18" charset="0"/>
                              <a:ea typeface="Cambria Math" panose="02040503050406030204" pitchFamily="18" charset="0"/>
                            </a:rPr>
                            <m:t>1</m:t>
                          </m:r>
                        </m:e>
                        <m:sup>
                          <m:r>
                            <a:rPr lang="en-US" i="1">
                              <a:solidFill>
                                <a:sysClr val="windowText" lastClr="000000"/>
                              </a:solidFill>
                              <a:latin typeface="Cambria Math" panose="02040503050406030204" pitchFamily="18" charset="0"/>
                              <a:ea typeface="Cambria Math" panose="02040503050406030204" pitchFamily="18" charset="0"/>
                            </a:rPr>
                            <m:t>𝜆</m:t>
                          </m:r>
                        </m:sup>
                      </m:sSup>
                      <m:r>
                        <a:rPr lang="en-US" i="1">
                          <a:solidFill>
                            <a:sysClr val="windowText" lastClr="000000"/>
                          </a:solidFill>
                          <a:latin typeface="Cambria Math" panose="02040503050406030204" pitchFamily="18" charset="0"/>
                          <a:ea typeface="Cambria Math" panose="02040503050406030204" pitchFamily="18" charset="0"/>
                        </a:rPr>
                        <m:t>)</m:t>
                      </m:r>
                    </m:oMath>
                  </m:oMathPara>
                </a14:m>
                <a:endParaRPr lang="en-US" i="1" dirty="0">
                  <a:solidFill>
                    <a:sysClr val="windowText" lastClr="000000"/>
                  </a:solidFill>
                  <a:latin typeface="Cambria Math" panose="02040503050406030204" pitchFamily="18" charset="0"/>
                </a:endParaRPr>
              </a:p>
              <a:p>
                <a:pPr marL="114300">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𝑎𝑑</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𝑠𝑡</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𝐴𝑑𝐺𝑒𝑛</m:t>
                      </m:r>
                      <m:r>
                        <a:rPr lang="en-US" sz="1400" b="0" i="1" smtClean="0">
                          <a:solidFill>
                            <a:sysClr val="windowText" lastClr="000000"/>
                          </a:solidFill>
                          <a:latin typeface="Cambria Math" panose="02040503050406030204" pitchFamily="18" charset="0"/>
                          <a:ea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𝑝𝑝</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𝑋</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𝑥</m:t>
                      </m:r>
                      <m:r>
                        <a:rPr lang="en-US" sz="1400" b="0" i="1" smtClean="0">
                          <a:solidFill>
                            <a:sysClr val="windowText" lastClr="000000"/>
                          </a:solidFill>
                          <a:latin typeface="Cambria Math" panose="02040503050406030204" pitchFamily="18" charset="0"/>
                          <a:ea typeface="Cambria Math" panose="02040503050406030204" pitchFamily="18" charset="0"/>
                        </a:rPr>
                        <m:t>)</m:t>
                      </m:r>
                    </m:oMath>
                  </m:oMathPara>
                </a14:m>
                <a:endParaRPr lang="en-US" sz="1400" b="0"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𝑝𝑟𝑒𝑠𝑖𝑔</m:t>
                      </m:r>
                      <m:r>
                        <a:rPr lang="en-US" sz="1400" b="0" i="1" smtClean="0">
                          <a:solidFill>
                            <a:sysClr val="windowText" lastClr="000000"/>
                          </a:solidFill>
                          <a:latin typeface="Cambria Math" panose="02040503050406030204" pitchFamily="18" charset="0"/>
                          <a:ea typeface="Cambria Math" panose="02040503050406030204" pitchFamily="18" charset="0"/>
                        </a:rPr>
                        <m:t>←</m:t>
                      </m:r>
                      <m:r>
                        <a:rPr lang="en-US" sz="1400" b="0" i="1" smtClean="0">
                          <a:solidFill>
                            <a:sysClr val="windowText" lastClr="000000"/>
                          </a:solidFill>
                          <a:latin typeface="Cambria Math" panose="02040503050406030204" pitchFamily="18" charset="0"/>
                          <a:ea typeface="Cambria Math" panose="02040503050406030204" pitchFamily="18" charset="0"/>
                        </a:rPr>
                        <m:t>𝑃𝑟𝑒𝑆𝑖𝑔𝑛</m:t>
                      </m:r>
                      <m:d>
                        <m:dPr>
                          <m:ctrlPr>
                            <a:rPr lang="en-US" sz="1400" b="0" i="1" smtClean="0">
                              <a:solidFill>
                                <a:sysClr val="windowText" lastClr="000000"/>
                              </a:solidFill>
                              <a:latin typeface="Cambria Math" panose="02040503050406030204" pitchFamily="18" charset="0"/>
                              <a:ea typeface="Cambria Math" panose="02040503050406030204" pitchFamily="18" charset="0"/>
                            </a:rPr>
                          </m:ctrlPr>
                        </m:dPr>
                        <m:e>
                          <m:r>
                            <a:rPr lang="en-US" sz="1400" b="0" i="1" smtClean="0">
                              <a:solidFill>
                                <a:srgbClr val="C00000"/>
                              </a:solidFill>
                              <a:latin typeface="Cambria Math" panose="02040503050406030204" pitchFamily="18" charset="0"/>
                              <a:ea typeface="Cambria Math" panose="02040503050406030204" pitchFamily="18" charset="0"/>
                            </a:rPr>
                            <m:t>𝑠𝑡</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𝑠𝑘</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ysClr val="windowText" lastClr="000000"/>
                              </a:solidFill>
                              <a:latin typeface="Cambria Math" panose="02040503050406030204" pitchFamily="18" charset="0"/>
                              <a:ea typeface="Cambria Math" panose="02040503050406030204" pitchFamily="18" charset="0"/>
                            </a:rPr>
                            <m:t>𝑚𝑠𝑔</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rgbClr val="C00000"/>
                              </a:solidFill>
                              <a:latin typeface="Cambria Math" panose="02040503050406030204" pitchFamily="18" charset="0"/>
                              <a:ea typeface="Cambria Math" panose="02040503050406030204" pitchFamily="18" charset="0"/>
                            </a:rPr>
                            <m:t>𝑎𝑑</m:t>
                          </m:r>
                          <m:r>
                            <a:rPr lang="en-US" sz="1400" b="0" i="1" smtClean="0">
                              <a:solidFill>
                                <a:sysClr val="windowText" lastClr="000000"/>
                              </a:solidFill>
                              <a:latin typeface="Cambria Math" panose="02040503050406030204" pitchFamily="18" charset="0"/>
                              <a:ea typeface="Cambria Math" panose="02040503050406030204" pitchFamily="18" charset="0"/>
                            </a:rPr>
                            <m:t>, </m:t>
                          </m:r>
                          <m:r>
                            <a:rPr lang="en-US" sz="1400" b="0" i="1" smtClean="0">
                              <a:solidFill>
                                <a:srgbClr val="C00000"/>
                              </a:solidFill>
                              <a:latin typeface="Cambria Math" panose="02040503050406030204" pitchFamily="18" charset="0"/>
                              <a:ea typeface="Cambria Math" panose="02040503050406030204" pitchFamily="18" charset="0"/>
                            </a:rPr>
                            <m:t>𝑓</m:t>
                          </m:r>
                        </m:e>
                      </m:d>
                    </m:oMath>
                  </m:oMathPara>
                </a14:m>
                <a:endParaRPr lang="en-US" sz="1400" b="0" dirty="0">
                  <a:solidFill>
                    <a:sysClr val="windowText" lastClr="000000"/>
                  </a:solidFill>
                  <a:ea typeface="Cambria Math" panose="02040503050406030204" pitchFamily="18" charset="0"/>
                </a:endParaRPr>
              </a:p>
              <a:p>
                <a:pPr marL="114300" lvl="0">
                  <a:buClr>
                    <a:schemeClr val="dk1"/>
                  </a:buClr>
                  <a:buSzPts val="1800"/>
                </a:pPr>
                <a14:m>
                  <m:oMathPara xmlns:m="http://schemas.openxmlformats.org/officeDocument/2006/math">
                    <m:oMathParaPr>
                      <m:jc m:val="centerGroup"/>
                    </m:oMathParaPr>
                    <m:oMath xmlns:m="http://schemas.openxmlformats.org/officeDocument/2006/math">
                      <m:r>
                        <a:rPr lang="en-US" b="0" i="1" smtClean="0">
                          <a:solidFill>
                            <a:sysClr val="windowText" lastClr="000000"/>
                          </a:solidFill>
                          <a:latin typeface="Cambria Math" panose="02040503050406030204" pitchFamily="18" charset="0"/>
                        </a:rPr>
                        <m:t>𝑠𝑖𝑔</m:t>
                      </m:r>
                      <m:r>
                        <a:rPr lang="en-US" b="0" i="1" smtClean="0">
                          <a:solidFill>
                            <a:sysClr val="windowText" lastClr="000000"/>
                          </a:solidFill>
                          <a:latin typeface="Cambria Math" panose="02040503050406030204" pitchFamily="18" charset="0"/>
                        </a:rPr>
                        <m:t>=</m:t>
                      </m:r>
                      <m:r>
                        <a:rPr lang="en-US" i="1">
                          <a:solidFill>
                            <a:sysClr val="windowText" lastClr="000000"/>
                          </a:solidFill>
                          <a:latin typeface="Cambria Math" panose="02040503050406030204" pitchFamily="18" charset="0"/>
                        </a:rPr>
                        <m:t>𝐴𝑑𝑎𝑝𝑡</m:t>
                      </m:r>
                      <m:d>
                        <m:dPr>
                          <m:ctrlPr>
                            <a:rPr lang="en-US" i="1">
                              <a:solidFill>
                                <a:sysClr val="windowText" lastClr="000000"/>
                              </a:solidFill>
                              <a:latin typeface="Cambria Math" panose="02040503050406030204" pitchFamily="18" charset="0"/>
                            </a:rPr>
                          </m:ctrlPr>
                        </m:dPr>
                        <m:e>
                          <m:r>
                            <a:rPr lang="en-US" i="1">
                              <a:solidFill>
                                <a:srgbClr val="C00000"/>
                              </a:solidFill>
                              <a:latin typeface="Cambria Math" panose="02040503050406030204" pitchFamily="18" charset="0"/>
                              <a:ea typeface="Cambria Math" panose="02040503050406030204" pitchFamily="18" charset="0"/>
                            </a:rPr>
                            <m:t>𝑠𝑡</m:t>
                          </m:r>
                          <m:r>
                            <a:rPr lang="en-US" b="0" i="1" smtClean="0">
                              <a:solidFill>
                                <a:sysClr val="windowText" lastClr="000000"/>
                              </a:solidFill>
                              <a:latin typeface="Cambria Math" panose="02040503050406030204" pitchFamily="18" charset="0"/>
                            </a:rPr>
                            <m:t>,</m:t>
                          </m:r>
                          <m:r>
                            <a:rPr lang="en-US" i="1">
                              <a:solidFill>
                                <a:sysClr val="windowText" lastClr="000000"/>
                              </a:solidFill>
                              <a:latin typeface="Cambria Math" panose="02040503050406030204" pitchFamily="18" charset="0"/>
                            </a:rPr>
                            <m:t>𝑝𝑟𝑒𝑠𝑖𝑔</m:t>
                          </m:r>
                          <m:r>
                            <a:rPr lang="en-US" i="1">
                              <a:solidFill>
                                <a:sysClr val="windowText" lastClr="000000"/>
                              </a:solidFill>
                              <a:latin typeface="Cambria Math" panose="02040503050406030204" pitchFamily="18" charset="0"/>
                            </a:rPr>
                            <m:t>, </m:t>
                          </m:r>
                          <m:r>
                            <a:rPr lang="en-US" i="1">
                              <a:solidFill>
                                <a:sysClr val="windowText" lastClr="000000"/>
                              </a:solidFill>
                              <a:latin typeface="Cambria Math" panose="02040503050406030204" pitchFamily="18" charset="0"/>
                            </a:rPr>
                            <m:t>𝑥</m:t>
                          </m:r>
                          <m:r>
                            <a:rPr lang="en-US" b="0" i="1" smtClean="0">
                              <a:solidFill>
                                <a:sysClr val="windowText" lastClr="000000"/>
                              </a:solidFill>
                              <a:latin typeface="Cambria Math" panose="02040503050406030204" pitchFamily="18" charset="0"/>
                            </a:rPr>
                            <m:t>, </m:t>
                          </m:r>
                          <m:r>
                            <a:rPr lang="en-US" b="0" i="1" smtClean="0">
                              <a:solidFill>
                                <a:srgbClr val="C00000"/>
                              </a:solidFill>
                              <a:latin typeface="Cambria Math" panose="02040503050406030204" pitchFamily="18" charset="0"/>
                            </a:rPr>
                            <m:t>𝑓</m:t>
                          </m:r>
                        </m:e>
                      </m:d>
                    </m:oMath>
                  </m:oMathPara>
                </a14:m>
                <a:endParaRPr lang="en-US"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m:rPr>
                          <m:sty m:val="p"/>
                        </m:rPr>
                        <a:rPr lang="en-US" sz="1400" b="0" i="0" smtClean="0">
                          <a:solidFill>
                            <a:srgbClr val="C00000"/>
                          </a:solidFill>
                          <a:latin typeface="Cambria Math" panose="02040503050406030204" pitchFamily="18" charset="0"/>
                        </a:rPr>
                        <m:t>z</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𝐸𝑥𝑡𝑟𝑎𝑐𝑡</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𝑝𝑟𝑒𝑠𝑖𝑔</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𝑠𝑖𝑔</m:t>
                      </m:r>
                      <m:r>
                        <a:rPr lang="en-US" sz="1400" b="0" i="1" smtClean="0">
                          <a:solidFill>
                            <a:sysClr val="windowText" lastClr="000000"/>
                          </a:solidFill>
                          <a:latin typeface="Cambria Math" panose="02040503050406030204" pitchFamily="18" charset="0"/>
                        </a:rPr>
                        <m:t>)</m:t>
                      </m:r>
                    </m:oMath>
                  </m:oMathPara>
                </a14:m>
                <a:endParaRPr lang="en-US" sz="1400" dirty="0">
                  <a:solidFill>
                    <a:srgbClr val="BB0000"/>
                  </a:solidFill>
                </a:endParaRPr>
              </a:p>
            </p:txBody>
          </p:sp>
        </mc:Choice>
        <mc:Fallback xmlns="">
          <p:sp>
            <p:nvSpPr>
              <p:cNvPr id="3" name="TextBox 2">
                <a:extLst>
                  <a:ext uri="{FF2B5EF4-FFF2-40B4-BE49-F238E27FC236}">
                    <a16:creationId xmlns:a16="http://schemas.microsoft.com/office/drawing/2014/main" id="{FB8ABE0F-4AC9-FEB5-C615-56BDF7DD4CCC}"/>
                  </a:ext>
                </a:extLst>
              </p:cNvPr>
              <p:cNvSpPr txBox="1">
                <a:spLocks noRot="1" noChangeAspect="1" noMove="1" noResize="1" noEditPoints="1" noAdjustHandles="1" noChangeArrowheads="1" noChangeShapeType="1" noTextEdit="1"/>
              </p:cNvSpPr>
              <p:nvPr/>
            </p:nvSpPr>
            <p:spPr>
              <a:xfrm>
                <a:off x="1109061" y="3647885"/>
                <a:ext cx="3279706" cy="1405128"/>
              </a:xfrm>
              <a:prstGeom prst="rect">
                <a:avLst/>
              </a:prstGeom>
              <a:blipFill>
                <a:blip r:embed="rId4"/>
                <a:stretch>
                  <a:fillRect b="-180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5800AD7-0DE8-0E74-926D-C144E84CBA30}"/>
                  </a:ext>
                </a:extLst>
              </p:cNvPr>
              <p:cNvSpPr txBox="1"/>
              <p:nvPr/>
            </p:nvSpPr>
            <p:spPr>
              <a:xfrm>
                <a:off x="4796936" y="3813201"/>
                <a:ext cx="3359426" cy="954107"/>
              </a:xfrm>
              <a:prstGeom prst="rect">
                <a:avLst/>
              </a:prstGeom>
              <a:noFill/>
            </p:spPr>
            <p:txBody>
              <a:bodyPr wrap="square">
                <a:spAutoFit/>
              </a:bodyPr>
              <a:lstStyle/>
              <a:p>
                <a:pPr marL="114300">
                  <a:buClr>
                    <a:schemeClr val="dk1"/>
                  </a:buClr>
                  <a:buSzPts val="1800"/>
                </a:pPr>
                <a14:m>
                  <m:oMathPara xmlns:m="http://schemas.openxmlformats.org/officeDocument/2006/math">
                    <m:oMathParaPr>
                      <m:jc m:val="centerGroup"/>
                    </m:oMathParaPr>
                    <m:oMath xmlns:m="http://schemas.openxmlformats.org/officeDocument/2006/math">
                      <m:r>
                        <m:rPr>
                          <m:sty m:val="p"/>
                        </m:rPr>
                        <a:rPr lang="en-US" sz="1400" b="0" i="0" smtClean="0">
                          <a:solidFill>
                            <a:sysClr val="windowText" lastClr="000000"/>
                          </a:solidFill>
                          <a:latin typeface="Cambria Math" panose="02040503050406030204" pitchFamily="18" charset="0"/>
                        </a:rPr>
                        <m:t>Ad</m:t>
                      </m:r>
                      <m:r>
                        <a:rPr lang="en-US" sz="1400" b="0" i="1" smtClean="0">
                          <a:solidFill>
                            <a:sysClr val="windowText" lastClr="000000"/>
                          </a:solidFill>
                          <a:latin typeface="Cambria Math" panose="02040503050406030204" pitchFamily="18" charset="0"/>
                        </a:rPr>
                        <m:t>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𝑝𝑝</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𝑋</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𝑎𝑑</m:t>
                          </m:r>
                        </m:e>
                      </m:d>
                      <m:r>
                        <a:rPr lang="en-US" sz="1400" b="0" i="1" smtClean="0">
                          <a:solidFill>
                            <a:sysClr val="windowText" lastClr="000000"/>
                          </a:solidFill>
                          <a:latin typeface="Cambria Math" panose="02040503050406030204" pitchFamily="18" charset="0"/>
                        </a:rPr>
                        <m:t>=1</m:t>
                      </m:r>
                    </m:oMath>
                  </m:oMathPara>
                </a14:m>
                <a:endParaRPr lang="en-US" sz="1400" b="0" i="1" dirty="0">
                  <a:solidFill>
                    <a:sysClr val="windowText" lastClr="000000"/>
                  </a:solidFill>
                  <a:latin typeface="Cambria Math" panose="02040503050406030204" pitchFamily="18" charset="0"/>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𝑃𝑟𝑒𝑉𝑒𝑟𝑖𝑓𝑦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𝑣𝑘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𝑚𝑠𝑔</m:t>
                          </m:r>
                          <m:r>
                            <a:rPr lang="en-US" sz="1400" b="0" i="1" smtClean="0">
                              <a:solidFill>
                                <a:sysClr val="windowText" lastClr="000000"/>
                              </a:solidFill>
                              <a:latin typeface="Cambria Math" panose="02040503050406030204" pitchFamily="18" charset="0"/>
                            </a:rPr>
                            <m:t>, </m:t>
                          </m:r>
                          <m:r>
                            <a:rPr lang="en-US" sz="1400" b="0" i="1" smtClean="0">
                              <a:solidFill>
                                <a:srgbClr val="C00000"/>
                              </a:solidFill>
                              <a:latin typeface="Cambria Math" panose="02040503050406030204" pitchFamily="18" charset="0"/>
                            </a:rPr>
                            <m:t>𝑎𝑑</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𝑝𝑟𝑒𝑠𝑖𝑔</m:t>
                          </m:r>
                        </m:e>
                      </m:d>
                      <m:r>
                        <a:rPr lang="en-US" sz="1400" b="0" i="1" smtClean="0">
                          <a:solidFill>
                            <a:sysClr val="windowText" lastClr="000000"/>
                          </a:solidFill>
                          <a:latin typeface="Cambria Math" panose="02040503050406030204" pitchFamily="18" charset="0"/>
                        </a:rPr>
                        <m:t>=1</m:t>
                      </m:r>
                    </m:oMath>
                  </m:oMathPara>
                </a14:m>
                <a:endParaRPr lang="en-US" sz="1400" b="0" dirty="0">
                  <a:solidFill>
                    <a:sysClr val="windowText" lastClr="000000"/>
                  </a:solidFill>
                </a:endParaRPr>
              </a:p>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ysClr val="windowText" lastClr="000000"/>
                          </a:solidFill>
                          <a:latin typeface="Cambria Math" panose="02040503050406030204" pitchFamily="18" charset="0"/>
                        </a:rPr>
                        <m:t>𝑆𝑖𝑔</m:t>
                      </m:r>
                      <m:r>
                        <a:rPr lang="en-US" sz="1400" b="0" i="1" smtClean="0">
                          <a:solidFill>
                            <a:sysClr val="windowText" lastClr="000000"/>
                          </a:solidFill>
                          <a:latin typeface="Cambria Math" panose="02040503050406030204" pitchFamily="18" charset="0"/>
                        </a:rPr>
                        <m:t>.</m:t>
                      </m:r>
                      <m:r>
                        <a:rPr lang="en-US" sz="1400" b="0" i="1" smtClean="0">
                          <a:solidFill>
                            <a:sysClr val="windowText" lastClr="000000"/>
                          </a:solidFill>
                          <a:latin typeface="Cambria Math" panose="02040503050406030204" pitchFamily="18" charset="0"/>
                        </a:rPr>
                        <m:t>𝑉𝑒𝑟𝑖𝑓𝑦</m:t>
                      </m:r>
                      <m:d>
                        <m:dPr>
                          <m:ctrlPr>
                            <a:rPr lang="en-US" sz="1400" b="0" i="1" smtClean="0">
                              <a:solidFill>
                                <a:sysClr val="windowText" lastClr="000000"/>
                              </a:solidFill>
                              <a:latin typeface="Cambria Math" panose="02040503050406030204" pitchFamily="18" charset="0"/>
                            </a:rPr>
                          </m:ctrlPr>
                        </m:dPr>
                        <m:e>
                          <m:r>
                            <a:rPr lang="en-US" sz="1400" b="0" i="1" smtClean="0">
                              <a:solidFill>
                                <a:sysClr val="windowText" lastClr="000000"/>
                              </a:solidFill>
                              <a:latin typeface="Cambria Math" panose="02040503050406030204" pitchFamily="18" charset="0"/>
                            </a:rPr>
                            <m:t>𝑣𝑘</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𝑚𝑠𝑔</m:t>
                          </m:r>
                          <m:r>
                            <a:rPr lang="en-US" sz="1400" b="0" i="1" smtClean="0">
                              <a:solidFill>
                                <a:sysClr val="windowText" lastClr="000000"/>
                              </a:solidFill>
                              <a:latin typeface="Cambria Math" panose="02040503050406030204" pitchFamily="18" charset="0"/>
                            </a:rPr>
                            <m:t>, </m:t>
                          </m:r>
                          <m:r>
                            <a:rPr lang="en-US" sz="1400" b="0" i="1" smtClean="0">
                              <a:solidFill>
                                <a:sysClr val="windowText" lastClr="000000"/>
                              </a:solidFill>
                              <a:latin typeface="Cambria Math" panose="02040503050406030204" pitchFamily="18" charset="0"/>
                            </a:rPr>
                            <m:t>𝑠𝑖𝑔</m:t>
                          </m:r>
                        </m:e>
                      </m:d>
                      <m:r>
                        <a:rPr lang="en-US" sz="1400" b="0" i="1" smtClean="0">
                          <a:solidFill>
                            <a:sysClr val="windowText" lastClr="000000"/>
                          </a:solidFill>
                          <a:latin typeface="Cambria Math" panose="02040503050406030204" pitchFamily="18" charset="0"/>
                        </a:rPr>
                        <m:t>=1</m:t>
                      </m:r>
                    </m:oMath>
                  </m:oMathPara>
                </a14:m>
                <a:endParaRPr lang="en-US" sz="1400" b="0" dirty="0">
                  <a:solidFill>
                    <a:sysClr val="windowText" lastClr="000000"/>
                  </a:solidFill>
                </a:endParaRPr>
              </a:p>
              <a:p>
                <a:pPr marL="114300" lvl="0">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rgbClr val="C00000"/>
                          </a:solidFill>
                          <a:latin typeface="Cambria Math" panose="02040503050406030204" pitchFamily="18" charset="0"/>
                        </a:rPr>
                        <m:t>𝑧</m:t>
                      </m:r>
                      <m:r>
                        <a:rPr lang="en-US" sz="1400" b="0" i="1" smtClean="0">
                          <a:solidFill>
                            <a:srgbClr val="C00000"/>
                          </a:solidFill>
                          <a:latin typeface="Cambria Math" panose="02040503050406030204" pitchFamily="18" charset="0"/>
                        </a:rPr>
                        <m:t>=</m:t>
                      </m:r>
                      <m:r>
                        <a:rPr lang="en-US" sz="1400" b="0" i="1" smtClean="0">
                          <a:solidFill>
                            <a:srgbClr val="C00000"/>
                          </a:solidFill>
                          <a:latin typeface="Cambria Math" panose="02040503050406030204" pitchFamily="18" charset="0"/>
                        </a:rPr>
                        <m:t>𝑓</m:t>
                      </m:r>
                      <m:r>
                        <a:rPr lang="en-US" sz="1400" b="0" i="1" smtClean="0">
                          <a:solidFill>
                            <a:srgbClr val="C00000"/>
                          </a:solidFill>
                          <a:latin typeface="Cambria Math" panose="02040503050406030204" pitchFamily="18" charset="0"/>
                        </a:rPr>
                        <m:t>(</m:t>
                      </m:r>
                      <m:r>
                        <a:rPr lang="en-US" sz="1400" b="0" i="1" smtClean="0">
                          <a:solidFill>
                            <a:srgbClr val="C00000"/>
                          </a:solidFill>
                          <a:latin typeface="Cambria Math" panose="02040503050406030204" pitchFamily="18" charset="0"/>
                        </a:rPr>
                        <m:t>𝑥</m:t>
                      </m:r>
                      <m:r>
                        <a:rPr lang="en-US" sz="1400" b="0" i="1"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4" name="TextBox 3">
                <a:extLst>
                  <a:ext uri="{FF2B5EF4-FFF2-40B4-BE49-F238E27FC236}">
                    <a16:creationId xmlns:a16="http://schemas.microsoft.com/office/drawing/2014/main" id="{F5800AD7-0DE8-0E74-926D-C144E84CBA30}"/>
                  </a:ext>
                </a:extLst>
              </p:cNvPr>
              <p:cNvSpPr txBox="1">
                <a:spLocks noRot="1" noChangeAspect="1" noMove="1" noResize="1" noEditPoints="1" noAdjustHandles="1" noChangeArrowheads="1" noChangeShapeType="1" noTextEdit="1"/>
              </p:cNvSpPr>
              <p:nvPr/>
            </p:nvSpPr>
            <p:spPr>
              <a:xfrm>
                <a:off x="4796936" y="3813201"/>
                <a:ext cx="3359426" cy="954107"/>
              </a:xfrm>
              <a:prstGeom prst="rect">
                <a:avLst/>
              </a:prstGeom>
              <a:blipFill>
                <a:blip r:embed="rId5"/>
                <a:stretch>
                  <a:fillRect b="-2632"/>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A5DD6EE4-32B5-7AB4-CB38-653BA64BD2D5}"/>
              </a:ext>
            </a:extLst>
          </p:cNvPr>
          <p:cNvSpPr txBox="1"/>
          <p:nvPr/>
        </p:nvSpPr>
        <p:spPr>
          <a:xfrm>
            <a:off x="736302" y="4136367"/>
            <a:ext cx="284052" cy="307777"/>
          </a:xfrm>
          <a:prstGeom prst="rect">
            <a:avLst/>
          </a:prstGeom>
          <a:noFill/>
        </p:spPr>
        <p:txBody>
          <a:bodyPr wrap="none" rtlCol="0">
            <a:spAutoFit/>
          </a:bodyPr>
          <a:lstStyle/>
          <a:p>
            <a:r>
              <a:rPr lang="en-US" dirty="0"/>
              <a:t>If</a:t>
            </a:r>
          </a:p>
        </p:txBody>
      </p:sp>
      <p:sp>
        <p:nvSpPr>
          <p:cNvPr id="7" name="Left Bracket 6">
            <a:extLst>
              <a:ext uri="{FF2B5EF4-FFF2-40B4-BE49-F238E27FC236}">
                <a16:creationId xmlns:a16="http://schemas.microsoft.com/office/drawing/2014/main" id="{78447B7C-09E2-1A48-19A0-C3EB2BB1BC67}"/>
              </a:ext>
            </a:extLst>
          </p:cNvPr>
          <p:cNvSpPr/>
          <p:nvPr/>
        </p:nvSpPr>
        <p:spPr>
          <a:xfrm>
            <a:off x="1176792" y="3741021"/>
            <a:ext cx="180148" cy="1311992"/>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ket 7">
            <a:extLst>
              <a:ext uri="{FF2B5EF4-FFF2-40B4-BE49-F238E27FC236}">
                <a16:creationId xmlns:a16="http://schemas.microsoft.com/office/drawing/2014/main" id="{0E66D28C-0CA2-BFCD-6939-0EFE81210E41}"/>
              </a:ext>
            </a:extLst>
          </p:cNvPr>
          <p:cNvSpPr/>
          <p:nvPr/>
        </p:nvSpPr>
        <p:spPr>
          <a:xfrm>
            <a:off x="4097065" y="3741021"/>
            <a:ext cx="180148" cy="1311992"/>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B63A66BA-2983-B106-25DC-5E0E6F8FD2FC}"/>
              </a:ext>
            </a:extLst>
          </p:cNvPr>
          <p:cNvSpPr txBox="1"/>
          <p:nvPr/>
        </p:nvSpPr>
        <p:spPr>
          <a:xfrm>
            <a:off x="4297552" y="4104443"/>
            <a:ext cx="631904" cy="307777"/>
          </a:xfrm>
          <a:prstGeom prst="rect">
            <a:avLst/>
          </a:prstGeom>
          <a:noFill/>
        </p:spPr>
        <p:txBody>
          <a:bodyPr wrap="none" rtlCol="0">
            <a:spAutoFit/>
          </a:bodyPr>
          <a:lstStyle/>
          <a:p>
            <a:r>
              <a:rPr lang="en-US" dirty="0"/>
              <a:t>, then</a:t>
            </a:r>
          </a:p>
        </p:txBody>
      </p:sp>
      <p:sp>
        <p:nvSpPr>
          <p:cNvPr id="10" name="Left Bracket 9">
            <a:extLst>
              <a:ext uri="{FF2B5EF4-FFF2-40B4-BE49-F238E27FC236}">
                <a16:creationId xmlns:a16="http://schemas.microsoft.com/office/drawing/2014/main" id="{EA6B8A21-D2BE-F615-6440-02114E1A87DA}"/>
              </a:ext>
            </a:extLst>
          </p:cNvPr>
          <p:cNvSpPr/>
          <p:nvPr/>
        </p:nvSpPr>
        <p:spPr>
          <a:xfrm>
            <a:off x="4947039" y="3741021"/>
            <a:ext cx="134364" cy="1311992"/>
          </a:xfrm>
          <a:prstGeom prst="lef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ight Bracket 10">
            <a:extLst>
              <a:ext uri="{FF2B5EF4-FFF2-40B4-BE49-F238E27FC236}">
                <a16:creationId xmlns:a16="http://schemas.microsoft.com/office/drawing/2014/main" id="{E911D91C-89D8-C832-2842-6D4F4CFD89A4}"/>
              </a:ext>
            </a:extLst>
          </p:cNvPr>
          <p:cNvSpPr/>
          <p:nvPr/>
        </p:nvSpPr>
        <p:spPr>
          <a:xfrm>
            <a:off x="7740089" y="3741021"/>
            <a:ext cx="186426" cy="1311992"/>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9311380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466"/>
        <p:cNvGrpSpPr/>
        <p:nvPr/>
      </p:nvGrpSpPr>
      <p:grpSpPr>
        <a:xfrm>
          <a:off x="0" y="0"/>
          <a:ext cx="0" cy="0"/>
          <a:chOff x="0" y="0"/>
          <a:chExt cx="0" cy="0"/>
        </a:xfrm>
      </p:grpSpPr>
      <p:sp>
        <p:nvSpPr>
          <p:cNvPr id="467" name="Google Shape;467;p37"/>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Functional Fair Exchange via FAS</a:t>
            </a:r>
            <a:endParaRPr sz="2400" b="1">
              <a:solidFill>
                <a:schemeClr val="dk1"/>
              </a:solidFill>
            </a:endParaRPr>
          </a:p>
        </p:txBody>
      </p:sp>
      <p:sp>
        <p:nvSpPr>
          <p:cNvPr id="468" name="Google Shape;468;p37"/>
          <p:cNvSpPr/>
          <p:nvPr/>
        </p:nvSpPr>
        <p:spPr>
          <a:xfrm>
            <a:off x="2937800" y="1415325"/>
            <a:ext cx="2437500" cy="424200"/>
          </a:xfrm>
          <a:prstGeom prst="rect">
            <a:avLst/>
          </a:prstGeom>
          <a:solidFill>
            <a:srgbClr val="6AA84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1"/>
                </a:solidFill>
              </a:rPr>
              <a:t>Trusted Third Party</a:t>
            </a:r>
            <a:endParaRPr sz="1800" b="1">
              <a:solidFill>
                <a:schemeClr val="lt1"/>
              </a:solidFill>
            </a:endParaRPr>
          </a:p>
        </p:txBody>
      </p:sp>
      <mc:AlternateContent xmlns:mc="http://schemas.openxmlformats.org/markup-compatibility/2006" xmlns:a14="http://schemas.microsoft.com/office/drawing/2010/main">
        <mc:Choice Requires="a14">
          <p:sp>
            <p:nvSpPr>
              <p:cNvPr id="469" name="Google Shape;469;p37"/>
              <p:cNvSpPr txBox="1"/>
              <p:nvPr/>
            </p:nvSpPr>
            <p:spPr>
              <a:xfrm>
                <a:off x="3286900" y="1825875"/>
                <a:ext cx="24375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 </m:t>
                      </m:r>
                      <m:r>
                        <a:rPr lang="en" sz="1500" i="1" dirty="0" smtClean="0">
                          <a:solidFill>
                            <a:schemeClr val="dk1"/>
                          </a:solidFill>
                          <a:latin typeface="Cambria Math" panose="02040503050406030204" pitchFamily="18" charset="0"/>
                        </a:rPr>
                        <m:t>𝑆𝑒𝑡𝑢𝑝</m:t>
                      </m:r>
                      <m:r>
                        <a:rPr lang="en" sz="1500" i="1" dirty="0" smtClean="0">
                          <a:solidFill>
                            <a:schemeClr val="dk1"/>
                          </a:solidFill>
                          <a:latin typeface="Cambria Math" panose="02040503050406030204" pitchFamily="18" charset="0"/>
                        </a:rPr>
                        <m:t>(1</m:t>
                      </m:r>
                      <m:r>
                        <a:rPr lang="en" sz="1500" i="1" baseline="30000" dirty="0">
                          <a:solidFill>
                            <a:schemeClr val="dk1"/>
                          </a:solidFill>
                          <a:latin typeface="Cambria Math" panose="02040503050406030204" pitchFamily="18" charset="0"/>
                        </a:rPr>
                        <m:t>𝜆</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69" name="Google Shape;469;p37"/>
              <p:cNvSpPr txBox="1">
                <a:spLocks noRot="1" noChangeAspect="1" noMove="1" noResize="1" noEditPoints="1" noAdjustHandles="1" noChangeArrowheads="1" noChangeShapeType="1" noTextEdit="1"/>
              </p:cNvSpPr>
              <p:nvPr/>
            </p:nvSpPr>
            <p:spPr>
              <a:xfrm>
                <a:off x="3286900" y="1825875"/>
                <a:ext cx="2437500" cy="424200"/>
              </a:xfrm>
              <a:prstGeom prst="rect">
                <a:avLst/>
              </a:prstGeom>
              <a:blipFill>
                <a:blip r:embed="rId3"/>
                <a:stretch>
                  <a:fillRect/>
                </a:stretch>
              </a:blipFill>
              <a:ln>
                <a:noFill/>
              </a:ln>
            </p:spPr>
            <p:txBody>
              <a:bodyPr/>
              <a:lstStyle/>
              <a:p>
                <a:r>
                  <a:rPr lang="en-US">
                    <a:noFill/>
                  </a:rPr>
                  <a:t> </a:t>
                </a:r>
              </a:p>
            </p:txBody>
          </p:sp>
        </mc:Fallback>
      </mc:AlternateContent>
      <p:cxnSp>
        <p:nvCxnSpPr>
          <p:cNvPr id="470" name="Google Shape;470;p37"/>
          <p:cNvCxnSpPr/>
          <p:nvPr/>
        </p:nvCxnSpPr>
        <p:spPr>
          <a:xfrm rot="10800000">
            <a:off x="2143750" y="2069150"/>
            <a:ext cx="618000" cy="0"/>
          </a:xfrm>
          <a:prstGeom prst="straightConnector1">
            <a:avLst/>
          </a:prstGeom>
          <a:noFill/>
          <a:ln w="19050" cap="flat" cmpd="sng">
            <a:solidFill>
              <a:srgbClr val="6AA84F"/>
            </a:solidFill>
            <a:prstDash val="solid"/>
            <a:round/>
            <a:headEnd type="none" w="med" len="med"/>
            <a:tailEnd type="triangle" w="med" len="med"/>
          </a:ln>
        </p:spPr>
      </p:cxnSp>
      <p:cxnSp>
        <p:nvCxnSpPr>
          <p:cNvPr id="471" name="Google Shape;471;p37"/>
          <p:cNvCxnSpPr/>
          <p:nvPr/>
        </p:nvCxnSpPr>
        <p:spPr>
          <a:xfrm>
            <a:off x="5420350" y="2069150"/>
            <a:ext cx="618000" cy="0"/>
          </a:xfrm>
          <a:prstGeom prst="straightConnector1">
            <a:avLst/>
          </a:prstGeom>
          <a:noFill/>
          <a:ln w="19050" cap="flat" cmpd="sng">
            <a:solidFill>
              <a:srgbClr val="6AA84F"/>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72" name="Google Shape;472;p37"/>
              <p:cNvSpPr txBox="1"/>
              <p:nvPr/>
            </p:nvSpPr>
            <p:spPr>
              <a:xfrm>
                <a:off x="457200" y="2362200"/>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𝑠𝑘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 ← </m:t>
                      </m:r>
                      <m:r>
                        <a:rPr lang="en" sz="1500" i="1" dirty="0" err="1">
                          <a:solidFill>
                            <a:schemeClr val="dk1"/>
                          </a:solidFill>
                          <a:latin typeface="Cambria Math" panose="02040503050406030204" pitchFamily="18" charset="0"/>
                        </a:rPr>
                        <m:t>𝑆𝑖𝑔</m:t>
                      </m:r>
                      <m:r>
                        <a:rPr lang="en" sz="1500" i="1" dirty="0" err="1">
                          <a:solidFill>
                            <a:schemeClr val="dk1"/>
                          </a:solidFill>
                          <a:latin typeface="Cambria Math" panose="02040503050406030204" pitchFamily="18" charset="0"/>
                        </a:rPr>
                        <m:t>.</m:t>
                      </m:r>
                      <m:r>
                        <a:rPr lang="en" sz="1500" i="1" dirty="0" err="1">
                          <a:solidFill>
                            <a:schemeClr val="dk1"/>
                          </a:solidFill>
                          <a:latin typeface="Cambria Math" panose="02040503050406030204" pitchFamily="18" charset="0"/>
                        </a:rPr>
                        <m:t>𝑆𝑒𝑡𝑢𝑝</m:t>
                      </m:r>
                      <m:r>
                        <a:rPr lang="en" sz="1500" i="1" dirty="0">
                          <a:solidFill>
                            <a:schemeClr val="dk1"/>
                          </a:solidFill>
                          <a:latin typeface="Cambria Math" panose="02040503050406030204" pitchFamily="18" charset="0"/>
                        </a:rPr>
                        <m:t>(1</m:t>
                      </m:r>
                      <m:r>
                        <a:rPr lang="en" sz="1500" i="1" baseline="30000" dirty="0">
                          <a:solidFill>
                            <a:schemeClr val="dk1"/>
                          </a:solidFill>
                          <a:latin typeface="Cambria Math" panose="02040503050406030204" pitchFamily="18" charset="0"/>
                        </a:rPr>
                        <m:t>𝜆</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472" name="Google Shape;472;p37"/>
              <p:cNvSpPr txBox="1">
                <a:spLocks noRot="1" noChangeAspect="1" noMove="1" noResize="1" noEditPoints="1" noAdjustHandles="1" noChangeArrowheads="1" noChangeShapeType="1" noTextEdit="1"/>
              </p:cNvSpPr>
              <p:nvPr/>
            </p:nvSpPr>
            <p:spPr>
              <a:xfrm>
                <a:off x="457200" y="2362200"/>
                <a:ext cx="3000000" cy="415500"/>
              </a:xfrm>
              <a:prstGeom prst="rect">
                <a:avLst/>
              </a:prstGeom>
              <a:blipFill>
                <a:blip r:embed="rId4"/>
                <a:stretch>
                  <a:fillRect b="-303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3" name="Google Shape;473;p37"/>
              <p:cNvSpPr txBox="1"/>
              <p:nvPr/>
            </p:nvSpPr>
            <p:spPr>
              <a:xfrm>
                <a:off x="6038350" y="2364000"/>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𝑋</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𝑠𝑡𝑎𝑡𝑒𝑚𝑒𝑛𝑡</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𝑤𝑖𝑡𝑛𝑒𝑠𝑠</m:t>
                      </m:r>
                      <m:r>
                        <a:rPr lang="en" sz="1500" i="1" dirty="0" smtClean="0">
                          <a:solidFill>
                            <a:schemeClr val="dk1"/>
                          </a:solidFill>
                          <a:latin typeface="Cambria Math" panose="02040503050406030204" pitchFamily="18" charset="0"/>
                        </a:rPr>
                        <m:t>) ∈ </m:t>
                      </m:r>
                      <m:r>
                        <a:rPr lang="en" sz="1500" i="1" dirty="0" smtClean="0">
                          <a:solidFill>
                            <a:schemeClr val="dk1"/>
                          </a:solidFill>
                          <a:latin typeface="Cambria Math" panose="02040503050406030204" pitchFamily="18" charset="0"/>
                        </a:rPr>
                        <m:t>𝑅</m:t>
                      </m:r>
                    </m:oMath>
                  </m:oMathPara>
                </a14:m>
                <a:endParaRPr sz="1500" dirty="0">
                  <a:solidFill>
                    <a:schemeClr val="dk1"/>
                  </a:solidFill>
                </a:endParaRPr>
              </a:p>
            </p:txBody>
          </p:sp>
        </mc:Choice>
        <mc:Fallback xmlns="">
          <p:sp>
            <p:nvSpPr>
              <p:cNvPr id="473" name="Google Shape;473;p37"/>
              <p:cNvSpPr txBox="1">
                <a:spLocks noRot="1" noChangeAspect="1" noMove="1" noResize="1" noEditPoints="1" noAdjustHandles="1" noChangeArrowheads="1" noChangeShapeType="1" noTextEdit="1"/>
              </p:cNvSpPr>
              <p:nvPr/>
            </p:nvSpPr>
            <p:spPr>
              <a:xfrm>
                <a:off x="6038350" y="2364000"/>
                <a:ext cx="3000000" cy="415500"/>
              </a:xfrm>
              <a:prstGeom prst="rect">
                <a:avLst/>
              </a:prstGeom>
              <a:blipFill>
                <a:blip r:embed="rId5"/>
                <a:stretch>
                  <a:fillRect b="-3030"/>
                </a:stretch>
              </a:blipFill>
              <a:ln>
                <a:noFill/>
              </a:ln>
            </p:spPr>
            <p:txBody>
              <a:bodyPr/>
              <a:lstStyle/>
              <a:p>
                <a:r>
                  <a:rPr lang="en-US">
                    <a:noFill/>
                  </a:rPr>
                  <a:t> </a:t>
                </a:r>
              </a:p>
            </p:txBody>
          </p:sp>
        </mc:Fallback>
      </mc:AlternateContent>
      <p:cxnSp>
        <p:nvCxnSpPr>
          <p:cNvPr id="477" name="Google Shape;477;p37"/>
          <p:cNvCxnSpPr/>
          <p:nvPr/>
        </p:nvCxnSpPr>
        <p:spPr>
          <a:xfrm rot="10800000" flipH="1">
            <a:off x="2143900" y="2870588"/>
            <a:ext cx="3870600" cy="10800"/>
          </a:xfrm>
          <a:prstGeom prst="straightConnector1">
            <a:avLst/>
          </a:prstGeom>
          <a:noFill/>
          <a:ln w="19050" cap="flat" cmpd="sng">
            <a:solidFill>
              <a:schemeClr val="accent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78" name="Google Shape;478;p37"/>
              <p:cNvSpPr txBox="1"/>
              <p:nvPr/>
            </p:nvSpPr>
            <p:spPr>
              <a:xfrm>
                <a:off x="3863800" y="2554875"/>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𝑣𝑘</m:t>
                      </m:r>
                    </m:oMath>
                  </m:oMathPara>
                </a14:m>
                <a:endParaRPr sz="1500" dirty="0">
                  <a:solidFill>
                    <a:schemeClr val="dk1"/>
                  </a:solidFill>
                </a:endParaRPr>
              </a:p>
            </p:txBody>
          </p:sp>
        </mc:Choice>
        <mc:Fallback xmlns="">
          <p:sp>
            <p:nvSpPr>
              <p:cNvPr id="478" name="Google Shape;478;p37"/>
              <p:cNvSpPr txBox="1">
                <a:spLocks noRot="1" noChangeAspect="1" noMove="1" noResize="1" noEditPoints="1" noAdjustHandles="1" noChangeArrowheads="1" noChangeShapeType="1" noTextEdit="1"/>
              </p:cNvSpPr>
              <p:nvPr/>
            </p:nvSpPr>
            <p:spPr>
              <a:xfrm>
                <a:off x="3863800" y="2554875"/>
                <a:ext cx="420600" cy="424200"/>
              </a:xfrm>
              <a:prstGeom prst="rect">
                <a:avLst/>
              </a:prstGeom>
              <a:blipFill>
                <a:blip r:embed="rId6"/>
                <a:stretch>
                  <a:fillRect/>
                </a:stretch>
              </a:blipFill>
              <a:ln>
                <a:noFill/>
              </a:ln>
            </p:spPr>
            <p:txBody>
              <a:bodyPr/>
              <a:lstStyle/>
              <a:p>
                <a:r>
                  <a:rPr lang="en-US">
                    <a:noFill/>
                  </a:rPr>
                  <a:t> </a:t>
                </a:r>
              </a:p>
            </p:txBody>
          </p:sp>
        </mc:Fallback>
      </mc:AlternateContent>
      <p:sp>
        <p:nvSpPr>
          <p:cNvPr id="481" name="Google Shape;481;p37"/>
          <p:cNvSpPr txBox="1"/>
          <p:nvPr/>
        </p:nvSpPr>
        <p:spPr>
          <a:xfrm>
            <a:off x="6112575" y="691150"/>
            <a:ext cx="1263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p:txBody>
      </p:sp>
      <p:sp>
        <p:nvSpPr>
          <p:cNvPr id="482" name="Google Shape;482;p37"/>
          <p:cNvSpPr txBox="1"/>
          <p:nvPr/>
        </p:nvSpPr>
        <p:spPr>
          <a:xfrm>
            <a:off x="1004575" y="694950"/>
            <a:ext cx="21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chemeClr val="accent1"/>
                </a:solidFill>
              </a:rPr>
              <a:t>Buyer</a:t>
            </a:r>
            <a:endParaRPr sz="1800" b="1" u="sng">
              <a:solidFill>
                <a:schemeClr val="accent1"/>
              </a:solidFill>
            </a:endParaRPr>
          </a:p>
        </p:txBody>
      </p:sp>
      <p:pic>
        <p:nvPicPr>
          <p:cNvPr id="483" name="Google Shape;483;p37"/>
          <p:cNvPicPr preferRelativeResize="0"/>
          <p:nvPr/>
        </p:nvPicPr>
        <p:blipFill rotWithShape="1">
          <a:blip r:embed="rId7">
            <a:alphaModFix/>
          </a:blip>
          <a:srcRect r="16408"/>
          <a:stretch/>
        </p:blipFill>
        <p:spPr>
          <a:xfrm>
            <a:off x="5820474" y="694950"/>
            <a:ext cx="305752" cy="365760"/>
          </a:xfrm>
          <a:prstGeom prst="rect">
            <a:avLst/>
          </a:prstGeom>
          <a:noFill/>
          <a:ln>
            <a:noFill/>
          </a:ln>
        </p:spPr>
      </p:pic>
      <p:pic>
        <p:nvPicPr>
          <p:cNvPr id="484" name="Google Shape;484;p37"/>
          <p:cNvPicPr preferRelativeResize="0"/>
          <p:nvPr/>
        </p:nvPicPr>
        <p:blipFill rotWithShape="1">
          <a:blip r:embed="rId8">
            <a:alphaModFix/>
          </a:blip>
          <a:srcRect r="16408"/>
          <a:stretch/>
        </p:blipFill>
        <p:spPr>
          <a:xfrm>
            <a:off x="711113" y="694950"/>
            <a:ext cx="305752" cy="365760"/>
          </a:xfrm>
          <a:prstGeom prst="rect">
            <a:avLst/>
          </a:prstGeom>
          <a:noFill/>
          <a:ln>
            <a:noFill/>
          </a:ln>
        </p:spPr>
      </p:pic>
      <mc:AlternateContent xmlns:mc="http://schemas.openxmlformats.org/markup-compatibility/2006" xmlns:a14="http://schemas.microsoft.com/office/drawing/2010/main">
        <mc:Choice Requires="a14">
          <p:sp>
            <p:nvSpPr>
              <p:cNvPr id="485" name="Google Shape;485;p37"/>
              <p:cNvSpPr txBox="1"/>
              <p:nvPr/>
            </p:nvSpPr>
            <p:spPr>
              <a:xfrm>
                <a:off x="1004575" y="978475"/>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𝑎𝑑</m:t>
                      </m:r>
                      <m:r>
                        <a:rPr lang="en-US" sz="1500" b="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𝑠𝑘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m:t>
                      </m:r>
                    </m:oMath>
                  </m:oMathPara>
                </a14:m>
                <a:endParaRPr sz="1800" b="1" u="sng" dirty="0">
                  <a:solidFill>
                    <a:schemeClr val="accent1"/>
                  </a:solidFill>
                </a:endParaRPr>
              </a:p>
            </p:txBody>
          </p:sp>
        </mc:Choice>
        <mc:Fallback xmlns="">
          <p:sp>
            <p:nvSpPr>
              <p:cNvPr id="485" name="Google Shape;485;p37"/>
              <p:cNvSpPr txBox="1">
                <a:spLocks noRot="1" noChangeAspect="1" noMove="1" noResize="1" noEditPoints="1" noAdjustHandles="1" noChangeArrowheads="1" noChangeShapeType="1" noTextEdit="1"/>
              </p:cNvSpPr>
              <p:nvPr/>
            </p:nvSpPr>
            <p:spPr>
              <a:xfrm>
                <a:off x="1004575" y="978475"/>
                <a:ext cx="3000000" cy="415500"/>
              </a:xfrm>
              <a:prstGeom prst="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6" name="Google Shape;486;p37"/>
              <p:cNvSpPr txBox="1"/>
              <p:nvPr/>
            </p:nvSpPr>
            <p:spPr>
              <a:xfrm>
                <a:off x="5361338" y="978475"/>
                <a:ext cx="30000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𝑋</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𝑠𝑡</m:t>
                      </m:r>
                      <m:r>
                        <a:rPr lang="en-US" sz="1500" b="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m:t>
                      </m:r>
                    </m:oMath>
                  </m:oMathPara>
                </a14:m>
                <a:endParaRPr dirty="0"/>
              </a:p>
            </p:txBody>
          </p:sp>
        </mc:Choice>
        <mc:Fallback xmlns="">
          <p:sp>
            <p:nvSpPr>
              <p:cNvPr id="486" name="Google Shape;486;p37"/>
              <p:cNvSpPr txBox="1">
                <a:spLocks noRot="1" noChangeAspect="1" noMove="1" noResize="1" noEditPoints="1" noAdjustHandles="1" noChangeArrowheads="1" noChangeShapeType="1" noTextEdit="1"/>
              </p:cNvSpPr>
              <p:nvPr/>
            </p:nvSpPr>
            <p:spPr>
              <a:xfrm>
                <a:off x="5361338" y="978475"/>
                <a:ext cx="3000000" cy="415500"/>
              </a:xfrm>
              <a:prstGeom prst="rect">
                <a:avLst/>
              </a:prstGeom>
              <a:blipFill>
                <a:blip r:embed="rId10"/>
                <a:stretch>
                  <a:fillRect/>
                </a:stretch>
              </a:blipFill>
              <a:ln>
                <a:noFill/>
              </a:ln>
            </p:spPr>
            <p:txBody>
              <a:bodyPr/>
              <a:lstStyle/>
              <a:p>
                <a:r>
                  <a:rPr lang="en-US">
                    <a:noFill/>
                  </a:rPr>
                  <a:t> </a:t>
                </a:r>
              </a:p>
            </p:txBody>
          </p:sp>
        </mc:Fallback>
      </mc:AlternateContent>
      <p:sp>
        <p:nvSpPr>
          <p:cNvPr id="488" name="Google Shape;488;p37"/>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49</a:t>
            </a:fld>
            <a:endParaRPr/>
          </a:p>
        </p:txBody>
      </p:sp>
      <p:grpSp>
        <p:nvGrpSpPr>
          <p:cNvPr id="2" name="Google Shape;494;p38">
            <a:extLst>
              <a:ext uri="{FF2B5EF4-FFF2-40B4-BE49-F238E27FC236}">
                <a16:creationId xmlns:a16="http://schemas.microsoft.com/office/drawing/2014/main" id="{B59345E7-47D9-09BF-9AFF-2C70C668BFE8}"/>
              </a:ext>
            </a:extLst>
          </p:cNvPr>
          <p:cNvGrpSpPr/>
          <p:nvPr/>
        </p:nvGrpSpPr>
        <p:grpSpPr>
          <a:xfrm>
            <a:off x="2143749" y="3259312"/>
            <a:ext cx="3870751" cy="646500"/>
            <a:chOff x="2143749" y="1590854"/>
            <a:chExt cx="3870751" cy="646500"/>
          </a:xfrm>
        </p:grpSpPr>
        <p:cxnSp>
          <p:nvCxnSpPr>
            <p:cNvPr id="3" name="Google Shape;495;p38">
              <a:extLst>
                <a:ext uri="{FF2B5EF4-FFF2-40B4-BE49-F238E27FC236}">
                  <a16:creationId xmlns:a16="http://schemas.microsoft.com/office/drawing/2014/main" id="{A092E188-CC63-263E-B259-BC2C28B68ADA}"/>
                </a:ext>
              </a:extLst>
            </p:cNvPr>
            <p:cNvCxnSpPr>
              <a:cxnSpLocks/>
            </p:cNvCxnSpPr>
            <p:nvPr/>
          </p:nvCxnSpPr>
          <p:spPr>
            <a:xfrm flipH="1">
              <a:off x="2143749" y="1902050"/>
              <a:ext cx="3870751" cy="0"/>
            </a:xfrm>
            <a:prstGeom prst="straightConnector1">
              <a:avLst/>
            </a:prstGeom>
            <a:noFill/>
            <a:ln w="1905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4" name="Google Shape;496;p38">
                  <a:extLst>
                    <a:ext uri="{FF2B5EF4-FFF2-40B4-BE49-F238E27FC236}">
                      <a16:creationId xmlns:a16="http://schemas.microsoft.com/office/drawing/2014/main" id="{B6A22E47-F6C8-E07C-66B1-6D24A0523CF4}"/>
                    </a:ext>
                  </a:extLst>
                </p:cNvPr>
                <p:cNvSpPr txBox="1"/>
                <p:nvPr/>
              </p:nvSpPr>
              <p:spPr>
                <a:xfrm>
                  <a:off x="3344575" y="1590854"/>
                  <a:ext cx="1320000" cy="646500"/>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𝑎𝑑</m:t>
                        </m:r>
                      </m:oMath>
                    </m:oMathPara>
                  </a14:m>
                  <a:endParaRPr sz="1500" dirty="0">
                    <a:solidFill>
                      <a:schemeClr val="dk1"/>
                    </a:solidFill>
                  </a:endParaRPr>
                </a:p>
                <a:p>
                  <a:pPr marL="0" lvl="0" indent="0" algn="ctr" rtl="0">
                    <a:spcBef>
                      <a:spcPts val="0"/>
                    </a:spcBef>
                    <a:spcAft>
                      <a:spcPts val="0"/>
                    </a:spcAft>
                    <a:buNone/>
                  </a:pPr>
                  <a:r>
                    <a:rPr lang="en" sz="1500" dirty="0">
                      <a:solidFill>
                        <a:schemeClr val="dk1"/>
                      </a:solidFill>
                    </a:rPr>
                    <a:t>(via website)</a:t>
                  </a:r>
                  <a:endParaRPr sz="1500" dirty="0">
                    <a:solidFill>
                      <a:schemeClr val="dk1"/>
                    </a:solidFill>
                  </a:endParaRPr>
                </a:p>
              </p:txBody>
            </p:sp>
          </mc:Choice>
          <mc:Fallback xmlns="">
            <p:sp>
              <p:nvSpPr>
                <p:cNvPr id="4" name="Google Shape;496;p38">
                  <a:extLst>
                    <a:ext uri="{FF2B5EF4-FFF2-40B4-BE49-F238E27FC236}">
                      <a16:creationId xmlns:a16="http://schemas.microsoft.com/office/drawing/2014/main" id="{B6A22E47-F6C8-E07C-66B1-6D24A0523CF4}"/>
                    </a:ext>
                  </a:extLst>
                </p:cNvPr>
                <p:cNvSpPr txBox="1">
                  <a:spLocks noRot="1" noChangeAspect="1" noMove="1" noResize="1" noEditPoints="1" noAdjustHandles="1" noChangeArrowheads="1" noChangeShapeType="1" noTextEdit="1"/>
                </p:cNvSpPr>
                <p:nvPr/>
              </p:nvSpPr>
              <p:spPr>
                <a:xfrm>
                  <a:off x="3344575" y="1590854"/>
                  <a:ext cx="1320000" cy="646500"/>
                </a:xfrm>
                <a:prstGeom prst="rect">
                  <a:avLst/>
                </a:prstGeom>
                <a:blipFill>
                  <a:blip r:embed="rId11"/>
                  <a:stretch>
                    <a:fillRect b="-3846"/>
                  </a:stretch>
                </a:blipFill>
                <a:ln>
                  <a:noFill/>
                </a:ln>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 name="Google Shape;497;p38">
                <a:extLst>
                  <a:ext uri="{FF2B5EF4-FFF2-40B4-BE49-F238E27FC236}">
                    <a16:creationId xmlns:a16="http://schemas.microsoft.com/office/drawing/2014/main" id="{CBEC003F-019D-25EC-C645-BB4960D49AE2}"/>
                  </a:ext>
                </a:extLst>
              </p:cNvPr>
              <p:cNvSpPr txBox="1"/>
              <p:nvPr/>
            </p:nvSpPr>
            <p:spPr>
              <a:xfrm>
                <a:off x="6038350" y="3039176"/>
                <a:ext cx="28449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𝑎𝑑</m:t>
                      </m:r>
                      <m:r>
                        <a:rPr lang="en" sz="1500" i="1" dirty="0" smtClean="0">
                          <a:solidFill>
                            <a:schemeClr val="dk1"/>
                          </a:solidFill>
                          <a:latin typeface="Cambria Math" panose="02040503050406030204" pitchFamily="18" charset="0"/>
                        </a:rPr>
                        <m:t>, </m:t>
                      </m:r>
                      <m:r>
                        <a:rPr lang="en" sz="1500" i="1" dirty="0" err="1" smtClean="0">
                          <a:solidFill>
                            <a:schemeClr val="dk1"/>
                          </a:solidFill>
                          <a:latin typeface="Cambria Math" panose="02040503050406030204" pitchFamily="18" charset="0"/>
                        </a:rPr>
                        <m:t>𝑠𝑡</m:t>
                      </m:r>
                      <m:r>
                        <a:rPr lang="en" sz="1500" i="1" dirty="0" smtClean="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𝐴𝑑𝐺𝑒𝑛</m:t>
                      </m:r>
                      <m:r>
                        <a:rPr lang="en" sz="1500" i="1" dirty="0">
                          <a:solidFill>
                            <a:schemeClr val="dk1"/>
                          </a:solidFill>
                          <a:latin typeface="Cambria Math" panose="02040503050406030204" pitchFamily="18" charset="0"/>
                        </a:rPr>
                        <m:t>(</m:t>
                      </m:r>
                      <m:r>
                        <a:rPr lang="en" sz="1500" i="1" dirty="0">
                          <a:solidFill>
                            <a:schemeClr val="dk1"/>
                          </a:solidFill>
                          <a:latin typeface="Cambria Math" panose="02040503050406030204" pitchFamily="18" charset="0"/>
                        </a:rPr>
                        <m:t>𝑝𝑝</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𝑋</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𝑥</m:t>
                      </m:r>
                      <m:r>
                        <a:rPr lang="en" sz="1500" i="1" dirty="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5" name="Google Shape;497;p38">
                <a:extLst>
                  <a:ext uri="{FF2B5EF4-FFF2-40B4-BE49-F238E27FC236}">
                    <a16:creationId xmlns:a16="http://schemas.microsoft.com/office/drawing/2014/main" id="{CBEC003F-019D-25EC-C645-BB4960D49AE2}"/>
                  </a:ext>
                </a:extLst>
              </p:cNvPr>
              <p:cNvSpPr txBox="1">
                <a:spLocks noRot="1" noChangeAspect="1" noMove="1" noResize="1" noEditPoints="1" noAdjustHandles="1" noChangeArrowheads="1" noChangeShapeType="1" noTextEdit="1"/>
              </p:cNvSpPr>
              <p:nvPr/>
            </p:nvSpPr>
            <p:spPr>
              <a:xfrm>
                <a:off x="6038350" y="3039176"/>
                <a:ext cx="2844900" cy="415500"/>
              </a:xfrm>
              <a:prstGeom prst="rect">
                <a:avLst/>
              </a:prstGeom>
              <a:blipFill>
                <a:blip r:embed="rId12"/>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Google Shape;504;p38">
                <a:extLst>
                  <a:ext uri="{FF2B5EF4-FFF2-40B4-BE49-F238E27FC236}">
                    <a16:creationId xmlns:a16="http://schemas.microsoft.com/office/drawing/2014/main" id="{EED5FA75-76BF-5BE3-6DF1-5F39E9F1C47F}"/>
                  </a:ext>
                </a:extLst>
              </p:cNvPr>
              <p:cNvSpPr txBox="1"/>
              <p:nvPr/>
            </p:nvSpPr>
            <p:spPr>
              <a:xfrm>
                <a:off x="332975" y="3851107"/>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chemeClr val="dk1"/>
                    </a:solidFill>
                  </a:rPr>
                  <a:t>If </a:t>
                </a:r>
                <a14:m>
                  <m:oMath xmlns:m="http://schemas.openxmlformats.org/officeDocument/2006/math">
                    <m:r>
                      <a:rPr lang="en" sz="1500" i="1" dirty="0" smtClean="0">
                        <a:solidFill>
                          <a:schemeClr val="dk1"/>
                        </a:solidFill>
                        <a:latin typeface="Cambria Math" panose="02040503050406030204" pitchFamily="18" charset="0"/>
                      </a:rPr>
                      <m:t>𝐴𝑑𝑉𝑒𝑟𝑖𝑓𝑦</m:t>
                    </m:r>
                    <m:r>
                      <a:rPr lang="en" sz="1500" i="1" dirty="0">
                        <a:solidFill>
                          <a:schemeClr val="dk1"/>
                        </a:solidFill>
                        <a:latin typeface="Cambria Math" panose="02040503050406030204" pitchFamily="18" charset="0"/>
                      </a:rPr>
                      <m:t>(</m:t>
                    </m:r>
                    <m:r>
                      <a:rPr lang="en" sz="1500" i="1" dirty="0">
                        <a:solidFill>
                          <a:schemeClr val="dk1"/>
                        </a:solidFill>
                        <a:latin typeface="Cambria Math" panose="02040503050406030204" pitchFamily="18" charset="0"/>
                      </a:rPr>
                      <m:t>𝑝𝑝</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𝑋</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𝑎𝑑</m:t>
                    </m:r>
                    <m:r>
                      <a:rPr lang="en" sz="1500" i="1" dirty="0">
                        <a:solidFill>
                          <a:schemeClr val="dk1"/>
                        </a:solidFill>
                        <a:latin typeface="Cambria Math" panose="02040503050406030204" pitchFamily="18" charset="0"/>
                      </a:rPr>
                      <m:t>)=0</m:t>
                    </m:r>
                  </m:oMath>
                </a14:m>
                <a:r>
                  <a:rPr lang="en" sz="1500" dirty="0">
                    <a:solidFill>
                      <a:schemeClr val="dk1"/>
                    </a:solidFill>
                  </a:rPr>
                  <a:t>: abort</a:t>
                </a:r>
                <a:endParaRPr dirty="0">
                  <a:solidFill>
                    <a:schemeClr val="dk1"/>
                  </a:solidFill>
                </a:endParaRPr>
              </a:p>
            </p:txBody>
          </p:sp>
        </mc:Choice>
        <mc:Fallback xmlns="">
          <p:sp>
            <p:nvSpPr>
              <p:cNvPr id="6" name="Google Shape;504;p38">
                <a:extLst>
                  <a:ext uri="{FF2B5EF4-FFF2-40B4-BE49-F238E27FC236}">
                    <a16:creationId xmlns:a16="http://schemas.microsoft.com/office/drawing/2014/main" id="{EED5FA75-76BF-5BE3-6DF1-5F39E9F1C47F}"/>
                  </a:ext>
                </a:extLst>
              </p:cNvPr>
              <p:cNvSpPr txBox="1">
                <a:spLocks noRot="1" noChangeAspect="1" noMove="1" noResize="1" noEditPoints="1" noAdjustHandles="1" noChangeArrowheads="1" noChangeShapeType="1" noTextEdit="1"/>
              </p:cNvSpPr>
              <p:nvPr/>
            </p:nvSpPr>
            <p:spPr>
              <a:xfrm>
                <a:off x="332975" y="3851107"/>
                <a:ext cx="3000000" cy="415500"/>
              </a:xfrm>
              <a:prstGeom prst="rect">
                <a:avLst/>
              </a:prstGeom>
              <a:blipFill>
                <a:blip r:embed="rId13"/>
                <a:stretch>
                  <a:fillRect l="-844" b="-606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75332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8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FA5B6CF1-BFA5-760D-5F9B-8A70728661C4}"/>
            </a:ext>
          </a:extLst>
        </p:cNvPr>
        <p:cNvGrpSpPr/>
        <p:nvPr/>
      </p:nvGrpSpPr>
      <p:grpSpPr>
        <a:xfrm>
          <a:off x="0" y="0"/>
          <a:ext cx="0" cy="0"/>
          <a:chOff x="0" y="0"/>
          <a:chExt cx="0" cy="0"/>
        </a:xfrm>
      </p:grpSpPr>
      <p:sp>
        <p:nvSpPr>
          <p:cNvPr id="288" name="Google Shape;288;p29">
            <a:extLst>
              <a:ext uri="{FF2B5EF4-FFF2-40B4-BE49-F238E27FC236}">
                <a16:creationId xmlns:a16="http://schemas.microsoft.com/office/drawing/2014/main" id="{87C0EF33-2622-B68C-51DA-3E02A28580A7}"/>
              </a:ext>
            </a:extLst>
          </p:cNvPr>
          <p:cNvSpPr/>
          <p:nvPr/>
        </p:nvSpPr>
        <p:spPr>
          <a:xfrm>
            <a:off x="2863850" y="1050300"/>
            <a:ext cx="3090300" cy="17385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dirty="0"/>
              <a:t>Blockchain as a TTP</a:t>
            </a:r>
            <a:endParaRPr dirty="0"/>
          </a:p>
        </p:txBody>
      </p:sp>
      <p:sp>
        <p:nvSpPr>
          <p:cNvPr id="289" name="Google Shape;289;p29">
            <a:extLst>
              <a:ext uri="{FF2B5EF4-FFF2-40B4-BE49-F238E27FC236}">
                <a16:creationId xmlns:a16="http://schemas.microsoft.com/office/drawing/2014/main" id="{CC473C37-3A65-5871-3C58-0DD4B9862631}"/>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p>
          <a:p>
            <a:pPr marL="0" lvl="0" indent="0" algn="ctr" rtl="0">
              <a:spcBef>
                <a:spcPts val="0"/>
              </a:spcBef>
              <a:spcAft>
                <a:spcPts val="0"/>
              </a:spcAft>
              <a:buNone/>
            </a:pPr>
            <a:r>
              <a:rPr lang="en" sz="1200" b="1" dirty="0">
                <a:solidFill>
                  <a:schemeClr val="accent1"/>
                </a:solidFill>
              </a:rPr>
              <a:t>(Researcher)</a:t>
            </a:r>
            <a:endParaRPr sz="1200" b="1" dirty="0">
              <a:solidFill>
                <a:schemeClr val="accent1"/>
              </a:solidFill>
            </a:endParaRPr>
          </a:p>
        </p:txBody>
      </p:sp>
      <p:sp>
        <p:nvSpPr>
          <p:cNvPr id="290" name="Google Shape;290;p29">
            <a:extLst>
              <a:ext uri="{FF2B5EF4-FFF2-40B4-BE49-F238E27FC236}">
                <a16:creationId xmlns:a16="http://schemas.microsoft.com/office/drawing/2014/main" id="{CE3FBC9A-1973-A0BE-B927-ADD47BB6B2CF}"/>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p>
          <a:p>
            <a:pPr marL="0" lvl="0" indent="0" algn="ctr" rtl="0">
              <a:spcBef>
                <a:spcPts val="0"/>
              </a:spcBef>
              <a:spcAft>
                <a:spcPts val="0"/>
              </a:spcAft>
              <a:buNone/>
            </a:pPr>
            <a:r>
              <a:rPr lang="en" sz="1200" b="1" dirty="0">
                <a:solidFill>
                  <a:srgbClr val="BB0000"/>
                </a:solidFill>
              </a:rPr>
              <a:t>(Hospital)</a:t>
            </a:r>
            <a:endParaRPr sz="1200" b="1" dirty="0">
              <a:solidFill>
                <a:srgbClr val="BB0000"/>
              </a:solidFill>
            </a:endParaRPr>
          </a:p>
        </p:txBody>
      </p:sp>
      <p:sp>
        <p:nvSpPr>
          <p:cNvPr id="291" name="Google Shape;291;p29">
            <a:extLst>
              <a:ext uri="{FF2B5EF4-FFF2-40B4-BE49-F238E27FC236}">
                <a16:creationId xmlns:a16="http://schemas.microsoft.com/office/drawing/2014/main" id="{20753B06-D7B4-F7DE-3B93-DD26ED1E7A1B}"/>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292" name="Google Shape;292;p29">
            <a:extLst>
              <a:ext uri="{FF2B5EF4-FFF2-40B4-BE49-F238E27FC236}">
                <a16:creationId xmlns:a16="http://schemas.microsoft.com/office/drawing/2014/main" id="{CCFF7FC2-25A8-32FD-0BE3-4F91B769A121}"/>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p:cxnSp>
        <p:nvCxnSpPr>
          <p:cNvPr id="293" name="Google Shape;293;p29">
            <a:extLst>
              <a:ext uri="{FF2B5EF4-FFF2-40B4-BE49-F238E27FC236}">
                <a16:creationId xmlns:a16="http://schemas.microsoft.com/office/drawing/2014/main" id="{768FF298-7B28-6CAA-299C-36C6D7B0725F}"/>
              </a:ext>
            </a:extLst>
          </p:cNvPr>
          <p:cNvCxnSpPr/>
          <p:nvPr/>
        </p:nvCxnSpPr>
        <p:spPr>
          <a:xfrm rot="10800000" flipH="1">
            <a:off x="3220463" y="1501325"/>
            <a:ext cx="2364900" cy="18000"/>
          </a:xfrm>
          <a:prstGeom prst="straightConnector1">
            <a:avLst/>
          </a:prstGeom>
          <a:noFill/>
          <a:ln w="38100" cap="flat" cmpd="sng">
            <a:solidFill>
              <a:schemeClr val="dk1"/>
            </a:solidFill>
            <a:prstDash val="solid"/>
            <a:round/>
            <a:headEnd type="none" w="med" len="med"/>
            <a:tailEnd type="triangle" w="med" len="med"/>
          </a:ln>
        </p:spPr>
      </p:cxnSp>
      <p:cxnSp>
        <p:nvCxnSpPr>
          <p:cNvPr id="294" name="Google Shape;294;p29">
            <a:extLst>
              <a:ext uri="{FF2B5EF4-FFF2-40B4-BE49-F238E27FC236}">
                <a16:creationId xmlns:a16="http://schemas.microsoft.com/office/drawing/2014/main" id="{EF930BBA-ED96-1A75-197E-9E9F6C0B517B}"/>
              </a:ext>
            </a:extLst>
          </p:cNvPr>
          <p:cNvCxnSpPr/>
          <p:nvPr/>
        </p:nvCxnSpPr>
        <p:spPr>
          <a:xfrm rot="10800000">
            <a:off x="3220463" y="2030125"/>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295" name="Google Shape;295;p29">
            <a:extLst>
              <a:ext uri="{FF2B5EF4-FFF2-40B4-BE49-F238E27FC236}">
                <a16:creationId xmlns:a16="http://schemas.microsoft.com/office/drawing/2014/main" id="{DF9CEC4A-FA64-8F54-D580-C6343F3C2345}"/>
              </a:ext>
            </a:extLst>
          </p:cNvPr>
          <p:cNvSpPr txBox="1"/>
          <p:nvPr/>
        </p:nvSpPr>
        <p:spPr>
          <a:xfrm>
            <a:off x="3439600" y="10771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chemeClr val="accent1"/>
                </a:solidFill>
              </a:rPr>
              <a:t>money, f</a:t>
            </a:r>
            <a:endParaRPr sz="1800" b="1">
              <a:solidFill>
                <a:schemeClr val="accent1"/>
              </a:solidFill>
            </a:endParaRPr>
          </a:p>
        </p:txBody>
      </p:sp>
      <p:sp>
        <p:nvSpPr>
          <p:cNvPr id="296" name="Google Shape;296;p29">
            <a:extLst>
              <a:ext uri="{FF2B5EF4-FFF2-40B4-BE49-F238E27FC236}">
                <a16:creationId xmlns:a16="http://schemas.microsoft.com/office/drawing/2014/main" id="{79161BD6-714E-AE77-8A29-BE86A5D10689}"/>
              </a:ext>
            </a:extLst>
          </p:cNvPr>
          <p:cNvSpPr txBox="1"/>
          <p:nvPr/>
        </p:nvSpPr>
        <p:spPr>
          <a:xfrm>
            <a:off x="3439600" y="16059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rgbClr val="BB0000"/>
                </a:solidFill>
              </a:rPr>
              <a:t>data = f(x)</a:t>
            </a:r>
            <a:endParaRPr sz="1800" b="1">
              <a:solidFill>
                <a:srgbClr val="BB0000"/>
              </a:solidFill>
            </a:endParaRPr>
          </a:p>
        </p:txBody>
      </p:sp>
      <p:sp>
        <p:nvSpPr>
          <p:cNvPr id="297" name="Google Shape;297;p29">
            <a:extLst>
              <a:ext uri="{FF2B5EF4-FFF2-40B4-BE49-F238E27FC236}">
                <a16:creationId xmlns:a16="http://schemas.microsoft.com/office/drawing/2014/main" id="{90DD154F-5A85-832B-C1A0-1517041AB346}"/>
              </a:ext>
            </a:extLst>
          </p:cNvPr>
          <p:cNvSpPr txBox="1">
            <a:spLocks noGrp="1"/>
          </p:cNvSpPr>
          <p:nvPr>
            <p:ph type="body" idx="1"/>
          </p:nvPr>
        </p:nvSpPr>
        <p:spPr>
          <a:xfrm>
            <a:off x="457200" y="207275"/>
            <a:ext cx="83913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tx1"/>
                </a:solidFill>
              </a:rPr>
              <a:t>Application: Machine Learning</a:t>
            </a:r>
            <a:endParaRPr sz="2400" dirty="0">
              <a:solidFill>
                <a:schemeClr val="dk1"/>
              </a:solidFill>
              <a:latin typeface="Arial"/>
              <a:ea typeface="Arial"/>
              <a:cs typeface="Arial"/>
              <a:sym typeface="Arial"/>
            </a:endParaRPr>
          </a:p>
        </p:txBody>
      </p:sp>
      <p:sp>
        <p:nvSpPr>
          <p:cNvPr id="299" name="Google Shape;299;p29">
            <a:extLst>
              <a:ext uri="{FF2B5EF4-FFF2-40B4-BE49-F238E27FC236}">
                <a16:creationId xmlns:a16="http://schemas.microsoft.com/office/drawing/2014/main" id="{A12BFFE3-6E69-941B-C0D7-0FDB57A7CF84}"/>
              </a:ext>
            </a:extLst>
          </p:cNvPr>
          <p:cNvSpPr txBox="1"/>
          <p:nvPr/>
        </p:nvSpPr>
        <p:spPr>
          <a:xfrm>
            <a:off x="6007025" y="3366375"/>
            <a:ext cx="2806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endParaRPr lang="en" sz="1500" b="1" i="1" dirty="0">
              <a:solidFill>
                <a:srgbClr val="C00000"/>
              </a:solidFill>
            </a:endParaRPr>
          </a:p>
          <a:p>
            <a:pPr marL="457200" lvl="0" indent="-323850" algn="l" rtl="0">
              <a:spcBef>
                <a:spcPts val="0"/>
              </a:spcBef>
              <a:spcAft>
                <a:spcPts val="0"/>
              </a:spcAft>
              <a:buClr>
                <a:schemeClr val="dk1"/>
              </a:buClr>
              <a:buSzPts val="1500"/>
              <a:buChar char="●"/>
            </a:pPr>
            <a:endParaRPr lang="en" sz="1500" b="1" i="1" dirty="0">
              <a:solidFill>
                <a:srgbClr val="C00000"/>
              </a:solidFill>
            </a:endParaRPr>
          </a:p>
          <a:p>
            <a:pPr marL="457200" lvl="0" indent="-323850" algn="l" rtl="0">
              <a:spcBef>
                <a:spcPts val="0"/>
              </a:spcBef>
              <a:spcAft>
                <a:spcPts val="0"/>
              </a:spcAft>
              <a:buClr>
                <a:schemeClr val="dk1"/>
              </a:buClr>
              <a:buSzPts val="1500"/>
              <a:buChar char="●"/>
            </a:pPr>
            <a:r>
              <a:rPr lang="en" sz="1500" b="1" i="1" dirty="0">
                <a:solidFill>
                  <a:srgbClr val="C00000"/>
                </a:solidFill>
              </a:rPr>
              <a:t>Privacy</a:t>
            </a:r>
            <a:r>
              <a:rPr lang="en" sz="1500" b="1" dirty="0">
                <a:solidFill>
                  <a:schemeClr val="dk1"/>
                </a:solidFill>
              </a:rPr>
              <a:t>: </a:t>
            </a:r>
            <a:r>
              <a:rPr lang="en" sz="1500" dirty="0">
                <a:solidFill>
                  <a:schemeClr val="dk1"/>
                </a:solidFill>
              </a:rPr>
              <a:t>buyer should learn nothing beyond </a:t>
            </a:r>
            <a:r>
              <a:rPr lang="en" sz="1500" b="1" dirty="0">
                <a:solidFill>
                  <a:srgbClr val="BB0000"/>
                </a:solidFill>
              </a:rPr>
              <a:t>f(x)</a:t>
            </a:r>
            <a:endParaRPr sz="1500" dirty="0">
              <a:solidFill>
                <a:schemeClr val="dk1"/>
              </a:solidFill>
            </a:endParaRPr>
          </a:p>
        </p:txBody>
      </p:sp>
      <p:sp>
        <p:nvSpPr>
          <p:cNvPr id="302" name="Google Shape;302;p29">
            <a:extLst>
              <a:ext uri="{FF2B5EF4-FFF2-40B4-BE49-F238E27FC236}">
                <a16:creationId xmlns:a16="http://schemas.microsoft.com/office/drawing/2014/main" id="{4D3D66BD-FA03-BD2D-F400-E095FC7FBE7A}"/>
              </a:ext>
            </a:extLst>
          </p:cNvPr>
          <p:cNvSpPr/>
          <p:nvPr/>
        </p:nvSpPr>
        <p:spPr>
          <a:xfrm rot="10800000">
            <a:off x="610487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4" name="Google Shape;304;p29">
            <a:extLst>
              <a:ext uri="{FF2B5EF4-FFF2-40B4-BE49-F238E27FC236}">
                <a16:creationId xmlns:a16="http://schemas.microsoft.com/office/drawing/2014/main" id="{98F88182-541B-BA4B-DD0A-E89DF3C83576}"/>
              </a:ext>
            </a:extLst>
          </p:cNvPr>
          <p:cNvSpPr/>
          <p:nvPr/>
        </p:nvSpPr>
        <p:spPr>
          <a:xfrm>
            <a:off x="7240275" y="2091050"/>
            <a:ext cx="1765500" cy="6771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Data Privacy Regulations. </a:t>
            </a:r>
            <a:endParaRPr/>
          </a:p>
          <a:p>
            <a:pPr marL="0" lvl="0" indent="0" algn="ctr" rtl="0">
              <a:spcBef>
                <a:spcPts val="0"/>
              </a:spcBef>
              <a:spcAft>
                <a:spcPts val="0"/>
              </a:spcAft>
              <a:buNone/>
            </a:pPr>
            <a:r>
              <a:rPr lang="en"/>
              <a:t>Eg: HIPAA</a:t>
            </a:r>
            <a:endParaRPr/>
          </a:p>
        </p:txBody>
      </p:sp>
      <p:pic>
        <p:nvPicPr>
          <p:cNvPr id="305" name="Google Shape;305;p29">
            <a:extLst>
              <a:ext uri="{FF2B5EF4-FFF2-40B4-BE49-F238E27FC236}">
                <a16:creationId xmlns:a16="http://schemas.microsoft.com/office/drawing/2014/main" id="{D6BB5A73-361B-BD66-29C4-E84F8A6D8C1D}"/>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421B245D-F6AE-4E04-ADB5-8C1297EAADE5}"/>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5A72E6A5-885B-07D2-4D34-8FF1F59389DD}"/>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5</a:t>
            </a:fld>
            <a:endParaRPr/>
          </a:p>
        </p:txBody>
      </p:sp>
    </p:spTree>
    <p:extLst>
      <p:ext uri="{BB962C8B-B14F-4D97-AF65-F5344CB8AC3E}">
        <p14:creationId xmlns:p14="http://schemas.microsoft.com/office/powerpoint/2010/main" val="31472639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492"/>
        <p:cNvGrpSpPr/>
        <p:nvPr/>
      </p:nvGrpSpPr>
      <p:grpSpPr>
        <a:xfrm>
          <a:off x="0" y="0"/>
          <a:ext cx="0" cy="0"/>
          <a:chOff x="0" y="0"/>
          <a:chExt cx="0" cy="0"/>
        </a:xfrm>
      </p:grpSpPr>
      <p:sp>
        <p:nvSpPr>
          <p:cNvPr id="493" name="Google Shape;493;p38"/>
          <p:cNvSpPr/>
          <p:nvPr/>
        </p:nvSpPr>
        <p:spPr>
          <a:xfrm>
            <a:off x="368850" y="2460875"/>
            <a:ext cx="8155200" cy="646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mc:AlternateContent xmlns:mc="http://schemas.openxmlformats.org/markup-compatibility/2006" xmlns:a14="http://schemas.microsoft.com/office/drawing/2010/main">
        <mc:Choice Requires="a14">
          <p:sp>
            <p:nvSpPr>
              <p:cNvPr id="498" name="Google Shape;498;p38"/>
              <p:cNvSpPr txBox="1"/>
              <p:nvPr/>
            </p:nvSpPr>
            <p:spPr>
              <a:xfrm>
                <a:off x="5039320" y="3168150"/>
                <a:ext cx="2844900" cy="430857"/>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r>
                        <a:rPr lang="en-US" sz="1600" i="1">
                          <a:solidFill>
                            <a:sysClr val="windowText" lastClr="000000"/>
                          </a:solidFill>
                          <a:latin typeface="Cambria Math" panose="02040503050406030204" pitchFamily="18" charset="0"/>
                        </a:rPr>
                        <m:t>𝑠𝑖𝑔</m:t>
                      </m:r>
                      <m:r>
                        <a:rPr lang="en-US" sz="1600" i="1">
                          <a:solidFill>
                            <a:sysClr val="windowText" lastClr="000000"/>
                          </a:solidFill>
                          <a:latin typeface="Cambria Math" panose="02040503050406030204" pitchFamily="18" charset="0"/>
                        </a:rPr>
                        <m:t>=</m:t>
                      </m:r>
                      <m:r>
                        <a:rPr lang="en-US" sz="1600" i="1">
                          <a:solidFill>
                            <a:sysClr val="windowText" lastClr="000000"/>
                          </a:solidFill>
                          <a:latin typeface="Cambria Math" panose="02040503050406030204" pitchFamily="18" charset="0"/>
                        </a:rPr>
                        <m:t>𝐴𝑑𝑎𝑝𝑡</m:t>
                      </m:r>
                      <m:d>
                        <m:dPr>
                          <m:ctrlPr>
                            <a:rPr lang="en-US" sz="1600" i="1">
                              <a:solidFill>
                                <a:sysClr val="windowText" lastClr="000000"/>
                              </a:solidFill>
                              <a:latin typeface="Cambria Math" panose="02040503050406030204" pitchFamily="18" charset="0"/>
                            </a:rPr>
                          </m:ctrlPr>
                        </m:dPr>
                        <m:e>
                          <m:r>
                            <a:rPr lang="en-US" sz="1600" i="1">
                              <a:solidFill>
                                <a:srgbClr val="C00000"/>
                              </a:solidFill>
                              <a:latin typeface="Cambria Math" panose="02040503050406030204" pitchFamily="18" charset="0"/>
                              <a:ea typeface="Cambria Math" panose="02040503050406030204" pitchFamily="18" charset="0"/>
                            </a:rPr>
                            <m:t>𝑠𝑡</m:t>
                          </m:r>
                          <m:r>
                            <a:rPr lang="en-US" sz="1600" i="1">
                              <a:solidFill>
                                <a:sysClr val="windowText" lastClr="000000"/>
                              </a:solidFill>
                              <a:latin typeface="Cambria Math" panose="02040503050406030204" pitchFamily="18" charset="0"/>
                            </a:rPr>
                            <m:t>,</m:t>
                          </m:r>
                          <m:r>
                            <a:rPr lang="en-US" sz="1600" i="1">
                              <a:solidFill>
                                <a:sysClr val="windowText" lastClr="000000"/>
                              </a:solidFill>
                              <a:latin typeface="Cambria Math" panose="02040503050406030204" pitchFamily="18" charset="0"/>
                            </a:rPr>
                            <m:t>𝑝𝑟𝑒𝑠𝑖𝑔</m:t>
                          </m:r>
                          <m:r>
                            <a:rPr lang="en-US" sz="1600" i="1">
                              <a:solidFill>
                                <a:sysClr val="windowText" lastClr="000000"/>
                              </a:solidFill>
                              <a:latin typeface="Cambria Math" panose="02040503050406030204" pitchFamily="18" charset="0"/>
                            </a:rPr>
                            <m:t>, </m:t>
                          </m:r>
                          <m:r>
                            <a:rPr lang="en-US" sz="1600" i="1">
                              <a:solidFill>
                                <a:sysClr val="windowText" lastClr="000000"/>
                              </a:solidFill>
                              <a:latin typeface="Cambria Math" panose="02040503050406030204" pitchFamily="18" charset="0"/>
                            </a:rPr>
                            <m:t>𝑥</m:t>
                          </m:r>
                          <m:r>
                            <a:rPr lang="en-US" sz="1600" i="1">
                              <a:solidFill>
                                <a:sysClr val="windowText" lastClr="000000"/>
                              </a:solidFill>
                              <a:latin typeface="Cambria Math" panose="02040503050406030204" pitchFamily="18" charset="0"/>
                            </a:rPr>
                            <m:t>, </m:t>
                          </m:r>
                          <m:r>
                            <a:rPr lang="en-US" sz="1600" i="1">
                              <a:solidFill>
                                <a:srgbClr val="C00000"/>
                              </a:solidFill>
                              <a:latin typeface="Cambria Math" panose="02040503050406030204" pitchFamily="18" charset="0"/>
                            </a:rPr>
                            <m:t>𝑓</m:t>
                          </m:r>
                        </m:e>
                      </m:d>
                    </m:oMath>
                  </m:oMathPara>
                </a14:m>
                <a:endParaRPr lang="en-US" sz="1600" i="1" dirty="0">
                  <a:solidFill>
                    <a:sysClr val="windowText" lastClr="000000"/>
                  </a:solidFill>
                  <a:latin typeface="Cambria Math" panose="02040503050406030204" pitchFamily="18" charset="0"/>
                </a:endParaRPr>
              </a:p>
            </p:txBody>
          </p:sp>
        </mc:Choice>
        <mc:Fallback xmlns="">
          <p:sp>
            <p:nvSpPr>
              <p:cNvPr id="498" name="Google Shape;498;p38"/>
              <p:cNvSpPr txBox="1">
                <a:spLocks noRot="1" noChangeAspect="1" noMove="1" noResize="1" noEditPoints="1" noAdjustHandles="1" noChangeArrowheads="1" noChangeShapeType="1" noTextEdit="1"/>
              </p:cNvSpPr>
              <p:nvPr/>
            </p:nvSpPr>
            <p:spPr>
              <a:xfrm>
                <a:off x="5039320" y="3168150"/>
                <a:ext cx="2844900" cy="430857"/>
              </a:xfrm>
              <a:prstGeom prst="rect">
                <a:avLst/>
              </a:prstGeom>
              <a:blipFill>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9" name="Google Shape;499;p38"/>
              <p:cNvSpPr txBox="1"/>
              <p:nvPr/>
            </p:nvSpPr>
            <p:spPr>
              <a:xfrm>
                <a:off x="332974" y="4239525"/>
                <a:ext cx="2750467" cy="430857"/>
              </a:xfrm>
              <a:prstGeom prst="rect">
                <a:avLst/>
              </a:prstGeom>
              <a:noFill/>
              <a:ln>
                <a:noFill/>
              </a:ln>
            </p:spPr>
            <p:txBody>
              <a:bodyPr spcFirstLastPara="1" wrap="square" lIns="91425" tIns="91425" rIns="91425" bIns="91425" anchor="t" anchorCtr="0">
                <a:spAutoFit/>
              </a:bodyPr>
              <a:lstStyle/>
              <a:p>
                <a:pPr marL="114300" lvl="0">
                  <a:buClr>
                    <a:schemeClr val="dk1"/>
                  </a:buClr>
                  <a:buSzPts val="1800"/>
                </a:pPr>
                <a14:m>
                  <m:oMathPara xmlns:m="http://schemas.openxmlformats.org/officeDocument/2006/math">
                    <m:oMathParaPr>
                      <m:jc m:val="left"/>
                    </m:oMathParaPr>
                    <m:oMath xmlns:m="http://schemas.openxmlformats.org/officeDocument/2006/math">
                      <m:r>
                        <m:rPr>
                          <m:sty m:val="p"/>
                        </m:rPr>
                        <a:rPr lang="en-US" sz="1600" b="0" i="0" smtClean="0">
                          <a:solidFill>
                            <a:schemeClr val="tx1"/>
                          </a:solidFill>
                          <a:latin typeface="Cambria Math" panose="02040503050406030204" pitchFamily="18" charset="0"/>
                        </a:rPr>
                        <m:t>f</m:t>
                      </m:r>
                      <m:r>
                        <a:rPr lang="en-US" sz="1600" b="0" i="0" smtClean="0">
                          <a:solidFill>
                            <a:schemeClr val="tx1"/>
                          </a:solidFill>
                          <a:latin typeface="Cambria Math" panose="02040503050406030204" pitchFamily="18" charset="0"/>
                        </a:rPr>
                        <m:t>(</m:t>
                      </m:r>
                      <m:r>
                        <m:rPr>
                          <m:sty m:val="p"/>
                        </m:rPr>
                        <a:rPr lang="en-US" sz="1600" b="0" i="0" smtClean="0">
                          <a:solidFill>
                            <a:schemeClr val="tx1"/>
                          </a:solidFill>
                          <a:latin typeface="Cambria Math" panose="02040503050406030204" pitchFamily="18" charset="0"/>
                        </a:rPr>
                        <m:t>x</m:t>
                      </m:r>
                      <m:r>
                        <a:rPr lang="en-US" sz="1600" b="0" i="0" smtClean="0">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𝐸𝑥𝑡𝑟𝑎𝑐𝑡</m:t>
                      </m:r>
                      <m:r>
                        <a:rPr lang="en-US" sz="1600" i="1">
                          <a:solidFill>
                            <a:schemeClr val="tx1"/>
                          </a:solidFill>
                          <a:latin typeface="Cambria Math" panose="02040503050406030204" pitchFamily="18" charset="0"/>
                        </a:rPr>
                        <m:t>(</m:t>
                      </m:r>
                      <m:r>
                        <a:rPr lang="en-US" sz="1600" i="1">
                          <a:solidFill>
                            <a:schemeClr val="tx1"/>
                          </a:solidFill>
                          <a:latin typeface="Cambria Math" panose="02040503050406030204" pitchFamily="18" charset="0"/>
                        </a:rPr>
                        <m:t>𝑝𝑟𝑒𝑠𝑖𝑔</m:t>
                      </m:r>
                      <m:r>
                        <a:rPr lang="en-US" sz="1600" i="1">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𝑠𝑖𝑔</m:t>
                      </m:r>
                      <m:r>
                        <a:rPr lang="en-US" sz="1600" i="1">
                          <a:solidFill>
                            <a:schemeClr val="tx1"/>
                          </a:solidFill>
                          <a:latin typeface="Cambria Math" panose="02040503050406030204" pitchFamily="18" charset="0"/>
                        </a:rPr>
                        <m:t>)</m:t>
                      </m:r>
                    </m:oMath>
                  </m:oMathPara>
                </a14:m>
                <a:endParaRPr lang="en-US" sz="1600" dirty="0">
                  <a:solidFill>
                    <a:schemeClr val="tx1"/>
                  </a:solidFill>
                </a:endParaRPr>
              </a:p>
            </p:txBody>
          </p:sp>
        </mc:Choice>
        <mc:Fallback xmlns="">
          <p:sp>
            <p:nvSpPr>
              <p:cNvPr id="499" name="Google Shape;499;p38"/>
              <p:cNvSpPr txBox="1">
                <a:spLocks noRot="1" noChangeAspect="1" noMove="1" noResize="1" noEditPoints="1" noAdjustHandles="1" noChangeArrowheads="1" noChangeShapeType="1" noTextEdit="1"/>
              </p:cNvSpPr>
              <p:nvPr/>
            </p:nvSpPr>
            <p:spPr>
              <a:xfrm>
                <a:off x="332974" y="4239525"/>
                <a:ext cx="2750467" cy="430857"/>
              </a:xfrm>
              <a:prstGeom prst="rect">
                <a:avLst/>
              </a:prstGeom>
              <a:blipFill>
                <a:blip r:embed="rId4"/>
                <a:stretch>
                  <a:fillRect b="-2857"/>
                </a:stretch>
              </a:blipFill>
              <a:ln>
                <a:noFill/>
              </a:ln>
            </p:spPr>
            <p:txBody>
              <a:bodyPr/>
              <a:lstStyle/>
              <a:p>
                <a:r>
                  <a:rPr lang="en-US">
                    <a:noFill/>
                  </a:rPr>
                  <a:t> </a:t>
                </a:r>
              </a:p>
            </p:txBody>
          </p:sp>
        </mc:Fallback>
      </mc:AlternateContent>
      <p:grpSp>
        <p:nvGrpSpPr>
          <p:cNvPr id="500" name="Google Shape;500;p38"/>
          <p:cNvGrpSpPr/>
          <p:nvPr/>
        </p:nvGrpSpPr>
        <p:grpSpPr>
          <a:xfrm>
            <a:off x="2779049" y="2519263"/>
            <a:ext cx="3143285" cy="401375"/>
            <a:chOff x="2779049" y="2417475"/>
            <a:chExt cx="3143285" cy="401375"/>
          </a:xfrm>
        </p:grpSpPr>
        <p:cxnSp>
          <p:nvCxnSpPr>
            <p:cNvPr id="501" name="Google Shape;501;p38"/>
            <p:cNvCxnSpPr/>
            <p:nvPr/>
          </p:nvCxnSpPr>
          <p:spPr>
            <a:xfrm>
              <a:off x="3430766" y="2816450"/>
              <a:ext cx="1827000" cy="2400"/>
            </a:xfrm>
            <a:prstGeom prst="straightConnector1">
              <a:avLst/>
            </a:prstGeom>
            <a:noFill/>
            <a:ln w="38100" cap="flat" cmpd="sng">
              <a:solidFill>
                <a:schemeClr val="accent1"/>
              </a:solidFill>
              <a:prstDash val="solid"/>
              <a:round/>
              <a:headEnd type="triangle" w="med" len="med"/>
              <a:tailEnd type="triangle" w="med" len="med"/>
            </a:ln>
          </p:spPr>
        </p:cxnSp>
        <mc:AlternateContent xmlns:mc="http://schemas.openxmlformats.org/markup-compatibility/2006" xmlns:a14="http://schemas.microsoft.com/office/drawing/2010/main">
          <mc:Choice Requires="a14">
            <p:sp>
              <p:nvSpPr>
                <p:cNvPr id="502" name="Google Shape;502;p38"/>
                <p:cNvSpPr txBox="1"/>
                <p:nvPr/>
              </p:nvSpPr>
              <p:spPr>
                <a:xfrm>
                  <a:off x="2779049" y="2417475"/>
                  <a:ext cx="3143285" cy="322800"/>
                </a:xfrm>
                <a:prstGeom prst="rect">
                  <a:avLst/>
                </a:prstGeom>
                <a:noFill/>
                <a:ln>
                  <a:noFill/>
                </a:ln>
              </p:spPr>
              <p:txBody>
                <a:bodyPr spcFirstLastPara="1" wrap="square" lIns="91425" tIns="91425" rIns="91425" bIns="91425" anchor="ctr" anchorCtr="0">
                  <a:noAutofit/>
                </a:bodyPr>
                <a:lstStyle/>
                <a:p>
                  <a:pPr marL="114300" lvl="0" algn="l" rtl="0">
                    <a:spcBef>
                      <a:spcPts val="0"/>
                    </a:spcBef>
                    <a:spcAft>
                      <a:spcPts val="0"/>
                    </a:spcAft>
                    <a:buClr>
                      <a:schemeClr val="dk1"/>
                    </a:buClr>
                    <a:buSzPts val="1800"/>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𝑝𝑟𝑒𝑠𝑖𝑔</m:t>
                        </m:r>
                        <m:r>
                          <a:rPr lang="en-US" sz="1400" b="0" i="1" smtClean="0">
                            <a:solidFill>
                              <a:schemeClr val="tx1"/>
                            </a:solidFill>
                            <a:latin typeface="Cambria Math" panose="02040503050406030204" pitchFamily="18" charset="0"/>
                            <a:ea typeface="Cambria Math" panose="02040503050406030204" pitchFamily="18" charset="0"/>
                          </a:rPr>
                          <m:t>←</m:t>
                        </m:r>
                        <m:r>
                          <a:rPr lang="en-US" sz="1400" b="0" i="1" smtClean="0">
                            <a:solidFill>
                              <a:schemeClr val="tx1"/>
                            </a:solidFill>
                            <a:latin typeface="Cambria Math" panose="02040503050406030204" pitchFamily="18" charset="0"/>
                            <a:ea typeface="Cambria Math" panose="02040503050406030204" pitchFamily="18" charset="0"/>
                          </a:rPr>
                          <m:t>𝑃𝑟𝑒𝑆𝑖𝑔𝑛</m:t>
                        </m:r>
                        <m:d>
                          <m:dPr>
                            <m:ctrlPr>
                              <a:rPr lang="en-US" sz="1400" b="0" i="1" smtClean="0">
                                <a:solidFill>
                                  <a:schemeClr val="tx1"/>
                                </a:solidFill>
                                <a:latin typeface="Cambria Math" panose="02040503050406030204" pitchFamily="18" charset="0"/>
                                <a:ea typeface="Cambria Math" panose="02040503050406030204" pitchFamily="18" charset="0"/>
                              </a:rPr>
                            </m:ctrlPr>
                          </m:dPr>
                          <m:e>
                            <m:r>
                              <a:rPr lang="en-US" sz="1400" b="0" i="1" smtClean="0">
                                <a:solidFill>
                                  <a:schemeClr val="tx1"/>
                                </a:solidFill>
                                <a:latin typeface="Cambria Math" panose="02040503050406030204" pitchFamily="18" charset="0"/>
                                <a:ea typeface="Cambria Math" panose="02040503050406030204" pitchFamily="18" charset="0"/>
                              </a:rPr>
                              <m:t>𝑠𝑡</m:t>
                            </m:r>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𝑠𝑘</m:t>
                            </m:r>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𝑡𝑥</m:t>
                            </m:r>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𝑎𝑑</m:t>
                            </m:r>
                            <m:r>
                              <a:rPr lang="en-US" sz="1400" b="0" i="1" smtClean="0">
                                <a:solidFill>
                                  <a:schemeClr val="tx1"/>
                                </a:solidFill>
                                <a:latin typeface="Cambria Math" panose="02040503050406030204" pitchFamily="18" charset="0"/>
                                <a:ea typeface="Cambria Math" panose="02040503050406030204" pitchFamily="18" charset="0"/>
                              </a:rPr>
                              <m:t>, </m:t>
                            </m:r>
                            <m:r>
                              <a:rPr lang="en-US" sz="1400" b="0" i="1" smtClean="0">
                                <a:solidFill>
                                  <a:schemeClr val="tx1"/>
                                </a:solidFill>
                                <a:latin typeface="Cambria Math" panose="02040503050406030204" pitchFamily="18" charset="0"/>
                                <a:ea typeface="Cambria Math" panose="02040503050406030204" pitchFamily="18" charset="0"/>
                              </a:rPr>
                              <m:t>𝑓</m:t>
                            </m:r>
                          </m:e>
                        </m:d>
                      </m:oMath>
                    </m:oMathPara>
                  </a14:m>
                  <a:endParaRPr lang="en-US" sz="1400" b="0" dirty="0">
                    <a:solidFill>
                      <a:schemeClr val="tx1"/>
                    </a:solidFill>
                    <a:ea typeface="Cambria Math" panose="02040503050406030204" pitchFamily="18" charset="0"/>
                  </a:endParaRPr>
                </a:p>
              </p:txBody>
            </p:sp>
          </mc:Choice>
          <mc:Fallback xmlns="">
            <p:sp>
              <p:nvSpPr>
                <p:cNvPr id="502" name="Google Shape;502;p38"/>
                <p:cNvSpPr txBox="1">
                  <a:spLocks noRot="1" noChangeAspect="1" noMove="1" noResize="1" noEditPoints="1" noAdjustHandles="1" noChangeArrowheads="1" noChangeShapeType="1" noTextEdit="1"/>
                </p:cNvSpPr>
                <p:nvPr/>
              </p:nvSpPr>
              <p:spPr>
                <a:xfrm>
                  <a:off x="2779049" y="2417475"/>
                  <a:ext cx="3143285" cy="322800"/>
                </a:xfrm>
                <a:prstGeom prst="rect">
                  <a:avLst/>
                </a:prstGeom>
                <a:blipFill>
                  <a:blip r:embed="rId5"/>
                  <a:stretch>
                    <a:fillRect b="-11538"/>
                  </a:stretch>
                </a:blipFill>
                <a:ln>
                  <a:noFill/>
                </a:ln>
              </p:spPr>
              <p:txBody>
                <a:bodyPr/>
                <a:lstStyle/>
                <a:p>
                  <a:r>
                    <a:rPr lang="en-US">
                      <a:noFill/>
                    </a:rPr>
                    <a:t> </a:t>
                  </a:r>
                </a:p>
              </p:txBody>
            </p:sp>
          </mc:Fallback>
        </mc:AlternateContent>
      </p:grpSp>
      <p:sp>
        <p:nvSpPr>
          <p:cNvPr id="503" name="Google Shape;503;p38"/>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Functional Fair Exchange via FAS</a:t>
            </a:r>
            <a:endParaRPr sz="2400" b="1">
              <a:solidFill>
                <a:schemeClr val="dk1"/>
              </a:solidFill>
            </a:endParaRPr>
          </a:p>
        </p:txBody>
      </p:sp>
      <mc:AlternateContent xmlns:mc="http://schemas.openxmlformats.org/markup-compatibility/2006" xmlns:a14="http://schemas.microsoft.com/office/drawing/2010/main">
        <mc:Choice Requires="a14">
          <p:sp>
            <p:nvSpPr>
              <p:cNvPr id="505" name="Google Shape;505;p38"/>
              <p:cNvSpPr txBox="1"/>
              <p:nvPr/>
            </p:nvSpPr>
            <p:spPr>
              <a:xfrm>
                <a:off x="5145650" y="2928225"/>
                <a:ext cx="4571100" cy="425214"/>
              </a:xfrm>
              <a:prstGeom prst="rect">
                <a:avLst/>
              </a:prstGeom>
              <a:noFill/>
              <a:ln>
                <a:noFill/>
              </a:ln>
            </p:spPr>
            <p:txBody>
              <a:bodyPr spcFirstLastPara="1" wrap="square" lIns="91425" tIns="91425" rIns="91425" bIns="91425" anchor="t" anchorCtr="0">
                <a:spAutoFit/>
              </a:bodyPr>
              <a:lstStyle/>
              <a:p>
                <a:r>
                  <a:rPr lang="en" sz="1500" dirty="0">
                    <a:solidFill>
                      <a:schemeClr val="dk1"/>
                    </a:solidFill>
                  </a:rPr>
                  <a:t>If </a:t>
                </a:r>
                <a14:m>
                  <m:oMath xmlns:m="http://schemas.openxmlformats.org/officeDocument/2006/math">
                    <m:r>
                      <a:rPr lang="en-US" sz="1600" i="1">
                        <a:solidFill>
                          <a:sysClr val="windowText" lastClr="000000"/>
                        </a:solidFill>
                        <a:latin typeface="Cambria Math" panose="02040503050406030204" pitchFamily="18" charset="0"/>
                      </a:rPr>
                      <m:t>𝑃𝑟𝑒𝑉𝑒𝑟𝑖𝑓𝑦</m:t>
                    </m:r>
                    <m:d>
                      <m:dPr>
                        <m:ctrlPr>
                          <a:rPr lang="en-US" sz="1600" i="1">
                            <a:solidFill>
                              <a:sysClr val="windowText" lastClr="000000"/>
                            </a:solidFill>
                            <a:latin typeface="Cambria Math" panose="02040503050406030204" pitchFamily="18" charset="0"/>
                          </a:rPr>
                        </m:ctrlPr>
                      </m:dPr>
                      <m:e>
                        <m:r>
                          <a:rPr lang="en-US" sz="1600" i="1">
                            <a:solidFill>
                              <a:sysClr val="windowText" lastClr="000000"/>
                            </a:solidFill>
                            <a:latin typeface="Cambria Math" panose="02040503050406030204" pitchFamily="18" charset="0"/>
                          </a:rPr>
                          <m:t>𝑣𝑘</m:t>
                        </m:r>
                        <m:r>
                          <a:rPr lang="en-US" sz="1600" i="1">
                            <a:solidFill>
                              <a:sysClr val="windowText" lastClr="000000"/>
                            </a:solidFill>
                            <a:latin typeface="Cambria Math" panose="02040503050406030204" pitchFamily="18" charset="0"/>
                          </a:rPr>
                          <m:t>, </m:t>
                        </m:r>
                        <m:r>
                          <a:rPr lang="en-US" sz="1600" i="1">
                            <a:solidFill>
                              <a:sysClr val="windowText" lastClr="000000"/>
                            </a:solidFill>
                            <a:latin typeface="Cambria Math" panose="02040503050406030204" pitchFamily="18" charset="0"/>
                          </a:rPr>
                          <m:t>𝑚𝑠𝑔</m:t>
                        </m:r>
                        <m:r>
                          <a:rPr lang="en-US" sz="1600" i="1" smtClean="0">
                            <a:solidFill>
                              <a:schemeClr val="tx1"/>
                            </a:solidFill>
                            <a:latin typeface="Cambria Math" panose="02040503050406030204" pitchFamily="18" charset="0"/>
                          </a:rPr>
                          <m:t>, </m:t>
                        </m:r>
                        <m:r>
                          <a:rPr lang="en-US" sz="1600" i="1" smtClean="0">
                            <a:solidFill>
                              <a:schemeClr val="tx1"/>
                            </a:solidFill>
                            <a:latin typeface="Cambria Math" panose="02040503050406030204" pitchFamily="18" charset="0"/>
                          </a:rPr>
                          <m:t>𝑎𝑑</m:t>
                        </m:r>
                        <m:r>
                          <a:rPr lang="en-US" sz="1600" i="1" smtClean="0">
                            <a:solidFill>
                              <a:schemeClr val="tx1"/>
                            </a:solidFill>
                            <a:latin typeface="Cambria Math" panose="02040503050406030204" pitchFamily="18" charset="0"/>
                          </a:rPr>
                          <m:t>, </m:t>
                        </m:r>
                        <m:r>
                          <a:rPr lang="en-US" sz="1600" i="1">
                            <a:solidFill>
                              <a:sysClr val="windowText" lastClr="000000"/>
                            </a:solidFill>
                            <a:latin typeface="Cambria Math" panose="02040503050406030204" pitchFamily="18" charset="0"/>
                          </a:rPr>
                          <m:t>𝑝𝑟𝑒𝑠𝑖𝑔</m:t>
                        </m:r>
                      </m:e>
                    </m:d>
                    <m:r>
                      <a:rPr lang="en-US" sz="1600" i="1">
                        <a:solidFill>
                          <a:sysClr val="windowText" lastClr="000000"/>
                        </a:solidFill>
                        <a:latin typeface="Cambria Math" panose="02040503050406030204" pitchFamily="18" charset="0"/>
                      </a:rPr>
                      <m:t>=</m:t>
                    </m:r>
                    <m:r>
                      <a:rPr lang="en-US" sz="1600" b="0" i="1" smtClean="0">
                        <a:solidFill>
                          <a:sysClr val="windowText" lastClr="000000"/>
                        </a:solidFill>
                        <a:latin typeface="Cambria Math" panose="02040503050406030204" pitchFamily="18" charset="0"/>
                      </a:rPr>
                      <m:t>0</m:t>
                    </m:r>
                  </m:oMath>
                </a14:m>
                <a:r>
                  <a:rPr lang="en" sz="1500" dirty="0">
                    <a:solidFill>
                      <a:schemeClr val="dk1"/>
                    </a:solidFill>
                  </a:rPr>
                  <a:t>: abort</a:t>
                </a:r>
                <a:endParaRPr dirty="0"/>
              </a:p>
            </p:txBody>
          </p:sp>
        </mc:Choice>
        <mc:Fallback xmlns="">
          <p:sp>
            <p:nvSpPr>
              <p:cNvPr id="505" name="Google Shape;505;p38"/>
              <p:cNvSpPr txBox="1">
                <a:spLocks noRot="1" noChangeAspect="1" noMove="1" noResize="1" noEditPoints="1" noAdjustHandles="1" noChangeArrowheads="1" noChangeShapeType="1" noTextEdit="1"/>
              </p:cNvSpPr>
              <p:nvPr/>
            </p:nvSpPr>
            <p:spPr>
              <a:xfrm>
                <a:off x="5145650" y="2928225"/>
                <a:ext cx="4571100" cy="425214"/>
              </a:xfrm>
              <a:prstGeom prst="rect">
                <a:avLst/>
              </a:prstGeom>
              <a:blipFill>
                <a:blip r:embed="rId6"/>
                <a:stretch>
                  <a:fillRect l="-554" b="-2941"/>
                </a:stretch>
              </a:blipFill>
              <a:ln>
                <a:noFill/>
              </a:ln>
            </p:spPr>
            <p:txBody>
              <a:bodyPr/>
              <a:lstStyle/>
              <a:p>
                <a:r>
                  <a:rPr lang="en-US">
                    <a:noFill/>
                  </a:rPr>
                  <a:t> </a:t>
                </a:r>
              </a:p>
            </p:txBody>
          </p:sp>
        </mc:Fallback>
      </mc:AlternateContent>
      <p:grpSp>
        <p:nvGrpSpPr>
          <p:cNvPr id="506" name="Google Shape;506;p38"/>
          <p:cNvGrpSpPr/>
          <p:nvPr/>
        </p:nvGrpSpPr>
        <p:grpSpPr>
          <a:xfrm>
            <a:off x="3428952" y="3404551"/>
            <a:ext cx="1827300" cy="1014074"/>
            <a:chOff x="3428952" y="3408075"/>
            <a:chExt cx="1827300" cy="1014074"/>
          </a:xfrm>
        </p:grpSpPr>
        <p:cxnSp>
          <p:nvCxnSpPr>
            <p:cNvPr id="507" name="Google Shape;507;p38"/>
            <p:cNvCxnSpPr/>
            <p:nvPr/>
          </p:nvCxnSpPr>
          <p:spPr>
            <a:xfrm rot="10800000">
              <a:off x="3428952" y="3730850"/>
              <a:ext cx="1827300" cy="960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508" name="Google Shape;508;p38"/>
                <p:cNvSpPr txBox="1"/>
                <p:nvPr/>
              </p:nvSpPr>
              <p:spPr>
                <a:xfrm>
                  <a:off x="3531875" y="3408075"/>
                  <a:ext cx="1613700" cy="646500"/>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𝑡𝑥</m:t>
                        </m:r>
                        <m:r>
                          <a:rPr lang="en" sz="1500" i="1" dirty="0">
                            <a:solidFill>
                              <a:schemeClr val="dk1"/>
                            </a:solidFill>
                            <a:latin typeface="Cambria Math" panose="02040503050406030204" pitchFamily="18" charset="0"/>
                          </a:rPr>
                          <m:t>, </m:t>
                        </m:r>
                        <m:r>
                          <a:rPr lang="en" sz="1500" i="1" dirty="0">
                            <a:solidFill>
                              <a:schemeClr val="dk1"/>
                            </a:solidFill>
                            <a:latin typeface="Cambria Math" panose="02040503050406030204" pitchFamily="18" charset="0"/>
                          </a:rPr>
                          <m:t>𝑠𝑖𝑔</m:t>
                        </m:r>
                      </m:oMath>
                    </m:oMathPara>
                  </a14:m>
                  <a:endParaRPr sz="1500" dirty="0">
                    <a:solidFill>
                      <a:schemeClr val="dk1"/>
                    </a:solidFill>
                  </a:endParaRPr>
                </a:p>
                <a:p>
                  <a:pPr marL="0" lvl="0" indent="0" algn="ctr" rtl="0">
                    <a:spcBef>
                      <a:spcPts val="0"/>
                    </a:spcBef>
                    <a:spcAft>
                      <a:spcPts val="0"/>
                    </a:spcAft>
                    <a:buNone/>
                  </a:pPr>
                  <a:r>
                    <a:rPr lang="en" sz="1500" dirty="0">
                      <a:solidFill>
                        <a:schemeClr val="dk1"/>
                      </a:solidFill>
                    </a:rPr>
                    <a:t>(via blockchain)</a:t>
                  </a:r>
                  <a:endParaRPr sz="1500" dirty="0">
                    <a:solidFill>
                      <a:schemeClr val="dk1"/>
                    </a:solidFill>
                  </a:endParaRPr>
                </a:p>
              </p:txBody>
            </p:sp>
          </mc:Choice>
          <mc:Fallback xmlns="">
            <p:sp>
              <p:nvSpPr>
                <p:cNvPr id="508" name="Google Shape;508;p38"/>
                <p:cNvSpPr txBox="1">
                  <a:spLocks noRot="1" noChangeAspect="1" noMove="1" noResize="1" noEditPoints="1" noAdjustHandles="1" noChangeArrowheads="1" noChangeShapeType="1" noTextEdit="1"/>
                </p:cNvSpPr>
                <p:nvPr/>
              </p:nvSpPr>
              <p:spPr>
                <a:xfrm>
                  <a:off x="3531875" y="3408075"/>
                  <a:ext cx="1613700" cy="646500"/>
                </a:xfrm>
                <a:prstGeom prst="rect">
                  <a:avLst/>
                </a:prstGeom>
                <a:blipFill>
                  <a:blip r:embed="rId7"/>
                  <a:stretch>
                    <a:fillRect b="-1887"/>
                  </a:stretch>
                </a:blipFill>
                <a:ln>
                  <a:noFill/>
                </a:ln>
              </p:spPr>
              <p:txBody>
                <a:bodyPr/>
                <a:lstStyle/>
                <a:p>
                  <a:r>
                    <a:rPr lang="en-US">
                      <a:noFill/>
                    </a:rPr>
                    <a:t> </a:t>
                  </a:r>
                </a:p>
              </p:txBody>
            </p:sp>
          </mc:Fallback>
        </mc:AlternateContent>
        <p:pic>
          <p:nvPicPr>
            <p:cNvPr id="509" name="Google Shape;509;p38"/>
            <p:cNvPicPr preferRelativeResize="0"/>
            <p:nvPr/>
          </p:nvPicPr>
          <p:blipFill rotWithShape="1">
            <a:blip r:embed="rId8">
              <a:alphaModFix/>
            </a:blip>
            <a:srcRect t="32337" b="32145"/>
            <a:stretch/>
          </p:blipFill>
          <p:spPr>
            <a:xfrm>
              <a:off x="3719125" y="3978748"/>
              <a:ext cx="1248450" cy="443400"/>
            </a:xfrm>
            <a:prstGeom prst="rect">
              <a:avLst/>
            </a:prstGeom>
            <a:noFill/>
            <a:ln>
              <a:noFill/>
            </a:ln>
          </p:spPr>
        </p:pic>
      </p:grpSp>
      <p:sp>
        <p:nvSpPr>
          <p:cNvPr id="510" name="Google Shape;510;p38"/>
          <p:cNvSpPr txBox="1"/>
          <p:nvPr/>
        </p:nvSpPr>
        <p:spPr>
          <a:xfrm>
            <a:off x="6112575" y="691150"/>
            <a:ext cx="12636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endParaRPr sz="1800" b="1" u="sng" dirty="0">
              <a:solidFill>
                <a:srgbClr val="BB0000"/>
              </a:solidFill>
            </a:endParaRPr>
          </a:p>
        </p:txBody>
      </p:sp>
      <mc:AlternateContent xmlns:mc="http://schemas.openxmlformats.org/markup-compatibility/2006" xmlns:a14="http://schemas.microsoft.com/office/drawing/2010/main">
        <mc:Choice Requires="a14">
          <p:sp>
            <p:nvSpPr>
              <p:cNvPr id="511" name="Google Shape;511;p38"/>
              <p:cNvSpPr txBox="1"/>
              <p:nvPr/>
            </p:nvSpPr>
            <p:spPr>
              <a:xfrm>
                <a:off x="1004575" y="694950"/>
                <a:ext cx="23283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endParaRPr sz="1800" b="1" u="sng" dirty="0">
                  <a:solidFill>
                    <a:schemeClr val="accent1"/>
                  </a:solidFill>
                </a:endParaRPr>
              </a:p>
              <a:p>
                <a:pPr marL="0" lvl="0" indent="0" algn="l" rtl="0">
                  <a:spcBef>
                    <a:spcPts val="0"/>
                  </a:spcBef>
                  <a:spcAft>
                    <a:spcPts val="0"/>
                  </a:spcAft>
                  <a:buNone/>
                </a:pPr>
                <a14:m>
                  <m:oMathPara xmlns:m="http://schemas.openxmlformats.org/officeDocument/2006/math">
                    <m:oMathParaPr>
                      <m:jc m:val="left"/>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m:t>
                      </m:r>
                      <m:r>
                        <a:rPr lang="en" sz="1500" b="0" i="1" dirty="0" smtClean="0">
                          <a:solidFill>
                            <a:schemeClr val="dk1"/>
                          </a:solidFill>
                          <a:latin typeface="Cambria Math" panose="02040503050406030204" pitchFamily="18" charset="0"/>
                        </a:rPr>
                        <m:t>𝑎𝑑</m:t>
                      </m:r>
                      <m:r>
                        <a:rPr lang="en" sz="1500" b="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𝑠𝑘</m:t>
                      </m:r>
                      <m:r>
                        <a:rPr lang="en" sz="1500" i="1" dirty="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m:t>
                      </m:r>
                    </m:oMath>
                  </m:oMathPara>
                </a14:m>
                <a:endParaRPr lang="en" sz="1800" b="1" u="sng" dirty="0">
                  <a:solidFill>
                    <a:schemeClr val="accent1"/>
                  </a:solidFill>
                </a:endParaRPr>
              </a:p>
            </p:txBody>
          </p:sp>
        </mc:Choice>
        <mc:Fallback xmlns="">
          <p:sp>
            <p:nvSpPr>
              <p:cNvPr id="511" name="Google Shape;511;p38"/>
              <p:cNvSpPr txBox="1">
                <a:spLocks noRot="1" noChangeAspect="1" noMove="1" noResize="1" noEditPoints="1" noAdjustHandles="1" noChangeArrowheads="1" noChangeShapeType="1" noTextEdit="1"/>
              </p:cNvSpPr>
              <p:nvPr/>
            </p:nvSpPr>
            <p:spPr>
              <a:xfrm>
                <a:off x="1004575" y="694950"/>
                <a:ext cx="2328300" cy="692700"/>
              </a:xfrm>
              <a:prstGeom prst="rect">
                <a:avLst/>
              </a:prstGeom>
              <a:blipFill>
                <a:blip r:embed="rId9"/>
                <a:stretch>
                  <a:fillRect l="-2717"/>
                </a:stretch>
              </a:blipFill>
              <a:ln>
                <a:noFill/>
              </a:ln>
            </p:spPr>
            <p:txBody>
              <a:bodyPr/>
              <a:lstStyle/>
              <a:p>
                <a:r>
                  <a:rPr lang="en-US">
                    <a:noFill/>
                  </a:rPr>
                  <a:t> </a:t>
                </a:r>
              </a:p>
            </p:txBody>
          </p:sp>
        </mc:Fallback>
      </mc:AlternateContent>
      <p:pic>
        <p:nvPicPr>
          <p:cNvPr id="512" name="Google Shape;512;p38"/>
          <p:cNvPicPr preferRelativeResize="0"/>
          <p:nvPr/>
        </p:nvPicPr>
        <p:blipFill rotWithShape="1">
          <a:blip r:embed="rId10">
            <a:alphaModFix/>
          </a:blip>
          <a:srcRect r="16408"/>
          <a:stretch/>
        </p:blipFill>
        <p:spPr>
          <a:xfrm>
            <a:off x="5820474" y="694950"/>
            <a:ext cx="305752" cy="365760"/>
          </a:xfrm>
          <a:prstGeom prst="rect">
            <a:avLst/>
          </a:prstGeom>
          <a:noFill/>
          <a:ln>
            <a:noFill/>
          </a:ln>
        </p:spPr>
      </p:pic>
      <p:pic>
        <p:nvPicPr>
          <p:cNvPr id="513" name="Google Shape;513;p38"/>
          <p:cNvPicPr preferRelativeResize="0"/>
          <p:nvPr/>
        </p:nvPicPr>
        <p:blipFill rotWithShape="1">
          <a:blip r:embed="rId11">
            <a:alphaModFix/>
          </a:blip>
          <a:srcRect r="16408"/>
          <a:stretch/>
        </p:blipFill>
        <p:spPr>
          <a:xfrm>
            <a:off x="711113" y="694950"/>
            <a:ext cx="305752" cy="365760"/>
          </a:xfrm>
          <a:prstGeom prst="rect">
            <a:avLst/>
          </a:prstGeom>
          <a:noFill/>
          <a:ln>
            <a:noFill/>
          </a:ln>
        </p:spPr>
      </p:pic>
      <p:sp>
        <p:nvSpPr>
          <p:cNvPr id="514" name="Google Shape;514;p38"/>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50</a:t>
            </a:fld>
            <a:endParaRPr/>
          </a:p>
        </p:txBody>
      </p:sp>
      <p:sp>
        <p:nvSpPr>
          <p:cNvPr id="2" name="Google Shape;474;p37">
            <a:extLst>
              <a:ext uri="{FF2B5EF4-FFF2-40B4-BE49-F238E27FC236}">
                <a16:creationId xmlns:a16="http://schemas.microsoft.com/office/drawing/2014/main" id="{96C28F2E-49F3-C87E-A375-82948C2376F0}"/>
              </a:ext>
            </a:extLst>
          </p:cNvPr>
          <p:cNvSpPr/>
          <p:nvPr/>
        </p:nvSpPr>
        <p:spPr>
          <a:xfrm>
            <a:off x="385900" y="1780462"/>
            <a:ext cx="2034600" cy="668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en"/>
              <a:t>tx: buyer             seller</a:t>
            </a:r>
            <a:endParaRPr/>
          </a:p>
        </p:txBody>
      </p:sp>
      <p:sp>
        <p:nvSpPr>
          <p:cNvPr id="3" name="Google Shape;487;p37">
            <a:extLst>
              <a:ext uri="{FF2B5EF4-FFF2-40B4-BE49-F238E27FC236}">
                <a16:creationId xmlns:a16="http://schemas.microsoft.com/office/drawing/2014/main" id="{040D27F3-D1FB-B11D-A6DF-92F1247BB745}"/>
              </a:ext>
            </a:extLst>
          </p:cNvPr>
          <p:cNvSpPr txBox="1"/>
          <p:nvPr/>
        </p:nvSpPr>
        <p:spPr>
          <a:xfrm>
            <a:off x="457200" y="1373462"/>
            <a:ext cx="3000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chemeClr val="dk1"/>
                </a:solidFill>
              </a:rPr>
              <a:t>f ∈ F</a:t>
            </a:r>
            <a:endParaRPr dirty="0"/>
          </a:p>
        </p:txBody>
      </p:sp>
      <p:pic>
        <p:nvPicPr>
          <p:cNvPr id="4" name="Google Shape;476;p37">
            <a:extLst>
              <a:ext uri="{FF2B5EF4-FFF2-40B4-BE49-F238E27FC236}">
                <a16:creationId xmlns:a16="http://schemas.microsoft.com/office/drawing/2014/main" id="{FB059708-47BC-B94E-12F8-794F08E6CA0F}"/>
              </a:ext>
            </a:extLst>
          </p:cNvPr>
          <p:cNvPicPr preferRelativeResize="0"/>
          <p:nvPr/>
        </p:nvPicPr>
        <p:blipFill>
          <a:blip r:embed="rId12">
            <a:alphaModFix/>
          </a:blip>
          <a:stretch>
            <a:fillRect/>
          </a:stretch>
        </p:blipFill>
        <p:spPr>
          <a:xfrm>
            <a:off x="1305364" y="1800675"/>
            <a:ext cx="420625" cy="420625"/>
          </a:xfrm>
          <a:prstGeom prst="rect">
            <a:avLst/>
          </a:prstGeom>
          <a:noFill/>
          <a:ln>
            <a:noFill/>
          </a:ln>
        </p:spPr>
      </p:pic>
      <p:cxnSp>
        <p:nvCxnSpPr>
          <p:cNvPr id="5" name="Google Shape;475;p37">
            <a:extLst>
              <a:ext uri="{FF2B5EF4-FFF2-40B4-BE49-F238E27FC236}">
                <a16:creationId xmlns:a16="http://schemas.microsoft.com/office/drawing/2014/main" id="{6BCBA21A-9037-5AB3-7FE8-84E68F6E8A34}"/>
              </a:ext>
            </a:extLst>
          </p:cNvPr>
          <p:cNvCxnSpPr/>
          <p:nvPr/>
        </p:nvCxnSpPr>
        <p:spPr>
          <a:xfrm>
            <a:off x="1226776" y="2248987"/>
            <a:ext cx="577800" cy="5400"/>
          </a:xfrm>
          <a:prstGeom prst="straightConnector1">
            <a:avLst/>
          </a:prstGeom>
          <a:noFill/>
          <a:ln w="9525"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7" name="Google Shape;486;p37">
                <a:extLst>
                  <a:ext uri="{FF2B5EF4-FFF2-40B4-BE49-F238E27FC236}">
                    <a16:creationId xmlns:a16="http://schemas.microsoft.com/office/drawing/2014/main" id="{B67D2F34-CC8C-490A-E0F0-467DF4A6440C}"/>
                  </a:ext>
                </a:extLst>
              </p:cNvPr>
              <p:cNvSpPr txBox="1"/>
              <p:nvPr/>
            </p:nvSpPr>
            <p:spPr>
              <a:xfrm>
                <a:off x="5361338" y="978475"/>
                <a:ext cx="30000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14:m>
                  <m:oMathPara xmlns:m="http://schemas.openxmlformats.org/officeDocument/2006/math">
                    <m:oMathParaPr>
                      <m:jc m:val="centerGroup"/>
                    </m:oMathParaPr>
                    <m:oMath xmlns:m="http://schemas.openxmlformats.org/officeDocument/2006/math">
                      <m:r>
                        <a:rPr lang="en" sz="1500" i="1" dirty="0" smtClean="0">
                          <a:solidFill>
                            <a:schemeClr val="dk1"/>
                          </a:solidFill>
                          <a:latin typeface="Cambria Math" panose="02040503050406030204" pitchFamily="18" charset="0"/>
                        </a:rPr>
                        <m:t>(</m:t>
                      </m:r>
                      <m:r>
                        <a:rPr lang="en" sz="1500" i="1" dirty="0" smtClean="0">
                          <a:solidFill>
                            <a:schemeClr val="dk1"/>
                          </a:solidFill>
                          <a:latin typeface="Cambria Math" panose="02040503050406030204" pitchFamily="18" charset="0"/>
                        </a:rPr>
                        <m:t>𝑝𝑝</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𝑋</m:t>
                      </m:r>
                      <m:r>
                        <a:rPr lang="en" sz="1500" i="1" dirty="0" smtClean="0">
                          <a:solidFill>
                            <a:schemeClr val="dk1"/>
                          </a:solidFill>
                          <a:latin typeface="Cambria Math" panose="02040503050406030204" pitchFamily="18" charset="0"/>
                        </a:rPr>
                        <m:t>, </m:t>
                      </m:r>
                      <m:r>
                        <a:rPr lang="en" sz="1500" i="1" dirty="0" smtClean="0">
                          <a:solidFill>
                            <a:schemeClr val="dk1"/>
                          </a:solidFill>
                          <a:latin typeface="Cambria Math" panose="02040503050406030204" pitchFamily="18" charset="0"/>
                        </a:rPr>
                        <m:t>𝑥</m:t>
                      </m:r>
                      <m:r>
                        <a:rPr lang="en" sz="1500" i="1" dirty="0" smtClean="0">
                          <a:solidFill>
                            <a:schemeClr val="dk1"/>
                          </a:solidFill>
                          <a:latin typeface="Cambria Math" panose="02040503050406030204" pitchFamily="18" charset="0"/>
                        </a:rPr>
                        <m:t>, </m:t>
                      </m:r>
                      <m:r>
                        <a:rPr lang="en-US" sz="1500" b="0" i="1" dirty="0" smtClean="0">
                          <a:solidFill>
                            <a:schemeClr val="dk1"/>
                          </a:solidFill>
                          <a:latin typeface="Cambria Math" panose="02040503050406030204" pitchFamily="18" charset="0"/>
                        </a:rPr>
                        <m:t>𝑠𝑡</m:t>
                      </m:r>
                      <m:r>
                        <a:rPr lang="en-US" sz="1500" b="0" i="1" dirty="0" smtClean="0">
                          <a:solidFill>
                            <a:schemeClr val="dk1"/>
                          </a:solidFill>
                          <a:latin typeface="Cambria Math" panose="02040503050406030204" pitchFamily="18" charset="0"/>
                        </a:rPr>
                        <m:t>, </m:t>
                      </m:r>
                      <m:r>
                        <a:rPr lang="en" sz="1500" i="1" dirty="0" err="1">
                          <a:solidFill>
                            <a:schemeClr val="dk1"/>
                          </a:solidFill>
                          <a:latin typeface="Cambria Math" panose="02040503050406030204" pitchFamily="18" charset="0"/>
                        </a:rPr>
                        <m:t>𝑣𝑘</m:t>
                      </m:r>
                      <m:r>
                        <a:rPr lang="en" sz="1500" i="1" dirty="0">
                          <a:solidFill>
                            <a:schemeClr val="dk1"/>
                          </a:solidFill>
                          <a:latin typeface="Cambria Math" panose="02040503050406030204" pitchFamily="18" charset="0"/>
                        </a:rPr>
                        <m:t>)</m:t>
                      </m:r>
                    </m:oMath>
                  </m:oMathPara>
                </a14:m>
                <a:endParaRPr dirty="0"/>
              </a:p>
            </p:txBody>
          </p:sp>
        </mc:Choice>
        <mc:Fallback xmlns="">
          <p:sp>
            <p:nvSpPr>
              <p:cNvPr id="7" name="Google Shape;486;p37">
                <a:extLst>
                  <a:ext uri="{FF2B5EF4-FFF2-40B4-BE49-F238E27FC236}">
                    <a16:creationId xmlns:a16="http://schemas.microsoft.com/office/drawing/2014/main" id="{B67D2F34-CC8C-490A-E0F0-467DF4A6440C}"/>
                  </a:ext>
                </a:extLst>
              </p:cNvPr>
              <p:cNvSpPr txBox="1">
                <a:spLocks noRot="1" noChangeAspect="1" noMove="1" noResize="1" noEditPoints="1" noAdjustHandles="1" noChangeArrowheads="1" noChangeShapeType="1" noTextEdit="1"/>
              </p:cNvSpPr>
              <p:nvPr/>
            </p:nvSpPr>
            <p:spPr>
              <a:xfrm>
                <a:off x="5361338" y="978475"/>
                <a:ext cx="3000000" cy="415500"/>
              </a:xfrm>
              <a:prstGeom prst="rect">
                <a:avLst/>
              </a:prstGeom>
              <a:blipFill>
                <a:blip r:embed="rId13"/>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39850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0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0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518">
          <a:extLst>
            <a:ext uri="{FF2B5EF4-FFF2-40B4-BE49-F238E27FC236}">
              <a16:creationId xmlns:a16="http://schemas.microsoft.com/office/drawing/2014/main" id="{7F43A16C-8777-A596-5E52-C5EFF2C72656}"/>
            </a:ext>
          </a:extLst>
        </p:cNvPr>
        <p:cNvGrpSpPr/>
        <p:nvPr/>
      </p:nvGrpSpPr>
      <p:grpSpPr>
        <a:xfrm>
          <a:off x="0" y="0"/>
          <a:ext cx="0" cy="0"/>
          <a:chOff x="0" y="0"/>
          <a:chExt cx="0" cy="0"/>
        </a:xfrm>
      </p:grpSpPr>
      <p:sp>
        <p:nvSpPr>
          <p:cNvPr id="519" name="Google Shape;519;p39">
            <a:extLst>
              <a:ext uri="{FF2B5EF4-FFF2-40B4-BE49-F238E27FC236}">
                <a16:creationId xmlns:a16="http://schemas.microsoft.com/office/drawing/2014/main" id="{7217D96E-9766-9670-63EC-F274D19D0C19}"/>
              </a:ext>
            </a:extLst>
          </p:cNvPr>
          <p:cNvSpPr txBox="1">
            <a:spLocks noGrp="1"/>
          </p:cNvSpPr>
          <p:nvPr>
            <p:ph type="body" idx="1"/>
          </p:nvPr>
        </p:nvSpPr>
        <p:spPr>
          <a:xfrm>
            <a:off x="561425" y="3139663"/>
            <a:ext cx="8687100" cy="834900"/>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Pre-Signature Adaptability</a:t>
            </a:r>
            <a:endParaRPr sz="2300" dirty="0">
              <a:solidFill>
                <a:schemeClr val="dk1"/>
              </a:solidFill>
            </a:endParaRPr>
          </a:p>
          <a:p>
            <a:pPr marL="457200" lvl="0" indent="-374650" algn="l" rtl="0">
              <a:lnSpc>
                <a:spcPct val="90000"/>
              </a:lnSpc>
              <a:spcBef>
                <a:spcPts val="1000"/>
              </a:spcBef>
              <a:spcAft>
                <a:spcPts val="0"/>
              </a:spcAft>
              <a:buClr>
                <a:schemeClr val="dk1"/>
              </a:buClr>
              <a:buSzPts val="2300"/>
              <a:buChar char="●"/>
            </a:pPr>
            <a:r>
              <a:rPr lang="en" sz="2300" dirty="0">
                <a:solidFill>
                  <a:schemeClr val="dk1"/>
                </a:solidFill>
              </a:rPr>
              <a:t>Witness Privacy</a:t>
            </a:r>
            <a:endParaRPr sz="2300" dirty="0">
              <a:solidFill>
                <a:schemeClr val="dk1"/>
              </a:solidFill>
            </a:endParaRPr>
          </a:p>
        </p:txBody>
      </p:sp>
      <p:sp>
        <p:nvSpPr>
          <p:cNvPr id="520" name="Google Shape;520;p39">
            <a:extLst>
              <a:ext uri="{FF2B5EF4-FFF2-40B4-BE49-F238E27FC236}">
                <a16:creationId xmlns:a16="http://schemas.microsoft.com/office/drawing/2014/main" id="{C3C67A9F-49FA-F57E-BB33-2E01F48BD5D5}"/>
              </a:ext>
            </a:extLst>
          </p:cNvPr>
          <p:cNvSpPr txBox="1">
            <a:spLocks noGrp="1"/>
          </p:cNvSpPr>
          <p:nvPr>
            <p:ph type="body" idx="1"/>
          </p:nvPr>
        </p:nvSpPr>
        <p:spPr>
          <a:xfrm>
            <a:off x="561425" y="1546025"/>
            <a:ext cx="8687100" cy="834900"/>
          </a:xfrm>
          <a:prstGeom prst="rect">
            <a:avLst/>
          </a:prstGeom>
          <a:noFill/>
          <a:ln>
            <a:noFill/>
          </a:ln>
        </p:spPr>
        <p:txBody>
          <a:bodyPr spcFirstLastPara="1" wrap="square" lIns="34275" tIns="34275" rIns="34275" bIns="34275" anchor="ctr" anchorCtr="0">
            <a:spAutoFit/>
          </a:bodyPr>
          <a:lstStyle/>
          <a:p>
            <a:pPr marL="457200" lvl="0" indent="-374650" algn="l" rtl="0">
              <a:lnSpc>
                <a:spcPct val="90000"/>
              </a:lnSpc>
              <a:spcBef>
                <a:spcPts val="1000"/>
              </a:spcBef>
              <a:spcAft>
                <a:spcPts val="0"/>
              </a:spcAft>
              <a:buClr>
                <a:schemeClr val="dk1"/>
              </a:buClr>
              <a:buSzPts val="2300"/>
              <a:buChar char="●"/>
            </a:pPr>
            <a:r>
              <a:rPr lang="en" sz="2300">
                <a:solidFill>
                  <a:schemeClr val="dk1"/>
                </a:solidFill>
              </a:rPr>
              <a:t>Unforgeability</a:t>
            </a:r>
            <a:endParaRPr sz="2300">
              <a:solidFill>
                <a:schemeClr val="dk1"/>
              </a:solidFill>
            </a:endParaRPr>
          </a:p>
          <a:p>
            <a:pPr marL="457200" lvl="0" indent="-374650" algn="l" rtl="0">
              <a:lnSpc>
                <a:spcPct val="90000"/>
              </a:lnSpc>
              <a:spcBef>
                <a:spcPts val="1000"/>
              </a:spcBef>
              <a:spcAft>
                <a:spcPts val="0"/>
              </a:spcAft>
              <a:buClr>
                <a:schemeClr val="dk1"/>
              </a:buClr>
              <a:buSzPts val="2300"/>
              <a:buChar char="●"/>
            </a:pPr>
            <a:r>
              <a:rPr lang="en" sz="2300">
                <a:solidFill>
                  <a:schemeClr val="dk1"/>
                </a:solidFill>
              </a:rPr>
              <a:t>Witness Extractability</a:t>
            </a:r>
            <a:endParaRPr sz="2300">
              <a:solidFill>
                <a:schemeClr val="dk1"/>
              </a:solidFill>
            </a:endParaRPr>
          </a:p>
        </p:txBody>
      </p:sp>
      <p:sp>
        <p:nvSpPr>
          <p:cNvPr id="521" name="Google Shape;521;p39">
            <a:extLst>
              <a:ext uri="{FF2B5EF4-FFF2-40B4-BE49-F238E27FC236}">
                <a16:creationId xmlns:a16="http://schemas.microsoft.com/office/drawing/2014/main" id="{02347418-EDB2-6E9C-6F77-EA4BD244C246}"/>
              </a:ext>
            </a:extLst>
          </p:cNvPr>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Functional Adaptor Signature Security</a:t>
            </a:r>
            <a:endParaRPr sz="2400" b="1" dirty="0">
              <a:solidFill>
                <a:schemeClr val="dk1"/>
              </a:solidFill>
            </a:endParaRPr>
          </a:p>
        </p:txBody>
      </p:sp>
      <p:sp>
        <p:nvSpPr>
          <p:cNvPr id="522" name="Google Shape;522;p39">
            <a:extLst>
              <a:ext uri="{FF2B5EF4-FFF2-40B4-BE49-F238E27FC236}">
                <a16:creationId xmlns:a16="http://schemas.microsoft.com/office/drawing/2014/main" id="{0ED2539C-CA94-C0CF-DACF-48BBEEF8548C}"/>
              </a:ext>
            </a:extLst>
          </p:cNvPr>
          <p:cNvSpPr txBox="1"/>
          <p:nvPr/>
        </p:nvSpPr>
        <p:spPr>
          <a:xfrm>
            <a:off x="561425" y="11049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Security against Malicious Seller</a:t>
            </a:r>
            <a:endParaRPr sz="2500" dirty="0">
              <a:solidFill>
                <a:schemeClr val="lt1"/>
              </a:solidFill>
            </a:endParaRPr>
          </a:p>
        </p:txBody>
      </p:sp>
      <p:sp>
        <p:nvSpPr>
          <p:cNvPr id="523" name="Google Shape;523;p39">
            <a:extLst>
              <a:ext uri="{FF2B5EF4-FFF2-40B4-BE49-F238E27FC236}">
                <a16:creationId xmlns:a16="http://schemas.microsoft.com/office/drawing/2014/main" id="{39C0B458-122C-CB07-85F8-2547118A47E7}"/>
              </a:ext>
            </a:extLst>
          </p:cNvPr>
          <p:cNvSpPr txBox="1"/>
          <p:nvPr/>
        </p:nvSpPr>
        <p:spPr>
          <a:xfrm>
            <a:off x="561425" y="2705100"/>
            <a:ext cx="58152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chemeClr val="lt1"/>
                </a:solidFill>
              </a:rPr>
              <a:t>Security against Malicious Buyer</a:t>
            </a:r>
            <a:endParaRPr sz="2500" dirty="0">
              <a:solidFill>
                <a:schemeClr val="lt1"/>
              </a:solidFill>
            </a:endParaRPr>
          </a:p>
        </p:txBody>
      </p:sp>
      <p:sp>
        <p:nvSpPr>
          <p:cNvPr id="524" name="Google Shape;524;p39">
            <a:extLst>
              <a:ext uri="{FF2B5EF4-FFF2-40B4-BE49-F238E27FC236}">
                <a16:creationId xmlns:a16="http://schemas.microsoft.com/office/drawing/2014/main" id="{C9FCEF91-7836-C9C5-5BC3-107A82C1AFB5}"/>
              </a:ext>
            </a:extLst>
          </p:cNvPr>
          <p:cNvSpPr txBox="1"/>
          <p:nvPr/>
        </p:nvSpPr>
        <p:spPr>
          <a:xfrm>
            <a:off x="561425" y="3543175"/>
            <a:ext cx="5523300" cy="6264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cxnSp>
        <p:nvCxnSpPr>
          <p:cNvPr id="525" name="Google Shape;525;p39">
            <a:extLst>
              <a:ext uri="{FF2B5EF4-FFF2-40B4-BE49-F238E27FC236}">
                <a16:creationId xmlns:a16="http://schemas.microsoft.com/office/drawing/2014/main" id="{1CACA14A-DDFC-9DD5-6F1C-9609D3F10D11}"/>
              </a:ext>
            </a:extLst>
          </p:cNvPr>
          <p:cNvCxnSpPr/>
          <p:nvPr/>
        </p:nvCxnSpPr>
        <p:spPr>
          <a:xfrm flipH="1">
            <a:off x="3683175" y="3850650"/>
            <a:ext cx="1004400" cy="4800"/>
          </a:xfrm>
          <a:prstGeom prst="straightConnector1">
            <a:avLst/>
          </a:prstGeom>
          <a:noFill/>
          <a:ln w="28575" cap="flat" cmpd="sng">
            <a:solidFill>
              <a:srgbClr val="BB0000"/>
            </a:solidFill>
            <a:prstDash val="solid"/>
            <a:round/>
            <a:headEnd type="none" w="med" len="med"/>
            <a:tailEnd type="triangle" w="med" len="med"/>
          </a:ln>
        </p:spPr>
      </p:cxnSp>
      <p:sp>
        <p:nvSpPr>
          <p:cNvPr id="526" name="Google Shape;526;p39">
            <a:extLst>
              <a:ext uri="{FF2B5EF4-FFF2-40B4-BE49-F238E27FC236}">
                <a16:creationId xmlns:a16="http://schemas.microsoft.com/office/drawing/2014/main" id="{361642A1-6143-444B-339C-B7D810678F56}"/>
              </a:ext>
            </a:extLst>
          </p:cNvPr>
          <p:cNvSpPr/>
          <p:nvPr/>
        </p:nvSpPr>
        <p:spPr>
          <a:xfrm>
            <a:off x="4789025" y="3574825"/>
            <a:ext cx="1054200" cy="549900"/>
          </a:xfrm>
          <a:prstGeom prst="star6">
            <a:avLst>
              <a:gd name="adj" fmla="val 28868"/>
              <a:gd name="hf" fmla="val 115470"/>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NEW</a:t>
            </a:r>
            <a:endParaRPr>
              <a:solidFill>
                <a:schemeClr val="lt1"/>
              </a:solidFill>
            </a:endParaRPr>
          </a:p>
        </p:txBody>
      </p:sp>
      <p:sp>
        <p:nvSpPr>
          <p:cNvPr id="529" name="Google Shape;529;p39">
            <a:extLst>
              <a:ext uri="{FF2B5EF4-FFF2-40B4-BE49-F238E27FC236}">
                <a16:creationId xmlns:a16="http://schemas.microsoft.com/office/drawing/2014/main" id="{6D45FA31-E21F-0078-FB72-3B0B94B97E61}"/>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51</a:t>
            </a:fld>
            <a:endParaRPr/>
          </a:p>
        </p:txBody>
      </p:sp>
      <mc:AlternateContent xmlns:mc="http://schemas.openxmlformats.org/markup-compatibility/2006" xmlns:a14="http://schemas.microsoft.com/office/drawing/2010/main">
        <mc:Choice Requires="a14">
          <p:sp>
            <p:nvSpPr>
              <p:cNvPr id="4" name="Google Shape;401;p34">
                <a:extLst>
                  <a:ext uri="{FF2B5EF4-FFF2-40B4-BE49-F238E27FC236}">
                    <a16:creationId xmlns:a16="http://schemas.microsoft.com/office/drawing/2014/main" id="{2E949ADB-58E3-A18D-C089-65CB55699A8B}"/>
                  </a:ext>
                </a:extLst>
              </p:cNvPr>
              <p:cNvSpPr txBox="1"/>
              <p:nvPr/>
            </p:nvSpPr>
            <p:spPr>
              <a:xfrm>
                <a:off x="7759688" y="1851520"/>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𝑎𝑑</m:t>
                      </m:r>
                    </m:oMath>
                  </m:oMathPara>
                </a14:m>
                <a:endParaRPr sz="1500" dirty="0">
                  <a:solidFill>
                    <a:schemeClr val="dk1"/>
                  </a:solidFill>
                </a:endParaRPr>
              </a:p>
            </p:txBody>
          </p:sp>
        </mc:Choice>
        <mc:Fallback xmlns="">
          <p:sp>
            <p:nvSpPr>
              <p:cNvPr id="4" name="Google Shape;401;p34">
                <a:extLst>
                  <a:ext uri="{FF2B5EF4-FFF2-40B4-BE49-F238E27FC236}">
                    <a16:creationId xmlns:a16="http://schemas.microsoft.com/office/drawing/2014/main" id="{2E949ADB-58E3-A18D-C089-65CB55699A8B}"/>
                  </a:ext>
                </a:extLst>
              </p:cNvPr>
              <p:cNvSpPr txBox="1">
                <a:spLocks noRot="1" noChangeAspect="1" noMove="1" noResize="1" noEditPoints="1" noAdjustHandles="1" noChangeArrowheads="1" noChangeShapeType="1" noTextEdit="1"/>
              </p:cNvSpPr>
              <p:nvPr/>
            </p:nvSpPr>
            <p:spPr>
              <a:xfrm>
                <a:off x="7759688" y="1851520"/>
                <a:ext cx="420600" cy="424200"/>
              </a:xfrm>
              <a:prstGeom prst="rect">
                <a:avLst/>
              </a:prstGeom>
              <a:blipFill>
                <a:blip r:embed="rId3"/>
                <a:stretch>
                  <a:fillRect/>
                </a:stretch>
              </a:blipFill>
              <a:ln>
                <a:noFill/>
              </a:ln>
            </p:spPr>
            <p:txBody>
              <a:bodyPr/>
              <a:lstStyle/>
              <a:p>
                <a:r>
                  <a:rPr lang="en-US">
                    <a:noFill/>
                  </a:rPr>
                  <a:t> </a:t>
                </a:r>
              </a:p>
            </p:txBody>
          </p:sp>
        </mc:Fallback>
      </mc:AlternateContent>
      <p:cxnSp>
        <p:nvCxnSpPr>
          <p:cNvPr id="5" name="Google Shape;408;p34">
            <a:extLst>
              <a:ext uri="{FF2B5EF4-FFF2-40B4-BE49-F238E27FC236}">
                <a16:creationId xmlns:a16="http://schemas.microsoft.com/office/drawing/2014/main" id="{CF47AEFF-2632-3681-756F-3B163525D285}"/>
              </a:ext>
            </a:extLst>
          </p:cNvPr>
          <p:cNvCxnSpPr/>
          <p:nvPr/>
        </p:nvCxnSpPr>
        <p:spPr>
          <a:xfrm>
            <a:off x="7521688" y="2614026"/>
            <a:ext cx="914400" cy="2400"/>
          </a:xfrm>
          <a:prstGeom prst="straightConnector1">
            <a:avLst/>
          </a:prstGeom>
          <a:noFill/>
          <a:ln w="38100" cap="flat" cmpd="sng">
            <a:solidFill>
              <a:schemeClr val="accent1"/>
            </a:solidFill>
            <a:prstDash val="solid"/>
            <a:round/>
            <a:headEnd type="triangle" w="med" len="med"/>
            <a:tailEnd type="triangle" w="med" len="med"/>
          </a:ln>
        </p:spPr>
      </p:cxnSp>
      <mc:AlternateContent xmlns:mc="http://schemas.openxmlformats.org/markup-compatibility/2006" xmlns:a14="http://schemas.microsoft.com/office/drawing/2010/main">
        <mc:Choice Requires="a14">
          <p:sp>
            <p:nvSpPr>
              <p:cNvPr id="6" name="Google Shape;414;p34">
                <a:extLst>
                  <a:ext uri="{FF2B5EF4-FFF2-40B4-BE49-F238E27FC236}">
                    <a16:creationId xmlns:a16="http://schemas.microsoft.com/office/drawing/2014/main" id="{2AAC6E2A-3B39-5BFC-A90C-3FBEB102129A}"/>
                  </a:ext>
                </a:extLst>
              </p:cNvPr>
              <p:cNvSpPr txBox="1"/>
              <p:nvPr/>
            </p:nvSpPr>
            <p:spPr>
              <a:xfrm>
                <a:off x="7617988" y="2261445"/>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 i="1" dirty="0" smtClean="0">
                          <a:solidFill>
                            <a:schemeClr val="dk1"/>
                          </a:solidFill>
                          <a:latin typeface="Cambria Math" panose="02040503050406030204" pitchFamily="18" charset="0"/>
                        </a:rPr>
                        <m:t>𝑝𝑟𝑒𝑠𝑖𝑔</m:t>
                      </m:r>
                    </m:oMath>
                  </m:oMathPara>
                </a14:m>
                <a:endParaRPr sz="1500" dirty="0">
                  <a:solidFill>
                    <a:schemeClr val="dk1"/>
                  </a:solidFill>
                </a:endParaRPr>
              </a:p>
            </p:txBody>
          </p:sp>
        </mc:Choice>
        <mc:Fallback xmlns="">
          <p:sp>
            <p:nvSpPr>
              <p:cNvPr id="6" name="Google Shape;414;p34">
                <a:extLst>
                  <a:ext uri="{FF2B5EF4-FFF2-40B4-BE49-F238E27FC236}">
                    <a16:creationId xmlns:a16="http://schemas.microsoft.com/office/drawing/2014/main" id="{2AAC6E2A-3B39-5BFC-A90C-3FBEB102129A}"/>
                  </a:ext>
                </a:extLst>
              </p:cNvPr>
              <p:cNvSpPr txBox="1">
                <a:spLocks noRot="1" noChangeAspect="1" noMove="1" noResize="1" noEditPoints="1" noAdjustHandles="1" noChangeArrowheads="1" noChangeShapeType="1" noTextEdit="1"/>
              </p:cNvSpPr>
              <p:nvPr/>
            </p:nvSpPr>
            <p:spPr>
              <a:xfrm>
                <a:off x="7617988" y="2261445"/>
                <a:ext cx="721800" cy="322800"/>
              </a:xfrm>
              <a:prstGeom prst="rect">
                <a:avLst/>
              </a:prstGeom>
              <a:blipFill>
                <a:blip r:embed="rId4"/>
                <a:stretch>
                  <a:fillRect b="-7692"/>
                </a:stretch>
              </a:blipFill>
              <a:ln>
                <a:noFill/>
              </a:ln>
            </p:spPr>
            <p:txBody>
              <a:bodyPr/>
              <a:lstStyle/>
              <a:p>
                <a:r>
                  <a:rPr lang="en-US">
                    <a:noFill/>
                  </a:rPr>
                  <a:t> </a:t>
                </a:r>
              </a:p>
            </p:txBody>
          </p:sp>
        </mc:Fallback>
      </mc:AlternateContent>
      <p:cxnSp>
        <p:nvCxnSpPr>
          <p:cNvPr id="8" name="Google Shape;416;p34">
            <a:extLst>
              <a:ext uri="{FF2B5EF4-FFF2-40B4-BE49-F238E27FC236}">
                <a16:creationId xmlns:a16="http://schemas.microsoft.com/office/drawing/2014/main" id="{154C693B-9C76-EF7C-693B-F9B3D2FD2C67}"/>
              </a:ext>
            </a:extLst>
          </p:cNvPr>
          <p:cNvCxnSpPr/>
          <p:nvPr/>
        </p:nvCxnSpPr>
        <p:spPr>
          <a:xfrm rot="10800000">
            <a:off x="7521688" y="2220851"/>
            <a:ext cx="914400" cy="0"/>
          </a:xfrm>
          <a:prstGeom prst="straightConnector1">
            <a:avLst/>
          </a:prstGeom>
          <a:noFill/>
          <a:ln w="38100" cap="flat" cmpd="sng">
            <a:solidFill>
              <a:srgbClr val="BB0000"/>
            </a:solidFill>
            <a:prstDash val="solid"/>
            <a:round/>
            <a:headEnd type="none" w="med" len="med"/>
            <a:tailEnd type="triangle" w="med" len="med"/>
          </a:ln>
        </p:spPr>
      </p:cxnSp>
      <p:sp>
        <p:nvSpPr>
          <p:cNvPr id="9" name="Google Shape;402;p34">
            <a:extLst>
              <a:ext uri="{FF2B5EF4-FFF2-40B4-BE49-F238E27FC236}">
                <a16:creationId xmlns:a16="http://schemas.microsoft.com/office/drawing/2014/main" id="{8AF13ACA-FD9E-174D-78DF-D2C924067AFB}"/>
              </a:ext>
            </a:extLst>
          </p:cNvPr>
          <p:cNvSpPr txBox="1"/>
          <p:nvPr/>
        </p:nvSpPr>
        <p:spPr>
          <a:xfrm>
            <a:off x="8313521" y="1237557"/>
            <a:ext cx="841118"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rgbClr val="BB0000"/>
                </a:solidFill>
              </a:rPr>
              <a:t>Seller</a:t>
            </a:r>
            <a:endParaRPr sz="1800" b="1" u="sng" dirty="0">
              <a:solidFill>
                <a:srgbClr val="BB0000"/>
              </a:solidFill>
            </a:endParaRPr>
          </a:p>
        </p:txBody>
      </p:sp>
      <p:sp>
        <p:nvSpPr>
          <p:cNvPr id="10" name="Google Shape;403;p34">
            <a:extLst>
              <a:ext uri="{FF2B5EF4-FFF2-40B4-BE49-F238E27FC236}">
                <a16:creationId xmlns:a16="http://schemas.microsoft.com/office/drawing/2014/main" id="{C8885CFA-A667-F1F6-D109-5C4685B29DA6}"/>
              </a:ext>
            </a:extLst>
          </p:cNvPr>
          <p:cNvSpPr txBox="1"/>
          <p:nvPr/>
        </p:nvSpPr>
        <p:spPr>
          <a:xfrm>
            <a:off x="7065155" y="1241357"/>
            <a:ext cx="919908"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endParaRPr sz="1800" b="1" u="sng" dirty="0">
              <a:solidFill>
                <a:schemeClr val="accent1"/>
              </a:solidFill>
            </a:endParaRPr>
          </a:p>
        </p:txBody>
      </p:sp>
      <p:pic>
        <p:nvPicPr>
          <p:cNvPr id="11" name="Google Shape;404;p34">
            <a:extLst>
              <a:ext uri="{FF2B5EF4-FFF2-40B4-BE49-F238E27FC236}">
                <a16:creationId xmlns:a16="http://schemas.microsoft.com/office/drawing/2014/main" id="{5ECCA49D-C0D4-B0C2-D1E7-551AD2C7E4AE}"/>
              </a:ext>
            </a:extLst>
          </p:cNvPr>
          <p:cNvPicPr preferRelativeResize="0"/>
          <p:nvPr/>
        </p:nvPicPr>
        <p:blipFill rotWithShape="1">
          <a:blip r:embed="rId5">
            <a:alphaModFix/>
          </a:blip>
          <a:srcRect r="16408"/>
          <a:stretch/>
        </p:blipFill>
        <p:spPr>
          <a:xfrm>
            <a:off x="8021420" y="1241357"/>
            <a:ext cx="305752" cy="365760"/>
          </a:xfrm>
          <a:prstGeom prst="rect">
            <a:avLst/>
          </a:prstGeom>
          <a:noFill/>
          <a:ln>
            <a:noFill/>
          </a:ln>
        </p:spPr>
      </p:pic>
      <p:pic>
        <p:nvPicPr>
          <p:cNvPr id="12" name="Google Shape;405;p34">
            <a:extLst>
              <a:ext uri="{FF2B5EF4-FFF2-40B4-BE49-F238E27FC236}">
                <a16:creationId xmlns:a16="http://schemas.microsoft.com/office/drawing/2014/main" id="{C994223E-9527-D94B-A893-EC4158CCB4E1}"/>
              </a:ext>
            </a:extLst>
          </p:cNvPr>
          <p:cNvPicPr preferRelativeResize="0"/>
          <p:nvPr/>
        </p:nvPicPr>
        <p:blipFill rotWithShape="1">
          <a:blip r:embed="rId6">
            <a:alphaModFix/>
          </a:blip>
          <a:srcRect r="16408"/>
          <a:stretch/>
        </p:blipFill>
        <p:spPr>
          <a:xfrm>
            <a:off x="6771693" y="1241357"/>
            <a:ext cx="305752" cy="365760"/>
          </a:xfrm>
          <a:prstGeom prst="rect">
            <a:avLst/>
          </a:prstGeom>
          <a:noFill/>
          <a:ln>
            <a:noFill/>
          </a:ln>
        </p:spPr>
      </p:pic>
      <mc:AlternateContent xmlns:mc="http://schemas.openxmlformats.org/markup-compatibility/2006" xmlns:a14="http://schemas.microsoft.com/office/drawing/2010/main">
        <mc:Choice Requires="a14">
          <p:sp>
            <p:nvSpPr>
              <p:cNvPr id="13" name="Google Shape;414;p34">
                <a:extLst>
                  <a:ext uri="{FF2B5EF4-FFF2-40B4-BE49-F238E27FC236}">
                    <a16:creationId xmlns:a16="http://schemas.microsoft.com/office/drawing/2014/main" id="{3351FE2D-1C0D-E91A-EB43-8A325BED2B29}"/>
                  </a:ext>
                </a:extLst>
              </p:cNvPr>
              <p:cNvSpPr txBox="1"/>
              <p:nvPr/>
            </p:nvSpPr>
            <p:spPr>
              <a:xfrm>
                <a:off x="7610898" y="2711557"/>
                <a:ext cx="7218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m:rPr>
                          <m:sty m:val="p"/>
                        </m:rPr>
                        <a:rPr lang="en-US" b="0" i="0" dirty="0" smtClean="0">
                          <a:solidFill>
                            <a:schemeClr val="dk1"/>
                          </a:solidFill>
                          <a:latin typeface="Cambria Math" panose="02040503050406030204" pitchFamily="18" charset="0"/>
                        </a:rPr>
                        <m:t>tx</m:t>
                      </m:r>
                      <m:r>
                        <a:rPr lang="en-US" b="0" i="0" dirty="0" smtClean="0">
                          <a:solidFill>
                            <a:schemeClr val="dk1"/>
                          </a:solidFill>
                          <a:latin typeface="Cambria Math" panose="02040503050406030204" pitchFamily="18" charset="0"/>
                        </a:rPr>
                        <m:t>, </m:t>
                      </m:r>
                      <m:r>
                        <a:rPr lang="en" i="1" dirty="0" smtClean="0">
                          <a:solidFill>
                            <a:schemeClr val="dk1"/>
                          </a:solidFill>
                          <a:latin typeface="Cambria Math" panose="02040503050406030204" pitchFamily="18" charset="0"/>
                        </a:rPr>
                        <m:t>𝑠𝑖𝑔</m:t>
                      </m:r>
                    </m:oMath>
                  </m:oMathPara>
                </a14:m>
                <a:endParaRPr sz="1500" dirty="0">
                  <a:solidFill>
                    <a:schemeClr val="dk1"/>
                  </a:solidFill>
                </a:endParaRPr>
              </a:p>
            </p:txBody>
          </p:sp>
        </mc:Choice>
        <mc:Fallback xmlns="">
          <p:sp>
            <p:nvSpPr>
              <p:cNvPr id="13" name="Google Shape;414;p34">
                <a:extLst>
                  <a:ext uri="{FF2B5EF4-FFF2-40B4-BE49-F238E27FC236}">
                    <a16:creationId xmlns:a16="http://schemas.microsoft.com/office/drawing/2014/main" id="{3351FE2D-1C0D-E91A-EB43-8A325BED2B29}"/>
                  </a:ext>
                </a:extLst>
              </p:cNvPr>
              <p:cNvSpPr txBox="1">
                <a:spLocks noRot="1" noChangeAspect="1" noMove="1" noResize="1" noEditPoints="1" noAdjustHandles="1" noChangeArrowheads="1" noChangeShapeType="1" noTextEdit="1"/>
              </p:cNvSpPr>
              <p:nvPr/>
            </p:nvSpPr>
            <p:spPr>
              <a:xfrm>
                <a:off x="7610898" y="2711557"/>
                <a:ext cx="721800" cy="322800"/>
              </a:xfrm>
              <a:prstGeom prst="rect">
                <a:avLst/>
              </a:prstGeom>
              <a:blipFill>
                <a:blip r:embed="rId7"/>
                <a:stretch>
                  <a:fillRect b="-3704"/>
                </a:stretch>
              </a:blipFill>
              <a:ln>
                <a:noFill/>
              </a:ln>
            </p:spPr>
            <p:txBody>
              <a:bodyPr/>
              <a:lstStyle/>
              <a:p>
                <a:r>
                  <a:rPr lang="en-US">
                    <a:noFill/>
                  </a:rPr>
                  <a:t> </a:t>
                </a:r>
              </a:p>
            </p:txBody>
          </p:sp>
        </mc:Fallback>
      </mc:AlternateContent>
      <p:cxnSp>
        <p:nvCxnSpPr>
          <p:cNvPr id="14" name="Google Shape;416;p34">
            <a:extLst>
              <a:ext uri="{FF2B5EF4-FFF2-40B4-BE49-F238E27FC236}">
                <a16:creationId xmlns:a16="http://schemas.microsoft.com/office/drawing/2014/main" id="{E70EC1D8-5859-5978-C68E-4FC6CACBCDCF}"/>
              </a:ext>
            </a:extLst>
          </p:cNvPr>
          <p:cNvCxnSpPr/>
          <p:nvPr/>
        </p:nvCxnSpPr>
        <p:spPr>
          <a:xfrm rot="10800000">
            <a:off x="7511113" y="3034357"/>
            <a:ext cx="914400" cy="0"/>
          </a:xfrm>
          <a:prstGeom prst="straightConnector1">
            <a:avLst/>
          </a:prstGeom>
          <a:noFill/>
          <a:ln w="38100" cap="flat" cmpd="sng">
            <a:solidFill>
              <a:srgbClr val="BB0000"/>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Google Shape;401;p34">
                <a:extLst>
                  <a:ext uri="{FF2B5EF4-FFF2-40B4-BE49-F238E27FC236}">
                    <a16:creationId xmlns:a16="http://schemas.microsoft.com/office/drawing/2014/main" id="{882CFE73-2D3C-56BA-FFC5-C4CA1DF5C364}"/>
                  </a:ext>
                </a:extLst>
              </p:cNvPr>
              <p:cNvSpPr txBox="1"/>
              <p:nvPr/>
            </p:nvSpPr>
            <p:spPr>
              <a:xfrm>
                <a:off x="7022879" y="3070743"/>
                <a:ext cx="4206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a:rPr lang="en-US" sz="1500" b="0" i="1" dirty="0" smtClean="0">
                          <a:solidFill>
                            <a:schemeClr val="dk1"/>
                          </a:solidFill>
                          <a:latin typeface="Cambria Math" panose="02040503050406030204" pitchFamily="18" charset="0"/>
                        </a:rPr>
                        <m:t>𝑓</m:t>
                      </m:r>
                      <m:r>
                        <a:rPr lang="en-US" sz="1500" b="0" i="1" dirty="0" smtClean="0">
                          <a:solidFill>
                            <a:schemeClr val="dk1"/>
                          </a:solidFill>
                          <a:latin typeface="Cambria Math" panose="02040503050406030204" pitchFamily="18" charset="0"/>
                        </a:rPr>
                        <m:t>(</m:t>
                      </m:r>
                      <m:r>
                        <a:rPr lang="en-US" sz="1500" b="0" i="1" dirty="0" smtClean="0">
                          <a:solidFill>
                            <a:schemeClr val="dk1"/>
                          </a:solidFill>
                          <a:latin typeface="Cambria Math" panose="02040503050406030204" pitchFamily="18" charset="0"/>
                        </a:rPr>
                        <m:t>𝑥</m:t>
                      </m:r>
                      <m:r>
                        <a:rPr lang="en-US" sz="1500" b="0" i="1" dirty="0" smtClean="0">
                          <a:solidFill>
                            <a:schemeClr val="dk1"/>
                          </a:solidFill>
                          <a:latin typeface="Cambria Math" panose="02040503050406030204" pitchFamily="18" charset="0"/>
                        </a:rPr>
                        <m:t>)</m:t>
                      </m:r>
                    </m:oMath>
                  </m:oMathPara>
                </a14:m>
                <a:endParaRPr sz="1500" dirty="0">
                  <a:solidFill>
                    <a:schemeClr val="dk1"/>
                  </a:solidFill>
                </a:endParaRPr>
              </a:p>
            </p:txBody>
          </p:sp>
        </mc:Choice>
        <mc:Fallback xmlns="">
          <p:sp>
            <p:nvSpPr>
              <p:cNvPr id="15" name="Google Shape;401;p34">
                <a:extLst>
                  <a:ext uri="{FF2B5EF4-FFF2-40B4-BE49-F238E27FC236}">
                    <a16:creationId xmlns:a16="http://schemas.microsoft.com/office/drawing/2014/main" id="{882CFE73-2D3C-56BA-FFC5-C4CA1DF5C364}"/>
                  </a:ext>
                </a:extLst>
              </p:cNvPr>
              <p:cNvSpPr txBox="1">
                <a:spLocks noRot="1" noChangeAspect="1" noMove="1" noResize="1" noEditPoints="1" noAdjustHandles="1" noChangeArrowheads="1" noChangeShapeType="1" noTextEdit="1"/>
              </p:cNvSpPr>
              <p:nvPr/>
            </p:nvSpPr>
            <p:spPr>
              <a:xfrm>
                <a:off x="7022879" y="3070743"/>
                <a:ext cx="420600" cy="424200"/>
              </a:xfrm>
              <a:prstGeom prst="rect">
                <a:avLst/>
              </a:prstGeom>
              <a:blipFill>
                <a:blip r:embed="rId8"/>
                <a:stretch>
                  <a:fillRect r="-31429"/>
                </a:stretch>
              </a:blipFill>
              <a:ln>
                <a:noFill/>
              </a:ln>
            </p:spPr>
            <p:txBody>
              <a:bodyPr/>
              <a:lstStyle/>
              <a:p>
                <a:r>
                  <a:rPr lang="en-US">
                    <a:noFill/>
                  </a:rPr>
                  <a:t> </a:t>
                </a:r>
              </a:p>
            </p:txBody>
          </p:sp>
        </mc:Fallback>
      </mc:AlternateContent>
      <p:pic>
        <p:nvPicPr>
          <p:cNvPr id="16" name="Google Shape;399;p34">
            <a:extLst>
              <a:ext uri="{FF2B5EF4-FFF2-40B4-BE49-F238E27FC236}">
                <a16:creationId xmlns:a16="http://schemas.microsoft.com/office/drawing/2014/main" id="{EDEF09F8-D265-7569-4710-14FCE895B5E8}"/>
              </a:ext>
            </a:extLst>
          </p:cNvPr>
          <p:cNvPicPr preferRelativeResize="0"/>
          <p:nvPr/>
        </p:nvPicPr>
        <p:blipFill>
          <a:blip r:embed="rId9">
            <a:alphaModFix/>
          </a:blip>
          <a:stretch>
            <a:fillRect/>
          </a:stretch>
        </p:blipFill>
        <p:spPr>
          <a:xfrm>
            <a:off x="8436088" y="3064411"/>
            <a:ext cx="420625" cy="420625"/>
          </a:xfrm>
          <a:prstGeom prst="rect">
            <a:avLst/>
          </a:prstGeom>
          <a:noFill/>
          <a:ln>
            <a:noFill/>
          </a:ln>
        </p:spPr>
      </p:pic>
      <p:sp>
        <p:nvSpPr>
          <p:cNvPr id="17" name="Rectangle 16">
            <a:extLst>
              <a:ext uri="{FF2B5EF4-FFF2-40B4-BE49-F238E27FC236}">
                <a16:creationId xmlns:a16="http://schemas.microsoft.com/office/drawing/2014/main" id="{72CE6D49-F454-4F6A-2BC6-B8E89D5AA771}"/>
              </a:ext>
            </a:extLst>
          </p:cNvPr>
          <p:cNvSpPr/>
          <p:nvPr/>
        </p:nvSpPr>
        <p:spPr>
          <a:xfrm>
            <a:off x="6705083" y="1120565"/>
            <a:ext cx="2353857" cy="250155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114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533"/>
        <p:cNvGrpSpPr/>
        <p:nvPr/>
      </p:nvGrpSpPr>
      <p:grpSpPr>
        <a:xfrm>
          <a:off x="0" y="0"/>
          <a:ext cx="0" cy="0"/>
          <a:chOff x="0" y="0"/>
          <a:chExt cx="0" cy="0"/>
        </a:xfrm>
      </p:grpSpPr>
      <p:sp>
        <p:nvSpPr>
          <p:cNvPr id="534" name="Google Shape;534;p40"/>
          <p:cNvSpPr txBox="1"/>
          <p:nvPr/>
        </p:nvSpPr>
        <p:spPr>
          <a:xfrm>
            <a:off x="292475" y="2723925"/>
            <a:ext cx="6998700" cy="5172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535" name="Google Shape;535;p40"/>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FAS Security: Witness Privacy</a:t>
            </a:r>
            <a:endParaRPr sz="2400" b="1">
              <a:solidFill>
                <a:schemeClr val="dk1"/>
              </a:solidFill>
            </a:endParaRPr>
          </a:p>
        </p:txBody>
      </p:sp>
      <p:sp>
        <p:nvSpPr>
          <p:cNvPr id="536" name="Google Shape;536;p40"/>
          <p:cNvSpPr txBox="1"/>
          <p:nvPr/>
        </p:nvSpPr>
        <p:spPr>
          <a:xfrm>
            <a:off x="561425" y="1724325"/>
            <a:ext cx="7255800" cy="2973600"/>
          </a:xfrm>
          <a:prstGeom prst="rect">
            <a:avLst/>
          </a:prstGeom>
          <a:noFill/>
          <a:ln>
            <a:noFill/>
          </a:ln>
        </p:spPr>
        <p:txBody>
          <a:bodyPr spcFirstLastPara="1" wrap="square" lIns="91425" tIns="91425" rIns="91425" bIns="91425" anchor="t" anchorCtr="0">
            <a:noAutofit/>
          </a:bodyPr>
          <a:lstStyle/>
          <a:p>
            <a:pPr marL="457200" lvl="0" indent="-374650" algn="l" rtl="0">
              <a:lnSpc>
                <a:spcPct val="100000"/>
              </a:lnSpc>
              <a:spcBef>
                <a:spcPts val="0"/>
              </a:spcBef>
              <a:spcAft>
                <a:spcPts val="0"/>
              </a:spcAft>
              <a:buClr>
                <a:schemeClr val="dk1"/>
              </a:buClr>
              <a:buSzPts val="2300"/>
              <a:buAutoNum type="arabicPeriod"/>
            </a:pPr>
            <a:r>
              <a:rPr lang="en" sz="2300">
                <a:solidFill>
                  <a:schemeClr val="dk1"/>
                </a:solidFill>
              </a:rPr>
              <a:t>Witness Indistinguishability</a:t>
            </a:r>
            <a:endParaRPr sz="2300">
              <a:solidFill>
                <a:schemeClr val="dk1"/>
              </a:solidFill>
            </a:endParaRPr>
          </a:p>
          <a:p>
            <a:pPr marL="457200" lvl="0" indent="-374650" algn="l" rtl="0">
              <a:lnSpc>
                <a:spcPct val="100000"/>
              </a:lnSpc>
              <a:spcBef>
                <a:spcPts val="1000"/>
              </a:spcBef>
              <a:spcAft>
                <a:spcPts val="0"/>
              </a:spcAft>
              <a:buClr>
                <a:schemeClr val="dk1"/>
              </a:buClr>
              <a:buSzPts val="2300"/>
              <a:buAutoNum type="arabicPeriod"/>
            </a:pPr>
            <a:r>
              <a:rPr lang="en" sz="2300">
                <a:solidFill>
                  <a:schemeClr val="dk1"/>
                </a:solidFill>
              </a:rPr>
              <a:t>Witness Hiding</a:t>
            </a:r>
            <a:endParaRPr sz="2300">
              <a:solidFill>
                <a:schemeClr val="dk1"/>
              </a:solidFill>
            </a:endParaRPr>
          </a:p>
          <a:p>
            <a:pPr marL="457200" lvl="0" indent="-374650" algn="l" rtl="0">
              <a:lnSpc>
                <a:spcPct val="100000"/>
              </a:lnSpc>
              <a:spcBef>
                <a:spcPts val="1000"/>
              </a:spcBef>
              <a:spcAft>
                <a:spcPts val="0"/>
              </a:spcAft>
              <a:buClr>
                <a:schemeClr val="dk1"/>
              </a:buClr>
              <a:buSzPts val="2300"/>
              <a:buAutoNum type="arabicPeriod"/>
            </a:pPr>
            <a:r>
              <a:rPr lang="en" sz="2300">
                <a:solidFill>
                  <a:schemeClr val="dk1"/>
                </a:solidFill>
              </a:rPr>
              <a:t>Zero-Knowledge</a:t>
            </a:r>
            <a:endParaRPr sz="2300">
              <a:solidFill>
                <a:schemeClr val="dk1"/>
              </a:solidFill>
            </a:endParaRPr>
          </a:p>
        </p:txBody>
      </p:sp>
      <p:sp>
        <p:nvSpPr>
          <p:cNvPr id="537" name="Google Shape;537;p40"/>
          <p:cNvSpPr/>
          <p:nvPr/>
        </p:nvSpPr>
        <p:spPr>
          <a:xfrm>
            <a:off x="5693625" y="1304350"/>
            <a:ext cx="2925600" cy="1082700"/>
          </a:xfrm>
          <a:prstGeom prst="wedgeRoundRectCallout">
            <a:avLst>
              <a:gd name="adj1" fmla="val -74323"/>
              <a:gd name="adj2" fmla="val -44577"/>
              <a:gd name="adj3" fmla="val 0"/>
            </a:avLst>
          </a:prstGeom>
          <a:solidFill>
            <a:srgbClr val="D9D9D9"/>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dirty="0">
                <a:solidFill>
                  <a:schemeClr val="dk1"/>
                </a:solidFill>
              </a:rPr>
              <a:t>Inspired by privacy notions studied in </a:t>
            </a:r>
          </a:p>
          <a:p>
            <a:pPr marL="0" lvl="0" indent="0" algn="ctr" rtl="0">
              <a:spcBef>
                <a:spcPts val="0"/>
              </a:spcBef>
              <a:spcAft>
                <a:spcPts val="0"/>
              </a:spcAft>
              <a:buClr>
                <a:schemeClr val="dk1"/>
              </a:buClr>
              <a:buSzPts val="1100"/>
              <a:buFont typeface="Arial"/>
              <a:buNone/>
            </a:pPr>
            <a:r>
              <a:rPr lang="en" sz="1600" dirty="0">
                <a:solidFill>
                  <a:srgbClr val="BB0000"/>
                </a:solidFill>
              </a:rPr>
              <a:t>Zero-Knowledge Proofs </a:t>
            </a:r>
            <a:endParaRPr sz="1600" dirty="0"/>
          </a:p>
        </p:txBody>
      </p:sp>
      <p:sp>
        <p:nvSpPr>
          <p:cNvPr id="538" name="Google Shape;538;p40"/>
          <p:cNvSpPr txBox="1"/>
          <p:nvPr/>
        </p:nvSpPr>
        <p:spPr>
          <a:xfrm>
            <a:off x="561425" y="1181100"/>
            <a:ext cx="4392900" cy="4434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b="1">
                <a:solidFill>
                  <a:schemeClr val="lt1"/>
                </a:solidFill>
              </a:rPr>
              <a:t>Three Notions</a:t>
            </a:r>
            <a:endParaRPr sz="2500" b="1">
              <a:solidFill>
                <a:schemeClr val="lt1"/>
              </a:solidFill>
            </a:endParaRPr>
          </a:p>
        </p:txBody>
      </p:sp>
      <p:cxnSp>
        <p:nvCxnSpPr>
          <p:cNvPr id="539" name="Google Shape;539;p40"/>
          <p:cNvCxnSpPr/>
          <p:nvPr/>
        </p:nvCxnSpPr>
        <p:spPr>
          <a:xfrm flipH="1">
            <a:off x="3666825" y="2965000"/>
            <a:ext cx="1512900" cy="11100"/>
          </a:xfrm>
          <a:prstGeom prst="straightConnector1">
            <a:avLst/>
          </a:prstGeom>
          <a:noFill/>
          <a:ln w="28575" cap="flat" cmpd="sng">
            <a:solidFill>
              <a:srgbClr val="BB0000"/>
            </a:solidFill>
            <a:prstDash val="solid"/>
            <a:round/>
            <a:headEnd type="none" w="med" len="med"/>
            <a:tailEnd type="triangle" w="med" len="med"/>
          </a:ln>
        </p:spPr>
      </p:cxnSp>
      <p:sp>
        <p:nvSpPr>
          <p:cNvPr id="540" name="Google Shape;540;p40"/>
          <p:cNvSpPr txBox="1"/>
          <p:nvPr/>
        </p:nvSpPr>
        <p:spPr>
          <a:xfrm>
            <a:off x="5257200" y="2796550"/>
            <a:ext cx="1770600" cy="348000"/>
          </a:xfrm>
          <a:prstGeom prst="rect">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lt1"/>
                </a:solidFill>
              </a:rPr>
              <a:t>Strongest</a:t>
            </a:r>
            <a:endParaRPr sz="1800">
              <a:solidFill>
                <a:schemeClr val="lt1"/>
              </a:solidFill>
            </a:endParaRPr>
          </a:p>
        </p:txBody>
      </p:sp>
      <p:sp>
        <p:nvSpPr>
          <p:cNvPr id="541" name="Google Shape;541;p40"/>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52</a:t>
            </a:fld>
            <a:endParaRPr/>
          </a:p>
        </p:txBody>
      </p:sp>
    </p:spTree>
    <p:extLst>
      <p:ext uri="{BB962C8B-B14F-4D97-AF65-F5344CB8AC3E}">
        <p14:creationId xmlns:p14="http://schemas.microsoft.com/office/powerpoint/2010/main" val="19695043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a:extLst>
            <a:ext uri="{FF2B5EF4-FFF2-40B4-BE49-F238E27FC236}">
              <a16:creationId xmlns:a16="http://schemas.microsoft.com/office/drawing/2014/main" id="{6DE4CC3D-CBAF-5D87-D389-BA896FE9B79D}"/>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7D4DD82C-E6B8-1BBC-9695-71E147DC985D}"/>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53</a:t>
            </a:fld>
            <a:endParaRPr/>
          </a:p>
        </p:txBody>
      </p:sp>
      <p:sp>
        <p:nvSpPr>
          <p:cNvPr id="28" name="Google Shape;618;p25">
            <a:extLst>
              <a:ext uri="{FF2B5EF4-FFF2-40B4-BE49-F238E27FC236}">
                <a16:creationId xmlns:a16="http://schemas.microsoft.com/office/drawing/2014/main" id="{E11BE75C-07E6-2C34-774F-63D9BF01BB03}"/>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fontScale="70000" lnSpcReduction="2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9600" b="1" dirty="0">
                <a:solidFill>
                  <a:srgbClr val="C00000"/>
                </a:solidFill>
              </a:rPr>
              <a:t>FAS constructions</a:t>
            </a:r>
          </a:p>
        </p:txBody>
      </p:sp>
    </p:spTree>
    <p:extLst>
      <p:ext uri="{BB962C8B-B14F-4D97-AF65-F5344CB8AC3E}">
        <p14:creationId xmlns:p14="http://schemas.microsoft.com/office/powerpoint/2010/main" val="91594699"/>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581"/>
        <p:cNvGrpSpPr/>
        <p:nvPr/>
      </p:nvGrpSpPr>
      <p:grpSpPr>
        <a:xfrm>
          <a:off x="0" y="0"/>
          <a:ext cx="0" cy="0"/>
          <a:chOff x="0" y="0"/>
          <a:chExt cx="0" cy="0"/>
        </a:xfrm>
      </p:grpSpPr>
      <p:sp>
        <p:nvSpPr>
          <p:cNvPr id="582" name="Google Shape;582;p42"/>
          <p:cNvSpPr/>
          <p:nvPr/>
        </p:nvSpPr>
        <p:spPr>
          <a:xfrm>
            <a:off x="368850" y="2308475"/>
            <a:ext cx="8729400" cy="1425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583" name="Google Shape;583;p42"/>
          <p:cNvCxnSpPr/>
          <p:nvPr/>
        </p:nvCxnSpPr>
        <p:spPr>
          <a:xfrm rot="10800000">
            <a:off x="3430848" y="1825850"/>
            <a:ext cx="1827000" cy="2400"/>
          </a:xfrm>
          <a:prstGeom prst="straightConnector1">
            <a:avLst/>
          </a:prstGeom>
          <a:noFill/>
          <a:ln w="38100" cap="flat" cmpd="sng">
            <a:solidFill>
              <a:srgbClr val="BB0000"/>
            </a:solidFill>
            <a:prstDash val="solid"/>
            <a:round/>
            <a:headEnd type="none" w="med" len="med"/>
            <a:tailEnd type="triangle" w="med" len="med"/>
          </a:ln>
        </p:spPr>
      </p:cxnSp>
      <p:cxnSp>
        <p:nvCxnSpPr>
          <p:cNvPr id="584" name="Google Shape;584;p42"/>
          <p:cNvCxnSpPr/>
          <p:nvPr/>
        </p:nvCxnSpPr>
        <p:spPr>
          <a:xfrm rot="10800000">
            <a:off x="3428952" y="4340450"/>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585" name="Google Shape;585;p42"/>
          <p:cNvSpPr/>
          <p:nvPr/>
        </p:nvSpPr>
        <p:spPr>
          <a:xfrm>
            <a:off x="5368400" y="15114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586" name="Google Shape;586;p42"/>
          <p:cNvSpPr txBox="1"/>
          <p:nvPr/>
        </p:nvSpPr>
        <p:spPr>
          <a:xfrm>
            <a:off x="3683400" y="14268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ad</a:t>
            </a:r>
            <a:endParaRPr sz="1500">
              <a:solidFill>
                <a:schemeClr val="dk1"/>
              </a:solidFill>
            </a:endParaRPr>
          </a:p>
        </p:txBody>
      </p:sp>
      <p:sp>
        <p:nvSpPr>
          <p:cNvPr id="587" name="Google Shape;587;p42"/>
          <p:cNvSpPr/>
          <p:nvPr/>
        </p:nvSpPr>
        <p:spPr>
          <a:xfrm>
            <a:off x="70175" y="43203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588" name="Google Shape;588;p42"/>
          <p:cNvSpPr/>
          <p:nvPr/>
        </p:nvSpPr>
        <p:spPr>
          <a:xfrm>
            <a:off x="3683400" y="20292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589" name="Google Shape;589;p42"/>
          <p:cNvSpPr/>
          <p:nvPr/>
        </p:nvSpPr>
        <p:spPr>
          <a:xfrm>
            <a:off x="5368400" y="40260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p:sp>
        <p:nvSpPr>
          <p:cNvPr id="590" name="Google Shape;590;p42"/>
          <p:cNvSpPr txBox="1"/>
          <p:nvPr/>
        </p:nvSpPr>
        <p:spPr>
          <a:xfrm>
            <a:off x="4022550" y="4017675"/>
            <a:ext cx="6417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sig</a:t>
            </a:r>
            <a:endParaRPr sz="1500">
              <a:solidFill>
                <a:schemeClr val="dk1"/>
              </a:solidFill>
            </a:endParaRPr>
          </a:p>
        </p:txBody>
      </p:sp>
      <p:sp>
        <p:nvSpPr>
          <p:cNvPr id="591" name="Google Shape;591;p42"/>
          <p:cNvSpPr txBox="1"/>
          <p:nvPr/>
        </p:nvSpPr>
        <p:spPr>
          <a:xfrm>
            <a:off x="5679050" y="1430550"/>
            <a:ext cx="2844900" cy="646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1"/>
                </a:solidFill>
              </a:rPr>
              <a:t>ad ← AdGen(pp, X, x)</a:t>
            </a:r>
            <a:endParaRPr>
              <a:solidFill>
                <a:schemeClr val="dk1"/>
              </a:solidFill>
            </a:endParaRPr>
          </a:p>
          <a:p>
            <a:pPr marL="0" lvl="0" indent="0" algn="l" rtl="0">
              <a:spcBef>
                <a:spcPts val="0"/>
              </a:spcBef>
              <a:spcAft>
                <a:spcPts val="0"/>
              </a:spcAft>
              <a:buNone/>
            </a:pPr>
            <a:endParaRPr sz="1500">
              <a:solidFill>
                <a:schemeClr val="dk1"/>
              </a:solidFill>
            </a:endParaRPr>
          </a:p>
        </p:txBody>
      </p:sp>
      <p:sp>
        <p:nvSpPr>
          <p:cNvPr id="592" name="Google Shape;592;p42"/>
          <p:cNvSpPr txBox="1"/>
          <p:nvPr/>
        </p:nvSpPr>
        <p:spPr>
          <a:xfrm>
            <a:off x="5679050" y="3945150"/>
            <a:ext cx="2844900" cy="415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1"/>
                </a:solidFill>
              </a:rPr>
              <a:t>sig ← Adapt(presig, x, f)</a:t>
            </a:r>
            <a:endParaRPr/>
          </a:p>
        </p:txBody>
      </p:sp>
      <p:sp>
        <p:nvSpPr>
          <p:cNvPr id="593" name="Google Shape;593;p42"/>
          <p:cNvSpPr txBox="1"/>
          <p:nvPr/>
        </p:nvSpPr>
        <p:spPr>
          <a:xfrm>
            <a:off x="368850" y="4239525"/>
            <a:ext cx="2638800" cy="415500"/>
          </a:xfrm>
          <a:prstGeom prst="rect">
            <a:avLst/>
          </a:prstGeom>
          <a:noFill/>
          <a:ln w="19050" cap="flat" cmpd="sng">
            <a:solidFill>
              <a:schemeClr val="accent1"/>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1"/>
                </a:solidFill>
              </a:rPr>
              <a:t>f(x) ← FExtract(presig, sig)</a:t>
            </a:r>
            <a:endParaRPr sz="1500">
              <a:solidFill>
                <a:schemeClr val="dk1"/>
              </a:solidFill>
            </a:endParaRPr>
          </a:p>
        </p:txBody>
      </p:sp>
      <p:cxnSp>
        <p:nvCxnSpPr>
          <p:cNvPr id="594" name="Google Shape;594;p42"/>
          <p:cNvCxnSpPr/>
          <p:nvPr/>
        </p:nvCxnSpPr>
        <p:spPr>
          <a:xfrm>
            <a:off x="3430766" y="2664050"/>
            <a:ext cx="1827000" cy="2400"/>
          </a:xfrm>
          <a:prstGeom prst="straightConnector1">
            <a:avLst/>
          </a:prstGeom>
          <a:noFill/>
          <a:ln w="38100" cap="flat" cmpd="sng">
            <a:solidFill>
              <a:schemeClr val="accent1"/>
            </a:solidFill>
            <a:prstDash val="solid"/>
            <a:round/>
            <a:headEnd type="triangle" w="med" len="med"/>
            <a:tailEnd type="triangle" w="med" len="med"/>
          </a:ln>
        </p:spPr>
      </p:cxnSp>
      <p:sp>
        <p:nvSpPr>
          <p:cNvPr id="595" name="Google Shape;595;p42"/>
          <p:cNvSpPr txBox="1"/>
          <p:nvPr/>
        </p:nvSpPr>
        <p:spPr>
          <a:xfrm>
            <a:off x="2779050" y="2265075"/>
            <a:ext cx="2900100" cy="32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dirty="0" err="1">
                <a:solidFill>
                  <a:schemeClr val="dk1"/>
                </a:solidFill>
              </a:rPr>
              <a:t>presig</a:t>
            </a:r>
            <a:r>
              <a:rPr lang="en" dirty="0">
                <a:solidFill>
                  <a:schemeClr val="dk1"/>
                </a:solidFill>
              </a:rPr>
              <a:t> ← </a:t>
            </a:r>
            <a:r>
              <a:rPr lang="en" dirty="0" err="1">
                <a:solidFill>
                  <a:schemeClr val="dk1"/>
                </a:solidFill>
              </a:rPr>
              <a:t>FPreSign</a:t>
            </a:r>
            <a:r>
              <a:rPr lang="en" dirty="0">
                <a:solidFill>
                  <a:schemeClr val="dk1"/>
                </a:solidFill>
              </a:rPr>
              <a:t>(</a:t>
            </a:r>
            <a:r>
              <a:rPr lang="en" dirty="0" err="1">
                <a:solidFill>
                  <a:schemeClr val="dk1"/>
                </a:solidFill>
              </a:rPr>
              <a:t>sk</a:t>
            </a:r>
            <a:r>
              <a:rPr lang="en" dirty="0">
                <a:solidFill>
                  <a:schemeClr val="dk1"/>
                </a:solidFill>
              </a:rPr>
              <a:t>, </a:t>
            </a:r>
            <a:r>
              <a:rPr lang="en" dirty="0" err="1">
                <a:solidFill>
                  <a:schemeClr val="dk1"/>
                </a:solidFill>
              </a:rPr>
              <a:t>tx</a:t>
            </a:r>
            <a:r>
              <a:rPr lang="en" dirty="0">
                <a:solidFill>
                  <a:schemeClr val="dk1"/>
                </a:solidFill>
              </a:rPr>
              <a:t>, X, ad, f)</a:t>
            </a:r>
            <a:endParaRPr sz="1500" dirty="0">
              <a:solidFill>
                <a:schemeClr val="dk1"/>
              </a:solidFill>
            </a:endParaRPr>
          </a:p>
        </p:txBody>
      </p:sp>
      <p:sp>
        <p:nvSpPr>
          <p:cNvPr id="596" name="Google Shape;596;p42"/>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Strawman: NIZK + Schnorr Adaptor Signature</a:t>
            </a:r>
            <a:endParaRPr sz="2400" b="1">
              <a:solidFill>
                <a:schemeClr val="dk1"/>
              </a:solidFill>
            </a:endParaRPr>
          </a:p>
        </p:txBody>
      </p:sp>
      <p:sp>
        <p:nvSpPr>
          <p:cNvPr id="597" name="Google Shape;597;p42"/>
          <p:cNvSpPr txBox="1"/>
          <p:nvPr/>
        </p:nvSpPr>
        <p:spPr>
          <a:xfrm>
            <a:off x="6112575" y="691150"/>
            <a:ext cx="12636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a:p>
            <a:pPr marL="0" lvl="0" indent="0" algn="ctr" rtl="0">
              <a:spcBef>
                <a:spcPts val="0"/>
              </a:spcBef>
              <a:spcAft>
                <a:spcPts val="0"/>
              </a:spcAft>
              <a:buNone/>
            </a:pPr>
            <a:r>
              <a:rPr lang="en" sz="1500">
                <a:solidFill>
                  <a:schemeClr val="dk1"/>
                </a:solidFill>
              </a:rPr>
              <a:t>(pp, X, x, vk)</a:t>
            </a:r>
            <a:endParaRPr sz="1800" b="1" u="sng">
              <a:solidFill>
                <a:srgbClr val="BB0000"/>
              </a:solidFill>
            </a:endParaRPr>
          </a:p>
        </p:txBody>
      </p:sp>
      <p:sp>
        <p:nvSpPr>
          <p:cNvPr id="598" name="Google Shape;598;p42"/>
          <p:cNvSpPr txBox="1"/>
          <p:nvPr/>
        </p:nvSpPr>
        <p:spPr>
          <a:xfrm>
            <a:off x="1004575" y="694950"/>
            <a:ext cx="19557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dirty="0">
                <a:solidFill>
                  <a:schemeClr val="accent1"/>
                </a:solidFill>
              </a:rPr>
              <a:t>Buyer</a:t>
            </a:r>
            <a:endParaRPr sz="1800" b="1" u="sng" dirty="0">
              <a:solidFill>
                <a:schemeClr val="accent1"/>
              </a:solidFill>
            </a:endParaRPr>
          </a:p>
          <a:p>
            <a:pPr marL="0" lvl="0" indent="0" algn="l" rtl="0">
              <a:spcBef>
                <a:spcPts val="0"/>
              </a:spcBef>
              <a:spcAft>
                <a:spcPts val="0"/>
              </a:spcAft>
              <a:buNone/>
            </a:pPr>
            <a:r>
              <a:rPr lang="en" sz="1500" dirty="0">
                <a:solidFill>
                  <a:schemeClr val="dk1"/>
                </a:solidFill>
              </a:rPr>
              <a:t>(pp, X, </a:t>
            </a:r>
            <a:r>
              <a:rPr lang="en" sz="1500" dirty="0" err="1">
                <a:solidFill>
                  <a:schemeClr val="dk1"/>
                </a:solidFill>
              </a:rPr>
              <a:t>sk</a:t>
            </a:r>
            <a:r>
              <a:rPr lang="en" sz="1500" dirty="0">
                <a:solidFill>
                  <a:schemeClr val="dk1"/>
                </a:solidFill>
              </a:rPr>
              <a:t>, </a:t>
            </a:r>
            <a:r>
              <a:rPr lang="en" sz="1500" dirty="0" err="1">
                <a:solidFill>
                  <a:schemeClr val="dk1"/>
                </a:solidFill>
              </a:rPr>
              <a:t>vk</a:t>
            </a:r>
            <a:r>
              <a:rPr lang="en" sz="1500" dirty="0">
                <a:solidFill>
                  <a:schemeClr val="dk1"/>
                </a:solidFill>
              </a:rPr>
              <a:t>, </a:t>
            </a:r>
            <a:r>
              <a:rPr lang="en" sz="1500" dirty="0" err="1">
                <a:solidFill>
                  <a:schemeClr val="dk1"/>
                </a:solidFill>
              </a:rPr>
              <a:t>tx</a:t>
            </a:r>
            <a:r>
              <a:rPr lang="en" sz="1500" dirty="0">
                <a:solidFill>
                  <a:schemeClr val="dk1"/>
                </a:solidFill>
              </a:rPr>
              <a:t>, f)</a:t>
            </a:r>
            <a:endParaRPr sz="1800" b="1" u="sng" dirty="0">
              <a:solidFill>
                <a:schemeClr val="accent1"/>
              </a:solidFill>
            </a:endParaRPr>
          </a:p>
        </p:txBody>
      </p:sp>
      <p:pic>
        <p:nvPicPr>
          <p:cNvPr id="599" name="Google Shape;599;p42"/>
          <p:cNvPicPr preferRelativeResize="0"/>
          <p:nvPr/>
        </p:nvPicPr>
        <p:blipFill rotWithShape="1">
          <a:blip r:embed="rId3">
            <a:alphaModFix/>
          </a:blip>
          <a:srcRect r="16408"/>
          <a:stretch/>
        </p:blipFill>
        <p:spPr>
          <a:xfrm>
            <a:off x="5820474" y="694950"/>
            <a:ext cx="305752" cy="365760"/>
          </a:xfrm>
          <a:prstGeom prst="rect">
            <a:avLst/>
          </a:prstGeom>
          <a:noFill/>
          <a:ln>
            <a:noFill/>
          </a:ln>
        </p:spPr>
      </p:pic>
      <p:pic>
        <p:nvPicPr>
          <p:cNvPr id="600" name="Google Shape;600;p42"/>
          <p:cNvPicPr preferRelativeResize="0"/>
          <p:nvPr/>
        </p:nvPicPr>
        <p:blipFill rotWithShape="1">
          <a:blip r:embed="rId4">
            <a:alphaModFix/>
          </a:blip>
          <a:srcRect r="16408"/>
          <a:stretch/>
        </p:blipFill>
        <p:spPr>
          <a:xfrm>
            <a:off x="711113" y="694950"/>
            <a:ext cx="305752" cy="365760"/>
          </a:xfrm>
          <a:prstGeom prst="rect">
            <a:avLst/>
          </a:prstGeom>
          <a:noFill/>
          <a:ln>
            <a:noFill/>
          </a:ln>
        </p:spPr>
      </p:pic>
      <p:sp>
        <p:nvSpPr>
          <p:cNvPr id="601" name="Google Shape;601;p42"/>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54</a:t>
            </a:fld>
            <a:endParaRPr/>
          </a:p>
        </p:txBody>
      </p:sp>
    </p:spTree>
    <p:extLst>
      <p:ext uri="{BB962C8B-B14F-4D97-AF65-F5344CB8AC3E}">
        <p14:creationId xmlns:p14="http://schemas.microsoft.com/office/powerpoint/2010/main" val="13562923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Shape 703"/>
        <p:cNvGrpSpPr/>
        <p:nvPr/>
      </p:nvGrpSpPr>
      <p:grpSpPr>
        <a:xfrm>
          <a:off x="0" y="0"/>
          <a:ext cx="0" cy="0"/>
          <a:chOff x="0" y="0"/>
          <a:chExt cx="0" cy="0"/>
        </a:xfrm>
      </p:grpSpPr>
      <p:sp>
        <p:nvSpPr>
          <p:cNvPr id="704" name="Google Shape;704;p47"/>
          <p:cNvSpPr/>
          <p:nvPr/>
        </p:nvSpPr>
        <p:spPr>
          <a:xfrm>
            <a:off x="368850" y="2308475"/>
            <a:ext cx="8729400" cy="1425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705" name="Google Shape;705;p47"/>
          <p:cNvCxnSpPr/>
          <p:nvPr/>
        </p:nvCxnSpPr>
        <p:spPr>
          <a:xfrm rot="10800000">
            <a:off x="3430848" y="1749650"/>
            <a:ext cx="1827000" cy="2400"/>
          </a:xfrm>
          <a:prstGeom prst="straightConnector1">
            <a:avLst/>
          </a:prstGeom>
          <a:noFill/>
          <a:ln w="38100" cap="flat" cmpd="sng">
            <a:solidFill>
              <a:srgbClr val="BB0000"/>
            </a:solidFill>
            <a:prstDash val="solid"/>
            <a:round/>
            <a:headEnd type="none" w="med" len="med"/>
            <a:tailEnd type="triangle" w="med" len="med"/>
          </a:ln>
        </p:spPr>
      </p:cxnSp>
      <p:cxnSp>
        <p:nvCxnSpPr>
          <p:cNvPr id="706" name="Google Shape;706;p47"/>
          <p:cNvCxnSpPr/>
          <p:nvPr/>
        </p:nvCxnSpPr>
        <p:spPr>
          <a:xfrm rot="10800000">
            <a:off x="3428952" y="4264250"/>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707" name="Google Shape;707;p47"/>
          <p:cNvSpPr/>
          <p:nvPr/>
        </p:nvSpPr>
        <p:spPr>
          <a:xfrm>
            <a:off x="5368400" y="14352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708" name="Google Shape;708;p47"/>
          <p:cNvSpPr txBox="1"/>
          <p:nvPr/>
        </p:nvSpPr>
        <p:spPr>
          <a:xfrm>
            <a:off x="3489750" y="1350675"/>
            <a:ext cx="17778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ad = (mpk, ct)</a:t>
            </a:r>
            <a:endParaRPr sz="1500">
              <a:solidFill>
                <a:schemeClr val="dk1"/>
              </a:solidFill>
            </a:endParaRPr>
          </a:p>
        </p:txBody>
      </p:sp>
      <p:sp>
        <p:nvSpPr>
          <p:cNvPr id="709" name="Google Shape;709;p47"/>
          <p:cNvSpPr/>
          <p:nvPr/>
        </p:nvSpPr>
        <p:spPr>
          <a:xfrm>
            <a:off x="70175" y="42441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710" name="Google Shape;710;p47"/>
          <p:cNvSpPr/>
          <p:nvPr/>
        </p:nvSpPr>
        <p:spPr>
          <a:xfrm>
            <a:off x="3683400" y="20292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711" name="Google Shape;711;p47"/>
          <p:cNvSpPr/>
          <p:nvPr/>
        </p:nvSpPr>
        <p:spPr>
          <a:xfrm>
            <a:off x="5368400" y="39498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p:sp>
        <p:nvSpPr>
          <p:cNvPr id="712" name="Google Shape;712;p47"/>
          <p:cNvSpPr txBox="1"/>
          <p:nvPr/>
        </p:nvSpPr>
        <p:spPr>
          <a:xfrm>
            <a:off x="3428951" y="4060346"/>
            <a:ext cx="1827301" cy="41177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dirty="0">
                <a:solidFill>
                  <a:schemeClr val="dk1"/>
                </a:solidFill>
              </a:rPr>
              <a:t>t</a:t>
            </a:r>
            <a:r>
              <a:rPr lang="en" sz="1500" dirty="0">
                <a:solidFill>
                  <a:schemeClr val="dk1"/>
                </a:solidFill>
              </a:rPr>
              <a:t>x, sig</a:t>
            </a:r>
          </a:p>
          <a:p>
            <a:pPr marL="0" lvl="0" indent="0" algn="ctr" rtl="0">
              <a:spcBef>
                <a:spcPts val="0"/>
              </a:spcBef>
              <a:spcAft>
                <a:spcPts val="0"/>
              </a:spcAft>
              <a:buNone/>
            </a:pPr>
            <a:r>
              <a:rPr lang="en" sz="1500" dirty="0">
                <a:solidFill>
                  <a:schemeClr val="dk1"/>
                </a:solidFill>
              </a:rPr>
              <a:t>(via blockchain)</a:t>
            </a:r>
            <a:endParaRPr sz="1500" dirty="0">
              <a:solidFill>
                <a:schemeClr val="dk1"/>
              </a:solidFill>
            </a:endParaRPr>
          </a:p>
        </p:txBody>
      </p:sp>
      <p:sp>
        <p:nvSpPr>
          <p:cNvPr id="713" name="Google Shape;713;p47"/>
          <p:cNvSpPr txBox="1"/>
          <p:nvPr/>
        </p:nvSpPr>
        <p:spPr>
          <a:xfrm>
            <a:off x="5679050" y="1354350"/>
            <a:ext cx="2844900" cy="646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rgbClr val="BB0000"/>
                </a:solidFill>
              </a:rPr>
              <a:t>(</a:t>
            </a:r>
            <a:r>
              <a:rPr lang="en" sz="1500" dirty="0" err="1">
                <a:solidFill>
                  <a:srgbClr val="BB0000"/>
                </a:solidFill>
              </a:rPr>
              <a:t>mpk</a:t>
            </a:r>
            <a:r>
              <a:rPr lang="en" sz="1500" dirty="0">
                <a:solidFill>
                  <a:srgbClr val="BB0000"/>
                </a:solidFill>
              </a:rPr>
              <a:t>, </a:t>
            </a:r>
            <a:r>
              <a:rPr lang="en" sz="1500" dirty="0" err="1">
                <a:solidFill>
                  <a:srgbClr val="BB0000"/>
                </a:solidFill>
              </a:rPr>
              <a:t>msk</a:t>
            </a:r>
            <a:r>
              <a:rPr lang="en" sz="1500" dirty="0">
                <a:solidFill>
                  <a:srgbClr val="BB0000"/>
                </a:solidFill>
              </a:rPr>
              <a:t>) ← </a:t>
            </a:r>
            <a:r>
              <a:rPr lang="en" sz="1500" dirty="0" err="1">
                <a:solidFill>
                  <a:srgbClr val="BB0000"/>
                </a:solidFill>
              </a:rPr>
              <a:t>FE.Setup</a:t>
            </a:r>
            <a:r>
              <a:rPr lang="en" sz="1500" dirty="0">
                <a:solidFill>
                  <a:srgbClr val="BB0000"/>
                </a:solidFill>
              </a:rPr>
              <a:t>(1</a:t>
            </a:r>
            <a:r>
              <a:rPr lang="en" sz="1500" baseline="30000" dirty="0">
                <a:solidFill>
                  <a:srgbClr val="BB0000"/>
                </a:solidFill>
              </a:rPr>
              <a:t>λ</a:t>
            </a:r>
            <a:r>
              <a:rPr lang="en" sz="1500" dirty="0">
                <a:solidFill>
                  <a:srgbClr val="BB0000"/>
                </a:solidFill>
              </a:rPr>
              <a:t>)</a:t>
            </a:r>
            <a:endParaRPr sz="1500" dirty="0">
              <a:solidFill>
                <a:srgbClr val="BB0000"/>
              </a:solidFill>
            </a:endParaRPr>
          </a:p>
          <a:p>
            <a:pPr marL="0" lvl="0" indent="0" algn="l" rtl="0">
              <a:spcBef>
                <a:spcPts val="0"/>
              </a:spcBef>
              <a:spcAft>
                <a:spcPts val="0"/>
              </a:spcAft>
              <a:buNone/>
            </a:pPr>
            <a:r>
              <a:rPr lang="en" sz="1500" dirty="0" err="1">
                <a:solidFill>
                  <a:srgbClr val="BB0000"/>
                </a:solidFill>
              </a:rPr>
              <a:t>ct</a:t>
            </a:r>
            <a:r>
              <a:rPr lang="en" sz="1500" dirty="0">
                <a:solidFill>
                  <a:srgbClr val="BB0000"/>
                </a:solidFill>
              </a:rPr>
              <a:t> ← </a:t>
            </a:r>
            <a:r>
              <a:rPr lang="en" sz="1500" dirty="0" err="1">
                <a:solidFill>
                  <a:srgbClr val="BB0000"/>
                </a:solidFill>
              </a:rPr>
              <a:t>FE.Encrypt</a:t>
            </a:r>
            <a:r>
              <a:rPr lang="en" sz="1500" dirty="0">
                <a:solidFill>
                  <a:srgbClr val="BB0000"/>
                </a:solidFill>
              </a:rPr>
              <a:t>(</a:t>
            </a:r>
            <a:r>
              <a:rPr lang="en" sz="1500" dirty="0" err="1">
                <a:solidFill>
                  <a:srgbClr val="BB0000"/>
                </a:solidFill>
              </a:rPr>
              <a:t>mpk</a:t>
            </a:r>
            <a:r>
              <a:rPr lang="en" sz="1500" dirty="0">
                <a:solidFill>
                  <a:srgbClr val="BB0000"/>
                </a:solidFill>
              </a:rPr>
              <a:t>, x)</a:t>
            </a:r>
            <a:endParaRPr sz="1500" dirty="0">
              <a:solidFill>
                <a:schemeClr val="dk1"/>
              </a:solidFill>
            </a:endParaRPr>
          </a:p>
        </p:txBody>
      </p:sp>
      <p:sp>
        <p:nvSpPr>
          <p:cNvPr id="714" name="Google Shape;714;p47"/>
          <p:cNvSpPr txBox="1"/>
          <p:nvPr/>
        </p:nvSpPr>
        <p:spPr>
          <a:xfrm>
            <a:off x="5679050" y="3868950"/>
            <a:ext cx="2940000" cy="646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err="1">
                <a:solidFill>
                  <a:srgbClr val="BB0000"/>
                </a:solidFill>
              </a:rPr>
              <a:t>sk</a:t>
            </a:r>
            <a:r>
              <a:rPr lang="en" sz="1500" baseline="-25000" dirty="0" err="1">
                <a:solidFill>
                  <a:srgbClr val="BB0000"/>
                </a:solidFill>
              </a:rPr>
              <a:t>f</a:t>
            </a:r>
            <a:r>
              <a:rPr lang="en" sz="1500" dirty="0">
                <a:solidFill>
                  <a:srgbClr val="BB0000"/>
                </a:solidFill>
              </a:rPr>
              <a:t> ← </a:t>
            </a:r>
            <a:r>
              <a:rPr lang="en" sz="1500" dirty="0" err="1">
                <a:solidFill>
                  <a:srgbClr val="BB0000"/>
                </a:solidFill>
              </a:rPr>
              <a:t>FE.KeyGen</a:t>
            </a:r>
            <a:r>
              <a:rPr lang="en" sz="1500" dirty="0">
                <a:solidFill>
                  <a:srgbClr val="BB0000"/>
                </a:solidFill>
              </a:rPr>
              <a:t>(</a:t>
            </a:r>
            <a:r>
              <a:rPr lang="en" sz="1500" dirty="0" err="1">
                <a:solidFill>
                  <a:srgbClr val="BB0000"/>
                </a:solidFill>
              </a:rPr>
              <a:t>msk</a:t>
            </a:r>
            <a:r>
              <a:rPr lang="en" sz="1500" dirty="0">
                <a:solidFill>
                  <a:srgbClr val="BB0000"/>
                </a:solidFill>
              </a:rPr>
              <a:t>, f)</a:t>
            </a:r>
            <a:endParaRPr sz="1500" dirty="0">
              <a:solidFill>
                <a:srgbClr val="BB0000"/>
              </a:solidFill>
            </a:endParaRPr>
          </a:p>
          <a:p>
            <a:pPr marL="0" lvl="0" indent="0" algn="l" rtl="0">
              <a:spcBef>
                <a:spcPts val="0"/>
              </a:spcBef>
              <a:spcAft>
                <a:spcPts val="0"/>
              </a:spcAft>
              <a:buNone/>
            </a:pPr>
            <a:r>
              <a:rPr lang="en" sz="1500" dirty="0">
                <a:solidFill>
                  <a:schemeClr val="dk1"/>
                </a:solidFill>
              </a:rPr>
              <a:t>sig ← </a:t>
            </a:r>
            <a:r>
              <a:rPr lang="en" sz="1500" dirty="0" err="1">
                <a:solidFill>
                  <a:schemeClr val="dk1"/>
                </a:solidFill>
              </a:rPr>
              <a:t>AS.Adapt</a:t>
            </a:r>
            <a:r>
              <a:rPr lang="en" sz="1500" dirty="0">
                <a:solidFill>
                  <a:schemeClr val="dk1"/>
                </a:solidFill>
              </a:rPr>
              <a:t>(</a:t>
            </a:r>
            <a:r>
              <a:rPr lang="en" sz="1500" dirty="0" err="1">
                <a:solidFill>
                  <a:schemeClr val="dk1"/>
                </a:solidFill>
              </a:rPr>
              <a:t>presig</a:t>
            </a:r>
            <a:r>
              <a:rPr lang="en" sz="1500" dirty="0">
                <a:solidFill>
                  <a:schemeClr val="dk1"/>
                </a:solidFill>
              </a:rPr>
              <a:t>, </a:t>
            </a:r>
            <a:r>
              <a:rPr lang="en" sz="1500" dirty="0" err="1">
                <a:solidFill>
                  <a:srgbClr val="BB0000"/>
                </a:solidFill>
              </a:rPr>
              <a:t>sk</a:t>
            </a:r>
            <a:r>
              <a:rPr lang="en" sz="1500" baseline="-25000" dirty="0" err="1">
                <a:solidFill>
                  <a:srgbClr val="BB0000"/>
                </a:solidFill>
              </a:rPr>
              <a:t>f</a:t>
            </a:r>
            <a:r>
              <a:rPr lang="en" sz="1500" dirty="0">
                <a:solidFill>
                  <a:schemeClr val="dk1"/>
                </a:solidFill>
              </a:rPr>
              <a:t>)</a:t>
            </a:r>
            <a:endParaRPr dirty="0"/>
          </a:p>
        </p:txBody>
      </p:sp>
      <p:sp>
        <p:nvSpPr>
          <p:cNvPr id="715" name="Google Shape;715;p47"/>
          <p:cNvSpPr txBox="1"/>
          <p:nvPr/>
        </p:nvSpPr>
        <p:spPr>
          <a:xfrm>
            <a:off x="368850" y="4163325"/>
            <a:ext cx="2638800" cy="646500"/>
          </a:xfrm>
          <a:prstGeom prst="rect">
            <a:avLst/>
          </a:prstGeom>
          <a:noFill/>
          <a:ln w="19050" cap="flat" cmpd="sng">
            <a:solidFill>
              <a:schemeClr val="accent1"/>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err="1">
                <a:solidFill>
                  <a:schemeClr val="accent1"/>
                </a:solidFill>
              </a:rPr>
              <a:t>sk</a:t>
            </a:r>
            <a:r>
              <a:rPr lang="en" sz="1500" baseline="-25000" dirty="0" err="1">
                <a:solidFill>
                  <a:schemeClr val="accent1"/>
                </a:solidFill>
              </a:rPr>
              <a:t>f</a:t>
            </a:r>
            <a:r>
              <a:rPr lang="en" sz="1500" dirty="0">
                <a:solidFill>
                  <a:schemeClr val="dk1"/>
                </a:solidFill>
              </a:rPr>
              <a:t> ← </a:t>
            </a:r>
            <a:r>
              <a:rPr lang="en" sz="1500" dirty="0" err="1">
                <a:solidFill>
                  <a:schemeClr val="dk1"/>
                </a:solidFill>
              </a:rPr>
              <a:t>AS.Extract</a:t>
            </a:r>
            <a:r>
              <a:rPr lang="en" sz="1500" dirty="0">
                <a:solidFill>
                  <a:schemeClr val="dk1"/>
                </a:solidFill>
              </a:rPr>
              <a:t>(</a:t>
            </a:r>
            <a:r>
              <a:rPr lang="en" sz="1500" dirty="0" err="1">
                <a:solidFill>
                  <a:schemeClr val="dk1"/>
                </a:solidFill>
              </a:rPr>
              <a:t>presig</a:t>
            </a:r>
            <a:r>
              <a:rPr lang="en" sz="1500" dirty="0">
                <a:solidFill>
                  <a:schemeClr val="dk1"/>
                </a:solidFill>
              </a:rPr>
              <a:t>, sig)</a:t>
            </a:r>
            <a:endParaRPr sz="1500" dirty="0">
              <a:solidFill>
                <a:schemeClr val="dk1"/>
              </a:solidFill>
            </a:endParaRPr>
          </a:p>
          <a:p>
            <a:pPr marL="0" lvl="0" indent="0" algn="l" rtl="0">
              <a:spcBef>
                <a:spcPts val="0"/>
              </a:spcBef>
              <a:spcAft>
                <a:spcPts val="0"/>
              </a:spcAft>
              <a:buNone/>
            </a:pPr>
            <a:r>
              <a:rPr lang="en" sz="1500" dirty="0">
                <a:solidFill>
                  <a:schemeClr val="dk1"/>
                </a:solidFill>
              </a:rPr>
              <a:t>f(x) ← </a:t>
            </a:r>
            <a:r>
              <a:rPr lang="en" sz="1500" dirty="0" err="1">
                <a:solidFill>
                  <a:schemeClr val="accent1"/>
                </a:solidFill>
              </a:rPr>
              <a:t>FE.Decrypt</a:t>
            </a:r>
            <a:r>
              <a:rPr lang="en" sz="1500" dirty="0">
                <a:solidFill>
                  <a:schemeClr val="accent1"/>
                </a:solidFill>
              </a:rPr>
              <a:t>(</a:t>
            </a:r>
            <a:r>
              <a:rPr lang="en" sz="1500" dirty="0" err="1">
                <a:solidFill>
                  <a:schemeClr val="accent1"/>
                </a:solidFill>
              </a:rPr>
              <a:t>sk</a:t>
            </a:r>
            <a:r>
              <a:rPr lang="en" sz="1500" baseline="-25000" dirty="0" err="1">
                <a:solidFill>
                  <a:schemeClr val="accent1"/>
                </a:solidFill>
              </a:rPr>
              <a:t>f</a:t>
            </a:r>
            <a:r>
              <a:rPr lang="en" sz="1500" dirty="0">
                <a:solidFill>
                  <a:schemeClr val="accent1"/>
                </a:solidFill>
              </a:rPr>
              <a:t>, </a:t>
            </a:r>
            <a:r>
              <a:rPr lang="en" sz="1500" dirty="0" err="1">
                <a:solidFill>
                  <a:schemeClr val="accent1"/>
                </a:solidFill>
              </a:rPr>
              <a:t>ct</a:t>
            </a:r>
            <a:r>
              <a:rPr lang="en" sz="1500" dirty="0">
                <a:solidFill>
                  <a:schemeClr val="accent1"/>
                </a:solidFill>
              </a:rPr>
              <a:t>)</a:t>
            </a:r>
            <a:endParaRPr sz="1500" dirty="0">
              <a:solidFill>
                <a:schemeClr val="accent1"/>
              </a:solidFill>
            </a:endParaRPr>
          </a:p>
        </p:txBody>
      </p:sp>
      <p:sp>
        <p:nvSpPr>
          <p:cNvPr id="716" name="Google Shape;716;p47"/>
          <p:cNvSpPr txBox="1"/>
          <p:nvPr/>
        </p:nvSpPr>
        <p:spPr>
          <a:xfrm>
            <a:off x="292650" y="2944125"/>
            <a:ext cx="3305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err="1">
                <a:solidFill>
                  <a:schemeClr val="accent1"/>
                </a:solidFill>
              </a:rPr>
              <a:t>pk</a:t>
            </a:r>
            <a:r>
              <a:rPr lang="en" sz="1500" baseline="-25000" dirty="0" err="1">
                <a:solidFill>
                  <a:schemeClr val="accent1"/>
                </a:solidFill>
              </a:rPr>
              <a:t>f</a:t>
            </a:r>
            <a:r>
              <a:rPr lang="en" sz="1500" dirty="0">
                <a:solidFill>
                  <a:schemeClr val="accent1"/>
                </a:solidFill>
              </a:rPr>
              <a:t> ← </a:t>
            </a:r>
            <a:r>
              <a:rPr lang="en" sz="1500" dirty="0" err="1">
                <a:solidFill>
                  <a:schemeClr val="accent1"/>
                </a:solidFill>
              </a:rPr>
              <a:t>FE.PublicKeyGen</a:t>
            </a:r>
            <a:r>
              <a:rPr lang="en" sz="1500" dirty="0">
                <a:solidFill>
                  <a:schemeClr val="accent1"/>
                </a:solidFill>
              </a:rPr>
              <a:t>(</a:t>
            </a:r>
            <a:r>
              <a:rPr lang="en" sz="1500" dirty="0" err="1">
                <a:solidFill>
                  <a:schemeClr val="accent1"/>
                </a:solidFill>
              </a:rPr>
              <a:t>mpk</a:t>
            </a:r>
            <a:r>
              <a:rPr lang="en" sz="1500" dirty="0">
                <a:solidFill>
                  <a:schemeClr val="accent1"/>
                </a:solidFill>
              </a:rPr>
              <a:t>, f)</a:t>
            </a:r>
            <a:endParaRPr sz="1500" dirty="0">
              <a:solidFill>
                <a:schemeClr val="accent1"/>
              </a:solidFill>
            </a:endParaRPr>
          </a:p>
          <a:p>
            <a:pPr marL="0" lvl="0" indent="0" algn="l" rtl="0">
              <a:spcBef>
                <a:spcPts val="0"/>
              </a:spcBef>
              <a:spcAft>
                <a:spcPts val="0"/>
              </a:spcAft>
              <a:buNone/>
            </a:pPr>
            <a:r>
              <a:rPr lang="en" sz="1500" dirty="0" err="1">
                <a:solidFill>
                  <a:schemeClr val="dk1"/>
                </a:solidFill>
              </a:rPr>
              <a:t>presig</a:t>
            </a:r>
            <a:r>
              <a:rPr lang="en" sz="1500" dirty="0">
                <a:solidFill>
                  <a:schemeClr val="dk1"/>
                </a:solidFill>
              </a:rPr>
              <a:t> ← </a:t>
            </a:r>
            <a:r>
              <a:rPr lang="en" sz="1500" dirty="0" err="1">
                <a:solidFill>
                  <a:schemeClr val="dk1"/>
                </a:solidFill>
              </a:rPr>
              <a:t>AS.PreSign</a:t>
            </a:r>
            <a:r>
              <a:rPr lang="en" sz="1500" dirty="0">
                <a:solidFill>
                  <a:schemeClr val="dk1"/>
                </a:solidFill>
              </a:rPr>
              <a:t>(</a:t>
            </a:r>
            <a:r>
              <a:rPr lang="en" sz="1500" dirty="0" err="1">
                <a:solidFill>
                  <a:schemeClr val="dk1"/>
                </a:solidFill>
              </a:rPr>
              <a:t>sk</a:t>
            </a:r>
            <a:r>
              <a:rPr lang="en" sz="1500" dirty="0">
                <a:solidFill>
                  <a:schemeClr val="dk1"/>
                </a:solidFill>
              </a:rPr>
              <a:t>, </a:t>
            </a:r>
            <a:r>
              <a:rPr lang="en" sz="1500" dirty="0" err="1">
                <a:solidFill>
                  <a:schemeClr val="dk1"/>
                </a:solidFill>
              </a:rPr>
              <a:t>tx</a:t>
            </a:r>
            <a:r>
              <a:rPr lang="en" sz="1500" dirty="0">
                <a:solidFill>
                  <a:schemeClr val="dk1"/>
                </a:solidFill>
              </a:rPr>
              <a:t>, </a:t>
            </a:r>
            <a:r>
              <a:rPr lang="en" sz="1500" dirty="0" err="1">
                <a:solidFill>
                  <a:schemeClr val="accent1"/>
                </a:solidFill>
              </a:rPr>
              <a:t>pk</a:t>
            </a:r>
            <a:r>
              <a:rPr lang="en" sz="1500" baseline="-25000" dirty="0" err="1">
                <a:solidFill>
                  <a:schemeClr val="accent1"/>
                </a:solidFill>
              </a:rPr>
              <a:t>f</a:t>
            </a:r>
            <a:r>
              <a:rPr lang="en" sz="1500" dirty="0">
                <a:solidFill>
                  <a:schemeClr val="dk1"/>
                </a:solidFill>
              </a:rPr>
              <a:t>)</a:t>
            </a:r>
            <a:endParaRPr sz="1500" dirty="0">
              <a:solidFill>
                <a:schemeClr val="dk1"/>
              </a:solidFill>
            </a:endParaRPr>
          </a:p>
        </p:txBody>
      </p:sp>
      <p:cxnSp>
        <p:nvCxnSpPr>
          <p:cNvPr id="717" name="Google Shape;717;p47"/>
          <p:cNvCxnSpPr/>
          <p:nvPr/>
        </p:nvCxnSpPr>
        <p:spPr>
          <a:xfrm>
            <a:off x="3430766" y="3578450"/>
            <a:ext cx="1827000" cy="2400"/>
          </a:xfrm>
          <a:prstGeom prst="straightConnector1">
            <a:avLst/>
          </a:prstGeom>
          <a:noFill/>
          <a:ln w="38100" cap="flat" cmpd="sng">
            <a:solidFill>
              <a:schemeClr val="accent1"/>
            </a:solidFill>
            <a:prstDash val="solid"/>
            <a:round/>
            <a:headEnd type="none" w="med" len="med"/>
            <a:tailEnd type="triangle" w="med" len="med"/>
          </a:ln>
        </p:spPr>
      </p:cxnSp>
      <p:sp>
        <p:nvSpPr>
          <p:cNvPr id="718" name="Google Shape;718;p47"/>
          <p:cNvSpPr txBox="1"/>
          <p:nvPr/>
        </p:nvSpPr>
        <p:spPr>
          <a:xfrm>
            <a:off x="3683400" y="32556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solidFill>
                  <a:schemeClr val="dk1"/>
                </a:solidFill>
              </a:rPr>
              <a:t>f, </a:t>
            </a:r>
            <a:r>
              <a:rPr lang="en" sz="1500" dirty="0" err="1">
                <a:solidFill>
                  <a:schemeClr val="dk1"/>
                </a:solidFill>
              </a:rPr>
              <a:t>tx</a:t>
            </a:r>
            <a:r>
              <a:rPr lang="en" sz="1500" dirty="0">
                <a:solidFill>
                  <a:schemeClr val="dk1"/>
                </a:solidFill>
              </a:rPr>
              <a:t>, </a:t>
            </a:r>
            <a:r>
              <a:rPr lang="en" sz="1500" dirty="0" err="1">
                <a:solidFill>
                  <a:schemeClr val="dk1"/>
                </a:solidFill>
              </a:rPr>
              <a:t>presig</a:t>
            </a:r>
            <a:endParaRPr sz="1500" dirty="0">
              <a:solidFill>
                <a:schemeClr val="dk1"/>
              </a:solidFill>
            </a:endParaRPr>
          </a:p>
        </p:txBody>
      </p:sp>
      <p:sp>
        <p:nvSpPr>
          <p:cNvPr id="719" name="Google Shape;719;p47"/>
          <p:cNvSpPr txBox="1">
            <a:spLocks noGrp="1"/>
          </p:cNvSpPr>
          <p:nvPr>
            <p:ph type="body" idx="1"/>
          </p:nvPr>
        </p:nvSpPr>
        <p:spPr>
          <a:xfrm>
            <a:off x="457200" y="207391"/>
            <a:ext cx="8687100" cy="443168"/>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a:t>
            </a:r>
            <a:r>
              <a:rPr lang="en" b="1" dirty="0">
                <a:solidFill>
                  <a:srgbClr val="C00000"/>
                </a:solidFill>
              </a:rPr>
              <a:t>V</a:t>
            </a:r>
            <a:r>
              <a:rPr lang="en" b="1" dirty="0">
                <a:solidFill>
                  <a:schemeClr val="dk1"/>
                </a:solidFill>
              </a:rPr>
              <a:t>ST24] FAS Scheme: FE + Adaptor Signature (AS)</a:t>
            </a:r>
            <a:endParaRPr b="1" dirty="0">
              <a:solidFill>
                <a:schemeClr val="dk1"/>
              </a:solidFill>
            </a:endParaRPr>
          </a:p>
        </p:txBody>
      </p:sp>
      <p:sp>
        <p:nvSpPr>
          <p:cNvPr id="720" name="Google Shape;720;p47"/>
          <p:cNvSpPr txBox="1"/>
          <p:nvPr/>
        </p:nvSpPr>
        <p:spPr>
          <a:xfrm>
            <a:off x="6112575" y="691150"/>
            <a:ext cx="12636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a:p>
            <a:pPr marL="0" lvl="0" indent="0" algn="ctr" rtl="0">
              <a:spcBef>
                <a:spcPts val="0"/>
              </a:spcBef>
              <a:spcAft>
                <a:spcPts val="0"/>
              </a:spcAft>
              <a:buNone/>
            </a:pPr>
            <a:r>
              <a:rPr lang="en" sz="1500">
                <a:solidFill>
                  <a:schemeClr val="dk1"/>
                </a:solidFill>
              </a:rPr>
              <a:t>(pp, X, x, vk)</a:t>
            </a:r>
            <a:endParaRPr sz="1800" b="1" u="sng">
              <a:solidFill>
                <a:srgbClr val="BB0000"/>
              </a:solidFill>
            </a:endParaRPr>
          </a:p>
        </p:txBody>
      </p:sp>
      <p:sp>
        <p:nvSpPr>
          <p:cNvPr id="721" name="Google Shape;721;p47"/>
          <p:cNvSpPr txBox="1"/>
          <p:nvPr/>
        </p:nvSpPr>
        <p:spPr>
          <a:xfrm>
            <a:off x="1004575" y="694950"/>
            <a:ext cx="19557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chemeClr val="accent1"/>
                </a:solidFill>
              </a:rPr>
              <a:t>Buyer</a:t>
            </a:r>
            <a:endParaRPr sz="1800" b="1" u="sng">
              <a:solidFill>
                <a:schemeClr val="accent1"/>
              </a:solidFill>
            </a:endParaRPr>
          </a:p>
          <a:p>
            <a:pPr marL="0" lvl="0" indent="0" algn="l" rtl="0">
              <a:spcBef>
                <a:spcPts val="0"/>
              </a:spcBef>
              <a:spcAft>
                <a:spcPts val="0"/>
              </a:spcAft>
              <a:buNone/>
            </a:pPr>
            <a:r>
              <a:rPr lang="en" sz="1500">
                <a:solidFill>
                  <a:schemeClr val="dk1"/>
                </a:solidFill>
              </a:rPr>
              <a:t>(pp, X, sk, vk, tx, f)</a:t>
            </a:r>
            <a:endParaRPr sz="1800" b="1" u="sng">
              <a:solidFill>
                <a:schemeClr val="accent1"/>
              </a:solidFill>
            </a:endParaRPr>
          </a:p>
        </p:txBody>
      </p:sp>
      <p:pic>
        <p:nvPicPr>
          <p:cNvPr id="722" name="Google Shape;722;p47"/>
          <p:cNvPicPr preferRelativeResize="0"/>
          <p:nvPr/>
        </p:nvPicPr>
        <p:blipFill rotWithShape="1">
          <a:blip r:embed="rId3">
            <a:alphaModFix/>
          </a:blip>
          <a:srcRect r="16408"/>
          <a:stretch/>
        </p:blipFill>
        <p:spPr>
          <a:xfrm>
            <a:off x="5820474" y="694950"/>
            <a:ext cx="305752" cy="365760"/>
          </a:xfrm>
          <a:prstGeom prst="rect">
            <a:avLst/>
          </a:prstGeom>
          <a:noFill/>
          <a:ln>
            <a:noFill/>
          </a:ln>
        </p:spPr>
      </p:pic>
      <p:pic>
        <p:nvPicPr>
          <p:cNvPr id="723" name="Google Shape;723;p47"/>
          <p:cNvPicPr preferRelativeResize="0"/>
          <p:nvPr/>
        </p:nvPicPr>
        <p:blipFill rotWithShape="1">
          <a:blip r:embed="rId4">
            <a:alphaModFix/>
          </a:blip>
          <a:srcRect r="16408"/>
          <a:stretch/>
        </p:blipFill>
        <p:spPr>
          <a:xfrm>
            <a:off x="711113" y="694950"/>
            <a:ext cx="305752" cy="365760"/>
          </a:xfrm>
          <a:prstGeom prst="rect">
            <a:avLst/>
          </a:prstGeom>
          <a:noFill/>
          <a:ln>
            <a:noFill/>
          </a:ln>
        </p:spPr>
      </p:pic>
      <p:sp>
        <p:nvSpPr>
          <p:cNvPr id="724" name="Google Shape;724;p47"/>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55</a:t>
            </a:fld>
            <a:endParaRPr/>
          </a:p>
        </p:txBody>
      </p:sp>
      <p:pic>
        <p:nvPicPr>
          <p:cNvPr id="2" name="Google Shape;509;p38">
            <a:extLst>
              <a:ext uri="{FF2B5EF4-FFF2-40B4-BE49-F238E27FC236}">
                <a16:creationId xmlns:a16="http://schemas.microsoft.com/office/drawing/2014/main" id="{55955BAB-1478-23E6-1958-11D04F8455EC}"/>
              </a:ext>
            </a:extLst>
          </p:cNvPr>
          <p:cNvPicPr preferRelativeResize="0"/>
          <p:nvPr/>
        </p:nvPicPr>
        <p:blipFill rotWithShape="1">
          <a:blip r:embed="rId5">
            <a:alphaModFix/>
          </a:blip>
          <a:srcRect t="32337" b="32145"/>
          <a:stretch/>
        </p:blipFill>
        <p:spPr>
          <a:xfrm>
            <a:off x="3718376" y="4566242"/>
            <a:ext cx="1248450" cy="443400"/>
          </a:xfrm>
          <a:prstGeom prst="rect">
            <a:avLst/>
          </a:prstGeom>
          <a:noFill/>
          <a:ln>
            <a:noFill/>
          </a:ln>
        </p:spPr>
      </p:pic>
    </p:spTree>
    <p:extLst>
      <p:ext uri="{BB962C8B-B14F-4D97-AF65-F5344CB8AC3E}">
        <p14:creationId xmlns:p14="http://schemas.microsoft.com/office/powerpoint/2010/main" val="207458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0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0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0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728"/>
        <p:cNvGrpSpPr/>
        <p:nvPr/>
      </p:nvGrpSpPr>
      <p:grpSpPr>
        <a:xfrm>
          <a:off x="0" y="0"/>
          <a:ext cx="0" cy="0"/>
          <a:chOff x="0" y="0"/>
          <a:chExt cx="0" cy="0"/>
        </a:xfrm>
      </p:grpSpPr>
      <p:sp>
        <p:nvSpPr>
          <p:cNvPr id="729" name="Google Shape;729;p48"/>
          <p:cNvSpPr/>
          <p:nvPr/>
        </p:nvSpPr>
        <p:spPr>
          <a:xfrm>
            <a:off x="368850" y="2308475"/>
            <a:ext cx="8729400" cy="14253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30" name="Google Shape;730;p48"/>
          <p:cNvSpPr txBox="1"/>
          <p:nvPr/>
        </p:nvSpPr>
        <p:spPr>
          <a:xfrm>
            <a:off x="702150" y="694944"/>
            <a:ext cx="12192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chemeClr val="accent1"/>
                </a:solidFill>
              </a:rPr>
              <a:t>Buyer</a:t>
            </a:r>
            <a:endParaRPr sz="1800" b="1" u="sng">
              <a:solidFill>
                <a:schemeClr val="accent1"/>
              </a:solidFill>
            </a:endParaRPr>
          </a:p>
        </p:txBody>
      </p:sp>
      <p:sp>
        <p:nvSpPr>
          <p:cNvPr id="731" name="Google Shape;731;p48"/>
          <p:cNvSpPr txBox="1"/>
          <p:nvPr/>
        </p:nvSpPr>
        <p:spPr>
          <a:xfrm>
            <a:off x="5883975" y="691150"/>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rgbClr val="BB0000"/>
                </a:solidFill>
              </a:rPr>
              <a:t>Seller</a:t>
            </a:r>
            <a:endParaRPr sz="1800" b="1" u="sng">
              <a:solidFill>
                <a:srgbClr val="BB0000"/>
              </a:solidFill>
            </a:endParaRPr>
          </a:p>
        </p:txBody>
      </p:sp>
      <p:sp>
        <p:nvSpPr>
          <p:cNvPr id="732" name="Google Shape;732;p48"/>
          <p:cNvSpPr txBox="1"/>
          <p:nvPr/>
        </p:nvSpPr>
        <p:spPr>
          <a:xfrm>
            <a:off x="514300" y="994575"/>
            <a:ext cx="1777800" cy="49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a:solidFill>
                  <a:srgbClr val="CCCCCC"/>
                </a:solidFill>
              </a:rPr>
              <a:t>(pp, X, sk, vk, tx, f)</a:t>
            </a:r>
            <a:endParaRPr sz="1500">
              <a:solidFill>
                <a:srgbClr val="CCCCCC"/>
              </a:solidFill>
            </a:endParaRPr>
          </a:p>
        </p:txBody>
      </p:sp>
      <p:sp>
        <p:nvSpPr>
          <p:cNvPr id="733" name="Google Shape;733;p48"/>
          <p:cNvSpPr txBox="1"/>
          <p:nvPr/>
        </p:nvSpPr>
        <p:spPr>
          <a:xfrm>
            <a:off x="5947225" y="918375"/>
            <a:ext cx="1320000" cy="49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a:solidFill>
                  <a:srgbClr val="CCCCCC"/>
                </a:solidFill>
              </a:rPr>
              <a:t>(pp, X, x, vk)</a:t>
            </a:r>
            <a:endParaRPr sz="1500">
              <a:solidFill>
                <a:srgbClr val="CCCCCC"/>
              </a:solidFill>
            </a:endParaRPr>
          </a:p>
        </p:txBody>
      </p:sp>
      <p:cxnSp>
        <p:nvCxnSpPr>
          <p:cNvPr id="734" name="Google Shape;734;p48"/>
          <p:cNvCxnSpPr/>
          <p:nvPr/>
        </p:nvCxnSpPr>
        <p:spPr>
          <a:xfrm rot="10800000">
            <a:off x="3430848" y="1749650"/>
            <a:ext cx="1827000" cy="2400"/>
          </a:xfrm>
          <a:prstGeom prst="straightConnector1">
            <a:avLst/>
          </a:prstGeom>
          <a:noFill/>
          <a:ln w="38100" cap="flat" cmpd="sng">
            <a:solidFill>
              <a:srgbClr val="CCCCCC"/>
            </a:solidFill>
            <a:prstDash val="solid"/>
            <a:round/>
            <a:headEnd type="none" w="med" len="med"/>
            <a:tailEnd type="triangle" w="med" len="med"/>
          </a:ln>
        </p:spPr>
      </p:cxnSp>
      <p:cxnSp>
        <p:nvCxnSpPr>
          <p:cNvPr id="735" name="Google Shape;735;p48"/>
          <p:cNvCxnSpPr/>
          <p:nvPr/>
        </p:nvCxnSpPr>
        <p:spPr>
          <a:xfrm rot="10800000">
            <a:off x="3428952" y="4264250"/>
            <a:ext cx="1827300" cy="9600"/>
          </a:xfrm>
          <a:prstGeom prst="straightConnector1">
            <a:avLst/>
          </a:prstGeom>
          <a:noFill/>
          <a:ln w="38100" cap="flat" cmpd="sng">
            <a:solidFill>
              <a:srgbClr val="CCCCCC"/>
            </a:solidFill>
            <a:prstDash val="solid"/>
            <a:round/>
            <a:headEnd type="none" w="med" len="med"/>
            <a:tailEnd type="triangle" w="med" len="med"/>
          </a:ln>
        </p:spPr>
      </p:cxnSp>
      <p:sp>
        <p:nvSpPr>
          <p:cNvPr id="736" name="Google Shape;736;p48"/>
          <p:cNvSpPr/>
          <p:nvPr/>
        </p:nvSpPr>
        <p:spPr>
          <a:xfrm>
            <a:off x="5368400" y="1435200"/>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737" name="Google Shape;737;p48"/>
          <p:cNvSpPr txBox="1"/>
          <p:nvPr/>
        </p:nvSpPr>
        <p:spPr>
          <a:xfrm>
            <a:off x="3489750" y="1350675"/>
            <a:ext cx="17778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ad = (mpk, ct, 𝜋)</a:t>
            </a:r>
            <a:endParaRPr sz="1500">
              <a:solidFill>
                <a:srgbClr val="CCCCCC"/>
              </a:solidFill>
            </a:endParaRPr>
          </a:p>
        </p:txBody>
      </p:sp>
      <p:sp>
        <p:nvSpPr>
          <p:cNvPr id="738" name="Google Shape;738;p48"/>
          <p:cNvSpPr/>
          <p:nvPr/>
        </p:nvSpPr>
        <p:spPr>
          <a:xfrm>
            <a:off x="70175" y="4244175"/>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739" name="Google Shape;739;p48"/>
          <p:cNvSpPr/>
          <p:nvPr/>
        </p:nvSpPr>
        <p:spPr>
          <a:xfrm>
            <a:off x="3683400" y="2029275"/>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740" name="Google Shape;740;p48"/>
          <p:cNvSpPr/>
          <p:nvPr/>
        </p:nvSpPr>
        <p:spPr>
          <a:xfrm>
            <a:off x="5368400" y="3949800"/>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p:sp>
        <p:nvSpPr>
          <p:cNvPr id="741" name="Google Shape;741;p48"/>
          <p:cNvSpPr txBox="1"/>
          <p:nvPr/>
        </p:nvSpPr>
        <p:spPr>
          <a:xfrm>
            <a:off x="4022550" y="3941475"/>
            <a:ext cx="6417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sig</a:t>
            </a:r>
            <a:endParaRPr sz="1500">
              <a:solidFill>
                <a:srgbClr val="CCCCCC"/>
              </a:solidFill>
            </a:endParaRPr>
          </a:p>
        </p:txBody>
      </p:sp>
      <p:sp>
        <p:nvSpPr>
          <p:cNvPr id="742" name="Google Shape;742;p48"/>
          <p:cNvSpPr txBox="1"/>
          <p:nvPr/>
        </p:nvSpPr>
        <p:spPr>
          <a:xfrm>
            <a:off x="5679050" y="1354350"/>
            <a:ext cx="2844900" cy="8772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(mpk, msk) ← FE.Setup(1</a:t>
            </a:r>
            <a:r>
              <a:rPr lang="en" sz="1500" baseline="30000">
                <a:solidFill>
                  <a:srgbClr val="CCCCCC"/>
                </a:solidFill>
              </a:rPr>
              <a:t>λ</a:t>
            </a:r>
            <a:r>
              <a:rPr lang="en" sz="1500">
                <a:solidFill>
                  <a:srgbClr val="CCCCCC"/>
                </a:solidFill>
              </a:rPr>
              <a:t>)</a:t>
            </a:r>
            <a:endParaRPr sz="1500">
              <a:solidFill>
                <a:srgbClr val="CCCCCC"/>
              </a:solidFill>
            </a:endParaRPr>
          </a:p>
          <a:p>
            <a:pPr marL="0" lvl="0" indent="0" algn="l" rtl="0">
              <a:spcBef>
                <a:spcPts val="0"/>
              </a:spcBef>
              <a:spcAft>
                <a:spcPts val="0"/>
              </a:spcAft>
              <a:buNone/>
            </a:pPr>
            <a:r>
              <a:rPr lang="en" sz="1500">
                <a:solidFill>
                  <a:srgbClr val="CCCCCC"/>
                </a:solidFill>
              </a:rPr>
              <a:t>ct ← FE.Encrypt(mpk, x)</a:t>
            </a:r>
            <a:endParaRPr sz="1500">
              <a:solidFill>
                <a:srgbClr val="CCCCCC"/>
              </a:solidFill>
            </a:endParaRPr>
          </a:p>
          <a:p>
            <a:pPr marL="0" lvl="0" indent="0" algn="l" rtl="0">
              <a:spcBef>
                <a:spcPts val="0"/>
              </a:spcBef>
              <a:spcAft>
                <a:spcPts val="0"/>
              </a:spcAft>
              <a:buNone/>
            </a:pPr>
            <a:r>
              <a:rPr lang="en" sz="1500">
                <a:solidFill>
                  <a:srgbClr val="CCCCCC"/>
                </a:solidFill>
              </a:rPr>
              <a:t>𝜋: NIZK proof that ct encrypts x</a:t>
            </a:r>
            <a:endParaRPr sz="1500">
              <a:solidFill>
                <a:srgbClr val="CCCCCC"/>
              </a:solidFill>
            </a:endParaRPr>
          </a:p>
        </p:txBody>
      </p:sp>
      <p:sp>
        <p:nvSpPr>
          <p:cNvPr id="743" name="Google Shape;743;p48"/>
          <p:cNvSpPr txBox="1"/>
          <p:nvPr/>
        </p:nvSpPr>
        <p:spPr>
          <a:xfrm>
            <a:off x="5679050" y="3868950"/>
            <a:ext cx="2940000" cy="6465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1"/>
                </a:solidFill>
              </a:rPr>
              <a:t>sk</a:t>
            </a:r>
            <a:r>
              <a:rPr lang="en" sz="1500" baseline="-25000">
                <a:solidFill>
                  <a:schemeClr val="dk1"/>
                </a:solidFill>
              </a:rPr>
              <a:t>f</a:t>
            </a:r>
            <a:r>
              <a:rPr lang="en" sz="1500">
                <a:solidFill>
                  <a:schemeClr val="dk1"/>
                </a:solidFill>
              </a:rPr>
              <a:t> ← FE.KeyGen(msk, f)</a:t>
            </a:r>
            <a:endParaRPr sz="1500">
              <a:solidFill>
                <a:schemeClr val="dk1"/>
              </a:solidFill>
            </a:endParaRPr>
          </a:p>
          <a:p>
            <a:pPr marL="0" lvl="0" indent="0" algn="l" rtl="0">
              <a:spcBef>
                <a:spcPts val="0"/>
              </a:spcBef>
              <a:spcAft>
                <a:spcPts val="0"/>
              </a:spcAft>
              <a:buNone/>
            </a:pPr>
            <a:r>
              <a:rPr lang="en" sz="1500">
                <a:solidFill>
                  <a:schemeClr val="dk1"/>
                </a:solidFill>
              </a:rPr>
              <a:t>sig ← AS.Adapt(presig, sk</a:t>
            </a:r>
            <a:r>
              <a:rPr lang="en" sz="1500" baseline="-25000">
                <a:solidFill>
                  <a:schemeClr val="dk1"/>
                </a:solidFill>
              </a:rPr>
              <a:t>f</a:t>
            </a:r>
            <a:r>
              <a:rPr lang="en" sz="1500">
                <a:solidFill>
                  <a:schemeClr val="dk1"/>
                </a:solidFill>
              </a:rPr>
              <a:t>)</a:t>
            </a:r>
            <a:endParaRPr>
              <a:solidFill>
                <a:schemeClr val="dk1"/>
              </a:solidFill>
            </a:endParaRPr>
          </a:p>
        </p:txBody>
      </p:sp>
      <p:sp>
        <p:nvSpPr>
          <p:cNvPr id="744" name="Google Shape;744;p48"/>
          <p:cNvSpPr txBox="1"/>
          <p:nvPr/>
        </p:nvSpPr>
        <p:spPr>
          <a:xfrm>
            <a:off x="368850" y="4163325"/>
            <a:ext cx="2638800" cy="6465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sk</a:t>
            </a:r>
            <a:r>
              <a:rPr lang="en" sz="1500" baseline="-25000">
                <a:solidFill>
                  <a:srgbClr val="CCCCCC"/>
                </a:solidFill>
              </a:rPr>
              <a:t>f</a:t>
            </a:r>
            <a:r>
              <a:rPr lang="en" sz="1500">
                <a:solidFill>
                  <a:srgbClr val="CCCCCC"/>
                </a:solidFill>
              </a:rPr>
              <a:t> ← AS.Extract(presig, sig)</a:t>
            </a:r>
            <a:endParaRPr sz="1500">
              <a:solidFill>
                <a:srgbClr val="CCCCCC"/>
              </a:solidFill>
            </a:endParaRPr>
          </a:p>
          <a:p>
            <a:pPr marL="0" lvl="0" indent="0" algn="l" rtl="0">
              <a:spcBef>
                <a:spcPts val="0"/>
              </a:spcBef>
              <a:spcAft>
                <a:spcPts val="0"/>
              </a:spcAft>
              <a:buNone/>
            </a:pPr>
            <a:r>
              <a:rPr lang="en" sz="1500">
                <a:solidFill>
                  <a:srgbClr val="CCCCCC"/>
                </a:solidFill>
              </a:rPr>
              <a:t>f(x) ← FE.Decrypt(sk</a:t>
            </a:r>
            <a:r>
              <a:rPr lang="en" sz="1500" baseline="-25000">
                <a:solidFill>
                  <a:srgbClr val="CCCCCC"/>
                </a:solidFill>
              </a:rPr>
              <a:t>f</a:t>
            </a:r>
            <a:r>
              <a:rPr lang="en" sz="1500">
                <a:solidFill>
                  <a:srgbClr val="CCCCCC"/>
                </a:solidFill>
              </a:rPr>
              <a:t>, ct)</a:t>
            </a:r>
            <a:endParaRPr sz="1500">
              <a:solidFill>
                <a:srgbClr val="CCCCCC"/>
              </a:solidFill>
            </a:endParaRPr>
          </a:p>
        </p:txBody>
      </p:sp>
      <p:sp>
        <p:nvSpPr>
          <p:cNvPr id="745" name="Google Shape;745;p48"/>
          <p:cNvSpPr txBox="1"/>
          <p:nvPr/>
        </p:nvSpPr>
        <p:spPr>
          <a:xfrm>
            <a:off x="292650" y="2944125"/>
            <a:ext cx="3305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pk</a:t>
            </a:r>
            <a:r>
              <a:rPr lang="en" sz="1500" baseline="-25000">
                <a:solidFill>
                  <a:srgbClr val="CCCCCC"/>
                </a:solidFill>
              </a:rPr>
              <a:t>f</a:t>
            </a:r>
            <a:r>
              <a:rPr lang="en" sz="1500">
                <a:solidFill>
                  <a:srgbClr val="CCCCCC"/>
                </a:solidFill>
              </a:rPr>
              <a:t> ← FE.PublicKeyGen(mpk, f)</a:t>
            </a:r>
            <a:endParaRPr sz="1500">
              <a:solidFill>
                <a:srgbClr val="CCCCCC"/>
              </a:solidFill>
            </a:endParaRPr>
          </a:p>
          <a:p>
            <a:pPr marL="0" lvl="0" indent="0" algn="l" rtl="0">
              <a:spcBef>
                <a:spcPts val="0"/>
              </a:spcBef>
              <a:spcAft>
                <a:spcPts val="0"/>
              </a:spcAft>
              <a:buNone/>
            </a:pPr>
            <a:r>
              <a:rPr lang="en" sz="1500">
                <a:solidFill>
                  <a:srgbClr val="CCCCCC"/>
                </a:solidFill>
              </a:rPr>
              <a:t>presig ← AS.PreSign(sk, tx, pk</a:t>
            </a:r>
            <a:r>
              <a:rPr lang="en" sz="1500" baseline="-25000">
                <a:solidFill>
                  <a:srgbClr val="CCCCCC"/>
                </a:solidFill>
              </a:rPr>
              <a:t>f</a:t>
            </a:r>
            <a:r>
              <a:rPr lang="en" sz="1500">
                <a:solidFill>
                  <a:srgbClr val="CCCCCC"/>
                </a:solidFill>
              </a:rPr>
              <a:t>)</a:t>
            </a:r>
            <a:endParaRPr sz="1500">
              <a:solidFill>
                <a:srgbClr val="CCCCCC"/>
              </a:solidFill>
            </a:endParaRPr>
          </a:p>
        </p:txBody>
      </p:sp>
      <p:cxnSp>
        <p:nvCxnSpPr>
          <p:cNvPr id="746" name="Google Shape;746;p48"/>
          <p:cNvCxnSpPr/>
          <p:nvPr/>
        </p:nvCxnSpPr>
        <p:spPr>
          <a:xfrm>
            <a:off x="3430766" y="3578450"/>
            <a:ext cx="1827000" cy="2400"/>
          </a:xfrm>
          <a:prstGeom prst="straightConnector1">
            <a:avLst/>
          </a:prstGeom>
          <a:noFill/>
          <a:ln w="38100" cap="flat" cmpd="sng">
            <a:solidFill>
              <a:srgbClr val="CCCCCC"/>
            </a:solidFill>
            <a:prstDash val="solid"/>
            <a:round/>
            <a:headEnd type="none" w="med" len="med"/>
            <a:tailEnd type="triangle" w="med" len="med"/>
          </a:ln>
        </p:spPr>
      </p:cxnSp>
      <p:sp>
        <p:nvSpPr>
          <p:cNvPr id="747" name="Google Shape;747;p48"/>
          <p:cNvSpPr txBox="1"/>
          <p:nvPr/>
        </p:nvSpPr>
        <p:spPr>
          <a:xfrm>
            <a:off x="3683400" y="32556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f, presig</a:t>
            </a:r>
            <a:endParaRPr sz="1500">
              <a:solidFill>
                <a:srgbClr val="CCCCCC"/>
              </a:solidFill>
            </a:endParaRPr>
          </a:p>
        </p:txBody>
      </p:sp>
      <p:sp>
        <p:nvSpPr>
          <p:cNvPr id="748" name="Google Shape;748;p48"/>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US" b="1" dirty="0">
                <a:solidFill>
                  <a:schemeClr val="dk1"/>
                </a:solidFill>
              </a:rPr>
              <a:t>[</a:t>
            </a:r>
            <a:r>
              <a:rPr lang="en-US" b="1" dirty="0">
                <a:solidFill>
                  <a:srgbClr val="C00000"/>
                </a:solidFill>
              </a:rPr>
              <a:t>V</a:t>
            </a:r>
            <a:r>
              <a:rPr lang="en-US" b="1" dirty="0">
                <a:solidFill>
                  <a:schemeClr val="dk1"/>
                </a:solidFill>
              </a:rPr>
              <a:t>ST24] FAS Scheme: FE + Adaptor Signature (AS)</a:t>
            </a:r>
          </a:p>
        </p:txBody>
      </p:sp>
      <p:sp>
        <p:nvSpPr>
          <p:cNvPr id="749" name="Google Shape;749;p48"/>
          <p:cNvSpPr/>
          <p:nvPr/>
        </p:nvSpPr>
        <p:spPr>
          <a:xfrm>
            <a:off x="0" y="803075"/>
            <a:ext cx="9144000" cy="10815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Theorem 1:</a:t>
            </a:r>
            <a:r>
              <a:rPr lang="en" sz="2100" b="1" dirty="0">
                <a:solidFill>
                  <a:srgbClr val="FFFFFF"/>
                </a:solidFill>
              </a:rPr>
              <a:t> </a:t>
            </a:r>
            <a:r>
              <a:rPr lang="en" sz="2100" dirty="0">
                <a:solidFill>
                  <a:srgbClr val="FFFFFF"/>
                </a:solidFill>
              </a:rPr>
              <a:t>If the FE scheme is </a:t>
            </a:r>
            <a:r>
              <a:rPr lang="en" sz="2100" i="1" u="sng" dirty="0">
                <a:solidFill>
                  <a:srgbClr val="FFFFFF"/>
                </a:solidFill>
              </a:rPr>
              <a:t>IND secure</a:t>
            </a:r>
            <a:r>
              <a:rPr lang="en" sz="2100" dirty="0">
                <a:solidFill>
                  <a:srgbClr val="FFFFFF"/>
                </a:solidFill>
              </a:rPr>
              <a:t>, </a:t>
            </a:r>
          </a:p>
          <a:p>
            <a:pPr marL="0" lvl="0" indent="0" algn="ctr" rtl="0">
              <a:spcBef>
                <a:spcPts val="0"/>
              </a:spcBef>
              <a:spcAft>
                <a:spcPts val="0"/>
              </a:spcAft>
              <a:buNone/>
            </a:pPr>
            <a:r>
              <a:rPr lang="en" sz="2100" dirty="0">
                <a:solidFill>
                  <a:srgbClr val="FFFFFF"/>
                </a:solidFill>
              </a:rPr>
              <a:t>then the FAS construction satisfies </a:t>
            </a:r>
            <a:r>
              <a:rPr lang="en" sz="2100" i="1" u="sng" dirty="0">
                <a:solidFill>
                  <a:srgbClr val="FFFFFF"/>
                </a:solidFill>
              </a:rPr>
              <a:t>WI</a:t>
            </a:r>
            <a:r>
              <a:rPr lang="en" sz="2100" dirty="0">
                <a:solidFill>
                  <a:srgbClr val="FFFFFF"/>
                </a:solidFill>
              </a:rPr>
              <a:t>.</a:t>
            </a:r>
            <a:endParaRPr sz="2100" dirty="0">
              <a:solidFill>
                <a:srgbClr val="FFFFFF"/>
              </a:solidFill>
            </a:endParaRPr>
          </a:p>
        </p:txBody>
      </p:sp>
      <p:sp>
        <p:nvSpPr>
          <p:cNvPr id="750" name="Google Shape;750;p48"/>
          <p:cNvSpPr/>
          <p:nvPr/>
        </p:nvSpPr>
        <p:spPr>
          <a:xfrm>
            <a:off x="0" y="1946075"/>
            <a:ext cx="9144000" cy="1081500"/>
          </a:xfrm>
          <a:prstGeom prst="wedgeRectCallout">
            <a:avLst>
              <a:gd name="adj1" fmla="val 23264"/>
              <a:gd name="adj2" fmla="val 125106"/>
            </a:avLst>
          </a:prstGeom>
          <a:solidFill>
            <a:srgbClr val="BB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b="1" u="sng" dirty="0">
                <a:solidFill>
                  <a:srgbClr val="FFFFFF"/>
                </a:solidFill>
              </a:rPr>
              <a:t>Challenge 1:</a:t>
            </a:r>
            <a:r>
              <a:rPr lang="en" sz="2100" b="1" dirty="0">
                <a:solidFill>
                  <a:srgbClr val="FFFFFF"/>
                </a:solidFill>
              </a:rPr>
              <a:t> </a:t>
            </a:r>
            <a:r>
              <a:rPr lang="en" sz="2100" dirty="0">
                <a:solidFill>
                  <a:srgbClr val="FFFFFF"/>
                </a:solidFill>
              </a:rPr>
              <a:t>Compatibility of FE and AS</a:t>
            </a:r>
            <a:endParaRPr sz="2100" dirty="0">
              <a:solidFill>
                <a:srgbClr val="FFFFFF"/>
              </a:solidFill>
            </a:endParaRPr>
          </a:p>
          <a:p>
            <a:pPr marL="457200" lvl="0" indent="-361950" algn="l" rtl="0">
              <a:spcBef>
                <a:spcPts val="0"/>
              </a:spcBef>
              <a:spcAft>
                <a:spcPts val="0"/>
              </a:spcAft>
              <a:buClr>
                <a:srgbClr val="FFFFFF"/>
              </a:buClr>
              <a:buSzPts val="2100"/>
              <a:buChar char="●"/>
            </a:pPr>
            <a:r>
              <a:rPr lang="en" sz="2100" dirty="0">
                <a:solidFill>
                  <a:srgbClr val="FFFFFF"/>
                </a:solidFill>
              </a:rPr>
              <a:t>If AS is for hard relation R, then FE needs to be R-compliant</a:t>
            </a:r>
            <a:endParaRPr sz="2100" dirty="0">
              <a:solidFill>
                <a:srgbClr val="FFFFFF"/>
              </a:solidFill>
            </a:endParaRPr>
          </a:p>
          <a:p>
            <a:pPr marL="457200" lvl="0" indent="-361950" algn="l" rtl="0">
              <a:spcBef>
                <a:spcPts val="0"/>
              </a:spcBef>
              <a:spcAft>
                <a:spcPts val="0"/>
              </a:spcAft>
              <a:buClr>
                <a:srgbClr val="FFFFFF"/>
              </a:buClr>
              <a:buSzPts val="2100"/>
              <a:buChar char="●"/>
            </a:pPr>
            <a:r>
              <a:rPr lang="en" sz="2100" dirty="0">
                <a:solidFill>
                  <a:srgbClr val="FFFFFF"/>
                </a:solidFill>
              </a:rPr>
              <a:t>Need to choose AS that is used on blockchains</a:t>
            </a:r>
            <a:endParaRPr sz="2100" dirty="0">
              <a:solidFill>
                <a:srgbClr val="FFFFFF"/>
              </a:solidFill>
            </a:endParaRPr>
          </a:p>
        </p:txBody>
      </p:sp>
      <p:sp>
        <p:nvSpPr>
          <p:cNvPr id="751" name="Google Shape;751;p48"/>
          <p:cNvSpPr/>
          <p:nvPr/>
        </p:nvSpPr>
        <p:spPr>
          <a:xfrm>
            <a:off x="0" y="3255675"/>
            <a:ext cx="5631300" cy="173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b="1" u="sng" dirty="0">
                <a:solidFill>
                  <a:srgbClr val="FFFFFF"/>
                </a:solidFill>
              </a:rPr>
              <a:t>Solution:</a:t>
            </a:r>
            <a:r>
              <a:rPr lang="en" sz="2100" b="1" dirty="0">
                <a:solidFill>
                  <a:srgbClr val="FFFFFF"/>
                </a:solidFill>
              </a:rPr>
              <a:t> </a:t>
            </a:r>
            <a:endParaRPr sz="2100" b="1" dirty="0">
              <a:solidFill>
                <a:srgbClr val="FFFFFF"/>
              </a:solidFill>
            </a:endParaRPr>
          </a:p>
          <a:p>
            <a:pPr marL="457200" lvl="0" indent="-361950" algn="l" rtl="0">
              <a:spcBef>
                <a:spcPts val="0"/>
              </a:spcBef>
              <a:spcAft>
                <a:spcPts val="0"/>
              </a:spcAft>
              <a:buClr>
                <a:srgbClr val="FFFFFF"/>
              </a:buClr>
              <a:buSzPts val="2100"/>
              <a:buChar char="●"/>
            </a:pPr>
            <a:r>
              <a:rPr lang="en" sz="2100" dirty="0" err="1">
                <a:solidFill>
                  <a:srgbClr val="FFFFFF"/>
                </a:solidFill>
              </a:rPr>
              <a:t>Schnorr</a:t>
            </a:r>
            <a:r>
              <a:rPr lang="en" sz="2100" dirty="0">
                <a:solidFill>
                  <a:srgbClr val="FFFFFF"/>
                </a:solidFill>
              </a:rPr>
              <a:t> AS: R is </a:t>
            </a:r>
            <a:r>
              <a:rPr lang="en" sz="2100" i="1" dirty="0">
                <a:solidFill>
                  <a:srgbClr val="FFFFFF"/>
                </a:solidFill>
              </a:rPr>
              <a:t>Discrete Log</a:t>
            </a:r>
            <a:r>
              <a:rPr lang="en" sz="2100" dirty="0">
                <a:solidFill>
                  <a:srgbClr val="FFFFFF"/>
                </a:solidFill>
              </a:rPr>
              <a:t> relation</a:t>
            </a:r>
            <a:endParaRPr sz="2100" dirty="0">
              <a:solidFill>
                <a:srgbClr val="FFFFFF"/>
              </a:solidFill>
            </a:endParaRPr>
          </a:p>
          <a:p>
            <a:pPr marL="457200" lvl="0" indent="-361950" algn="l" rtl="0">
              <a:spcBef>
                <a:spcPts val="0"/>
              </a:spcBef>
              <a:spcAft>
                <a:spcPts val="0"/>
              </a:spcAft>
              <a:buClr>
                <a:srgbClr val="FFFFFF"/>
              </a:buClr>
              <a:buSzPts val="2100"/>
              <a:buChar char="●"/>
            </a:pPr>
            <a:r>
              <a:rPr lang="en" sz="2100" dirty="0">
                <a:solidFill>
                  <a:srgbClr val="FFFFFF"/>
                </a:solidFill>
              </a:rPr>
              <a:t>[ABDP15] FE for </a:t>
            </a:r>
            <a:r>
              <a:rPr lang="en" sz="2100" i="1" u="sng" dirty="0">
                <a:solidFill>
                  <a:srgbClr val="FFFFFF"/>
                </a:solidFill>
              </a:rPr>
              <a:t>linear functions </a:t>
            </a:r>
            <a:r>
              <a:rPr lang="en" sz="2100" dirty="0">
                <a:solidFill>
                  <a:srgbClr val="FFFFFF"/>
                </a:solidFill>
              </a:rPr>
              <a:t>can be augmented with </a:t>
            </a:r>
            <a:r>
              <a:rPr lang="en" sz="2100" dirty="0" err="1">
                <a:solidFill>
                  <a:srgbClr val="FFFFFF"/>
                </a:solidFill>
              </a:rPr>
              <a:t>PublicKeyGen</a:t>
            </a:r>
            <a:r>
              <a:rPr lang="en" sz="2100" dirty="0">
                <a:solidFill>
                  <a:srgbClr val="FFFFFF"/>
                </a:solidFill>
              </a:rPr>
              <a:t> algorithm to make it R-compliant</a:t>
            </a:r>
            <a:endParaRPr sz="2100" dirty="0">
              <a:solidFill>
                <a:srgbClr val="FFFFFF"/>
              </a:solidFill>
            </a:endParaRPr>
          </a:p>
        </p:txBody>
      </p:sp>
      <p:sp>
        <p:nvSpPr>
          <p:cNvPr id="752" name="Google Shape;752;p48"/>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56</a:t>
            </a:fld>
            <a:endParaRPr/>
          </a:p>
        </p:txBody>
      </p:sp>
    </p:spTree>
    <p:extLst>
      <p:ext uri="{BB962C8B-B14F-4D97-AF65-F5344CB8AC3E}">
        <p14:creationId xmlns:p14="http://schemas.microsoft.com/office/powerpoint/2010/main" val="90060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756"/>
        <p:cNvGrpSpPr/>
        <p:nvPr/>
      </p:nvGrpSpPr>
      <p:grpSpPr>
        <a:xfrm>
          <a:off x="0" y="0"/>
          <a:ext cx="0" cy="0"/>
          <a:chOff x="0" y="0"/>
          <a:chExt cx="0" cy="0"/>
        </a:xfrm>
      </p:grpSpPr>
      <p:sp>
        <p:nvSpPr>
          <p:cNvPr id="757" name="Google Shape;757;p49"/>
          <p:cNvSpPr/>
          <p:nvPr/>
        </p:nvSpPr>
        <p:spPr>
          <a:xfrm>
            <a:off x="368850" y="2308475"/>
            <a:ext cx="8729400" cy="14253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58" name="Google Shape;758;p49"/>
          <p:cNvSpPr txBox="1"/>
          <p:nvPr/>
        </p:nvSpPr>
        <p:spPr>
          <a:xfrm>
            <a:off x="702150" y="694944"/>
            <a:ext cx="12192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chemeClr val="accent1"/>
                </a:solidFill>
              </a:rPr>
              <a:t>Buyer</a:t>
            </a:r>
            <a:endParaRPr sz="1800" b="1" u="sng">
              <a:solidFill>
                <a:schemeClr val="accent1"/>
              </a:solidFill>
            </a:endParaRPr>
          </a:p>
        </p:txBody>
      </p:sp>
      <p:sp>
        <p:nvSpPr>
          <p:cNvPr id="759" name="Google Shape;759;p49"/>
          <p:cNvSpPr txBox="1"/>
          <p:nvPr/>
        </p:nvSpPr>
        <p:spPr>
          <a:xfrm>
            <a:off x="5883975" y="691150"/>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u="sng">
                <a:solidFill>
                  <a:srgbClr val="BB0000"/>
                </a:solidFill>
              </a:rPr>
              <a:t>Seller</a:t>
            </a:r>
            <a:endParaRPr sz="1800" b="1" u="sng">
              <a:solidFill>
                <a:srgbClr val="BB0000"/>
              </a:solidFill>
            </a:endParaRPr>
          </a:p>
        </p:txBody>
      </p:sp>
      <p:sp>
        <p:nvSpPr>
          <p:cNvPr id="760" name="Google Shape;760;p49"/>
          <p:cNvSpPr txBox="1"/>
          <p:nvPr/>
        </p:nvSpPr>
        <p:spPr>
          <a:xfrm>
            <a:off x="514300" y="994575"/>
            <a:ext cx="1777800" cy="49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a:solidFill>
                  <a:srgbClr val="CCCCCC"/>
                </a:solidFill>
              </a:rPr>
              <a:t>(pp, X, sk, vk, tx, f)</a:t>
            </a:r>
            <a:endParaRPr sz="1500">
              <a:solidFill>
                <a:srgbClr val="CCCCCC"/>
              </a:solidFill>
            </a:endParaRPr>
          </a:p>
        </p:txBody>
      </p:sp>
      <p:sp>
        <p:nvSpPr>
          <p:cNvPr id="761" name="Google Shape;761;p49"/>
          <p:cNvSpPr txBox="1"/>
          <p:nvPr/>
        </p:nvSpPr>
        <p:spPr>
          <a:xfrm>
            <a:off x="5947225" y="918375"/>
            <a:ext cx="1320000" cy="49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a:solidFill>
                  <a:srgbClr val="CCCCCC"/>
                </a:solidFill>
              </a:rPr>
              <a:t>(pp, X, x, vk)</a:t>
            </a:r>
            <a:endParaRPr sz="1500">
              <a:solidFill>
                <a:srgbClr val="CCCCCC"/>
              </a:solidFill>
            </a:endParaRPr>
          </a:p>
        </p:txBody>
      </p:sp>
      <p:cxnSp>
        <p:nvCxnSpPr>
          <p:cNvPr id="762" name="Google Shape;762;p49"/>
          <p:cNvCxnSpPr/>
          <p:nvPr/>
        </p:nvCxnSpPr>
        <p:spPr>
          <a:xfrm rot="10800000">
            <a:off x="3430848" y="1749650"/>
            <a:ext cx="1827000" cy="2400"/>
          </a:xfrm>
          <a:prstGeom prst="straightConnector1">
            <a:avLst/>
          </a:prstGeom>
          <a:noFill/>
          <a:ln w="38100" cap="flat" cmpd="sng">
            <a:solidFill>
              <a:srgbClr val="CCCCCC"/>
            </a:solidFill>
            <a:prstDash val="solid"/>
            <a:round/>
            <a:headEnd type="none" w="med" len="med"/>
            <a:tailEnd type="triangle" w="med" len="med"/>
          </a:ln>
        </p:spPr>
      </p:cxnSp>
      <p:cxnSp>
        <p:nvCxnSpPr>
          <p:cNvPr id="763" name="Google Shape;763;p49"/>
          <p:cNvCxnSpPr/>
          <p:nvPr/>
        </p:nvCxnSpPr>
        <p:spPr>
          <a:xfrm rot="10800000">
            <a:off x="3428952" y="4264250"/>
            <a:ext cx="1827300" cy="9600"/>
          </a:xfrm>
          <a:prstGeom prst="straightConnector1">
            <a:avLst/>
          </a:prstGeom>
          <a:noFill/>
          <a:ln w="38100" cap="flat" cmpd="sng">
            <a:solidFill>
              <a:srgbClr val="CCCCCC"/>
            </a:solidFill>
            <a:prstDash val="solid"/>
            <a:round/>
            <a:headEnd type="none" w="med" len="med"/>
            <a:tailEnd type="triangle" w="med" len="med"/>
          </a:ln>
        </p:spPr>
      </p:cxnSp>
      <p:sp>
        <p:nvSpPr>
          <p:cNvPr id="764" name="Google Shape;764;p49"/>
          <p:cNvSpPr/>
          <p:nvPr/>
        </p:nvSpPr>
        <p:spPr>
          <a:xfrm>
            <a:off x="5368400" y="1435200"/>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765" name="Google Shape;765;p49"/>
          <p:cNvSpPr txBox="1"/>
          <p:nvPr/>
        </p:nvSpPr>
        <p:spPr>
          <a:xfrm>
            <a:off x="3489750" y="1350675"/>
            <a:ext cx="17778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ad = (mpk, ct, 𝜋)</a:t>
            </a:r>
            <a:endParaRPr sz="1500">
              <a:solidFill>
                <a:srgbClr val="CCCCCC"/>
              </a:solidFill>
            </a:endParaRPr>
          </a:p>
        </p:txBody>
      </p:sp>
      <p:sp>
        <p:nvSpPr>
          <p:cNvPr id="766" name="Google Shape;766;p49"/>
          <p:cNvSpPr/>
          <p:nvPr/>
        </p:nvSpPr>
        <p:spPr>
          <a:xfrm>
            <a:off x="70175" y="4244175"/>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767" name="Google Shape;767;p49"/>
          <p:cNvSpPr/>
          <p:nvPr/>
        </p:nvSpPr>
        <p:spPr>
          <a:xfrm>
            <a:off x="3683400" y="2029275"/>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2</a:t>
            </a:r>
            <a:endParaRPr>
              <a:solidFill>
                <a:schemeClr val="lt1"/>
              </a:solidFill>
            </a:endParaRPr>
          </a:p>
        </p:txBody>
      </p:sp>
      <p:sp>
        <p:nvSpPr>
          <p:cNvPr id="768" name="Google Shape;768;p49"/>
          <p:cNvSpPr/>
          <p:nvPr/>
        </p:nvSpPr>
        <p:spPr>
          <a:xfrm>
            <a:off x="5368400" y="3949800"/>
            <a:ext cx="262800" cy="253800"/>
          </a:xfrm>
          <a:prstGeom prst="ellipse">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3</a:t>
            </a:r>
            <a:endParaRPr>
              <a:solidFill>
                <a:schemeClr val="lt1"/>
              </a:solidFill>
            </a:endParaRPr>
          </a:p>
        </p:txBody>
      </p:sp>
      <p:sp>
        <p:nvSpPr>
          <p:cNvPr id="769" name="Google Shape;769;p49"/>
          <p:cNvSpPr txBox="1"/>
          <p:nvPr/>
        </p:nvSpPr>
        <p:spPr>
          <a:xfrm>
            <a:off x="4022550" y="3941475"/>
            <a:ext cx="6417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sig</a:t>
            </a:r>
            <a:endParaRPr sz="1500">
              <a:solidFill>
                <a:srgbClr val="CCCCCC"/>
              </a:solidFill>
            </a:endParaRPr>
          </a:p>
        </p:txBody>
      </p:sp>
      <p:sp>
        <p:nvSpPr>
          <p:cNvPr id="770" name="Google Shape;770;p49"/>
          <p:cNvSpPr txBox="1"/>
          <p:nvPr/>
        </p:nvSpPr>
        <p:spPr>
          <a:xfrm>
            <a:off x="5679050" y="1354350"/>
            <a:ext cx="2844900" cy="8772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(mpk, msk) ← FE.Setup(1</a:t>
            </a:r>
            <a:r>
              <a:rPr lang="en" sz="1500" baseline="30000">
                <a:solidFill>
                  <a:srgbClr val="CCCCCC"/>
                </a:solidFill>
              </a:rPr>
              <a:t>λ</a:t>
            </a:r>
            <a:r>
              <a:rPr lang="en" sz="1500">
                <a:solidFill>
                  <a:srgbClr val="CCCCCC"/>
                </a:solidFill>
              </a:rPr>
              <a:t>)</a:t>
            </a:r>
            <a:endParaRPr sz="1500">
              <a:solidFill>
                <a:srgbClr val="CCCCCC"/>
              </a:solidFill>
            </a:endParaRPr>
          </a:p>
          <a:p>
            <a:pPr marL="0" lvl="0" indent="0" algn="l" rtl="0">
              <a:spcBef>
                <a:spcPts val="0"/>
              </a:spcBef>
              <a:spcAft>
                <a:spcPts val="0"/>
              </a:spcAft>
              <a:buNone/>
            </a:pPr>
            <a:r>
              <a:rPr lang="en" sz="1500">
                <a:solidFill>
                  <a:srgbClr val="CCCCCC"/>
                </a:solidFill>
              </a:rPr>
              <a:t>ct ← FE.Encrypt(mpk, x)</a:t>
            </a:r>
            <a:endParaRPr sz="1500">
              <a:solidFill>
                <a:srgbClr val="CCCCCC"/>
              </a:solidFill>
            </a:endParaRPr>
          </a:p>
          <a:p>
            <a:pPr marL="0" lvl="0" indent="0" algn="l" rtl="0">
              <a:spcBef>
                <a:spcPts val="0"/>
              </a:spcBef>
              <a:spcAft>
                <a:spcPts val="0"/>
              </a:spcAft>
              <a:buNone/>
            </a:pPr>
            <a:r>
              <a:rPr lang="en" sz="1500">
                <a:solidFill>
                  <a:srgbClr val="CCCCCC"/>
                </a:solidFill>
              </a:rPr>
              <a:t>𝜋: NIZK proof that ct encrypts x</a:t>
            </a:r>
            <a:endParaRPr sz="1500">
              <a:solidFill>
                <a:srgbClr val="CCCCCC"/>
              </a:solidFill>
            </a:endParaRPr>
          </a:p>
        </p:txBody>
      </p:sp>
      <p:sp>
        <p:nvSpPr>
          <p:cNvPr id="771" name="Google Shape;771;p49"/>
          <p:cNvSpPr txBox="1"/>
          <p:nvPr/>
        </p:nvSpPr>
        <p:spPr>
          <a:xfrm>
            <a:off x="5679050" y="3868950"/>
            <a:ext cx="2940000" cy="6465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sk</a:t>
            </a:r>
            <a:r>
              <a:rPr lang="en" sz="1500" baseline="-25000">
                <a:solidFill>
                  <a:srgbClr val="CCCCCC"/>
                </a:solidFill>
              </a:rPr>
              <a:t>f</a:t>
            </a:r>
            <a:r>
              <a:rPr lang="en" sz="1500">
                <a:solidFill>
                  <a:srgbClr val="CCCCCC"/>
                </a:solidFill>
              </a:rPr>
              <a:t> ← FE.KeyGen(msk, f)</a:t>
            </a:r>
            <a:endParaRPr sz="1500">
              <a:solidFill>
                <a:srgbClr val="CCCCCC"/>
              </a:solidFill>
            </a:endParaRPr>
          </a:p>
          <a:p>
            <a:pPr marL="0" lvl="0" indent="0" algn="l" rtl="0">
              <a:spcBef>
                <a:spcPts val="0"/>
              </a:spcBef>
              <a:spcAft>
                <a:spcPts val="0"/>
              </a:spcAft>
              <a:buNone/>
            </a:pPr>
            <a:r>
              <a:rPr lang="en" sz="1500">
                <a:solidFill>
                  <a:srgbClr val="CCCCCC"/>
                </a:solidFill>
              </a:rPr>
              <a:t>sig ← AS.Adapt(presig, sk</a:t>
            </a:r>
            <a:r>
              <a:rPr lang="en" sz="1500" baseline="-25000">
                <a:solidFill>
                  <a:srgbClr val="CCCCCC"/>
                </a:solidFill>
              </a:rPr>
              <a:t>f</a:t>
            </a:r>
            <a:r>
              <a:rPr lang="en" sz="1500">
                <a:solidFill>
                  <a:srgbClr val="CCCCCC"/>
                </a:solidFill>
              </a:rPr>
              <a:t>)</a:t>
            </a:r>
            <a:endParaRPr>
              <a:solidFill>
                <a:srgbClr val="CCCCCC"/>
              </a:solidFill>
            </a:endParaRPr>
          </a:p>
        </p:txBody>
      </p:sp>
      <p:sp>
        <p:nvSpPr>
          <p:cNvPr id="772" name="Google Shape;772;p49"/>
          <p:cNvSpPr txBox="1"/>
          <p:nvPr/>
        </p:nvSpPr>
        <p:spPr>
          <a:xfrm>
            <a:off x="368850" y="4163325"/>
            <a:ext cx="2638800" cy="646500"/>
          </a:xfrm>
          <a:prstGeom prst="rect">
            <a:avLst/>
          </a:prstGeom>
          <a:noFill/>
          <a:ln w="19050" cap="flat" cmpd="sng">
            <a:solidFill>
              <a:srgbClr val="CCCCCC"/>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sk</a:t>
            </a:r>
            <a:r>
              <a:rPr lang="en" sz="1500" baseline="-25000">
                <a:solidFill>
                  <a:srgbClr val="CCCCCC"/>
                </a:solidFill>
              </a:rPr>
              <a:t>f</a:t>
            </a:r>
            <a:r>
              <a:rPr lang="en" sz="1500">
                <a:solidFill>
                  <a:srgbClr val="CCCCCC"/>
                </a:solidFill>
              </a:rPr>
              <a:t> ← AS.Extract(presig, sig)</a:t>
            </a:r>
            <a:endParaRPr sz="1500">
              <a:solidFill>
                <a:srgbClr val="CCCCCC"/>
              </a:solidFill>
            </a:endParaRPr>
          </a:p>
          <a:p>
            <a:pPr marL="0" lvl="0" indent="0" algn="l" rtl="0">
              <a:spcBef>
                <a:spcPts val="0"/>
              </a:spcBef>
              <a:spcAft>
                <a:spcPts val="0"/>
              </a:spcAft>
              <a:buNone/>
            </a:pPr>
            <a:r>
              <a:rPr lang="en" sz="1500">
                <a:solidFill>
                  <a:srgbClr val="CCCCCC"/>
                </a:solidFill>
              </a:rPr>
              <a:t>f(x) ← FE.Decrypt(sk</a:t>
            </a:r>
            <a:r>
              <a:rPr lang="en" sz="1500" baseline="-25000">
                <a:solidFill>
                  <a:srgbClr val="CCCCCC"/>
                </a:solidFill>
              </a:rPr>
              <a:t>f</a:t>
            </a:r>
            <a:r>
              <a:rPr lang="en" sz="1500">
                <a:solidFill>
                  <a:srgbClr val="CCCCCC"/>
                </a:solidFill>
              </a:rPr>
              <a:t>, ct)</a:t>
            </a:r>
            <a:endParaRPr sz="1500">
              <a:solidFill>
                <a:srgbClr val="CCCCCC"/>
              </a:solidFill>
            </a:endParaRPr>
          </a:p>
        </p:txBody>
      </p:sp>
      <p:sp>
        <p:nvSpPr>
          <p:cNvPr id="773" name="Google Shape;773;p49"/>
          <p:cNvSpPr txBox="1"/>
          <p:nvPr/>
        </p:nvSpPr>
        <p:spPr>
          <a:xfrm>
            <a:off x="292650" y="2944125"/>
            <a:ext cx="3305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rgbClr val="CCCCCC"/>
                </a:solidFill>
              </a:rPr>
              <a:t>pk</a:t>
            </a:r>
            <a:r>
              <a:rPr lang="en" sz="1500" baseline="-25000">
                <a:solidFill>
                  <a:srgbClr val="CCCCCC"/>
                </a:solidFill>
              </a:rPr>
              <a:t>f</a:t>
            </a:r>
            <a:r>
              <a:rPr lang="en" sz="1500">
                <a:solidFill>
                  <a:srgbClr val="CCCCCC"/>
                </a:solidFill>
              </a:rPr>
              <a:t> ← FE.PublicKeyGen(mpk, f)</a:t>
            </a:r>
            <a:endParaRPr sz="1500">
              <a:solidFill>
                <a:srgbClr val="CCCCCC"/>
              </a:solidFill>
            </a:endParaRPr>
          </a:p>
          <a:p>
            <a:pPr marL="0" lvl="0" indent="0" algn="l" rtl="0">
              <a:spcBef>
                <a:spcPts val="0"/>
              </a:spcBef>
              <a:spcAft>
                <a:spcPts val="0"/>
              </a:spcAft>
              <a:buNone/>
            </a:pPr>
            <a:r>
              <a:rPr lang="en" sz="1500">
                <a:solidFill>
                  <a:srgbClr val="CCCCCC"/>
                </a:solidFill>
              </a:rPr>
              <a:t>presig ← AS.PreSign(sk, tx, pk</a:t>
            </a:r>
            <a:r>
              <a:rPr lang="en" sz="1500" baseline="-25000">
                <a:solidFill>
                  <a:srgbClr val="CCCCCC"/>
                </a:solidFill>
              </a:rPr>
              <a:t>f</a:t>
            </a:r>
            <a:r>
              <a:rPr lang="en" sz="1500">
                <a:solidFill>
                  <a:srgbClr val="CCCCCC"/>
                </a:solidFill>
              </a:rPr>
              <a:t>)</a:t>
            </a:r>
            <a:endParaRPr sz="1500">
              <a:solidFill>
                <a:srgbClr val="CCCCCC"/>
              </a:solidFill>
            </a:endParaRPr>
          </a:p>
        </p:txBody>
      </p:sp>
      <p:cxnSp>
        <p:nvCxnSpPr>
          <p:cNvPr id="774" name="Google Shape;774;p49"/>
          <p:cNvCxnSpPr/>
          <p:nvPr/>
        </p:nvCxnSpPr>
        <p:spPr>
          <a:xfrm>
            <a:off x="3430766" y="3578450"/>
            <a:ext cx="1827000" cy="2400"/>
          </a:xfrm>
          <a:prstGeom prst="straightConnector1">
            <a:avLst/>
          </a:prstGeom>
          <a:noFill/>
          <a:ln w="38100" cap="flat" cmpd="sng">
            <a:solidFill>
              <a:srgbClr val="CCCCCC"/>
            </a:solidFill>
            <a:prstDash val="solid"/>
            <a:round/>
            <a:headEnd type="none" w="med" len="med"/>
            <a:tailEnd type="triangle" w="med" len="med"/>
          </a:ln>
        </p:spPr>
      </p:cxnSp>
      <p:sp>
        <p:nvSpPr>
          <p:cNvPr id="775" name="Google Shape;775;p49"/>
          <p:cNvSpPr txBox="1"/>
          <p:nvPr/>
        </p:nvSpPr>
        <p:spPr>
          <a:xfrm>
            <a:off x="3683400" y="32556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CCCCCC"/>
                </a:solidFill>
              </a:rPr>
              <a:t>f, presig</a:t>
            </a:r>
            <a:endParaRPr sz="1500">
              <a:solidFill>
                <a:srgbClr val="CCCCCC"/>
              </a:solidFill>
            </a:endParaRPr>
          </a:p>
        </p:txBody>
      </p:sp>
      <p:sp>
        <p:nvSpPr>
          <p:cNvPr id="776" name="Google Shape;776;p49"/>
          <p:cNvSpPr txBox="1">
            <a:spLocks noGrp="1"/>
          </p:cNvSpPr>
          <p:nvPr>
            <p:ph type="body" idx="1"/>
          </p:nvPr>
        </p:nvSpPr>
        <p:spPr>
          <a:xfrm>
            <a:off x="457200" y="207275"/>
            <a:ext cx="8687100" cy="443400"/>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US" b="1" dirty="0">
                <a:solidFill>
                  <a:schemeClr val="dk1"/>
                </a:solidFill>
              </a:rPr>
              <a:t>[</a:t>
            </a:r>
            <a:r>
              <a:rPr lang="en-US" b="1" dirty="0">
                <a:solidFill>
                  <a:srgbClr val="C00000"/>
                </a:solidFill>
              </a:rPr>
              <a:t>V</a:t>
            </a:r>
            <a:r>
              <a:rPr lang="en-US" b="1" dirty="0">
                <a:solidFill>
                  <a:schemeClr val="dk1"/>
                </a:solidFill>
              </a:rPr>
              <a:t>ST24] FAS Scheme: FE + Adaptor Signature (AS)</a:t>
            </a:r>
          </a:p>
        </p:txBody>
      </p:sp>
      <p:sp>
        <p:nvSpPr>
          <p:cNvPr id="777" name="Google Shape;777;p49"/>
          <p:cNvSpPr/>
          <p:nvPr/>
        </p:nvSpPr>
        <p:spPr>
          <a:xfrm>
            <a:off x="0" y="1946075"/>
            <a:ext cx="9144000" cy="542400"/>
          </a:xfrm>
          <a:prstGeom prst="rect">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Challenge 2:</a:t>
            </a:r>
            <a:r>
              <a:rPr lang="en" sz="2100" b="1" dirty="0">
                <a:solidFill>
                  <a:srgbClr val="FFFFFF"/>
                </a:solidFill>
              </a:rPr>
              <a:t> </a:t>
            </a:r>
            <a:r>
              <a:rPr lang="en" sz="2100" dirty="0">
                <a:solidFill>
                  <a:srgbClr val="FFFFFF"/>
                </a:solidFill>
              </a:rPr>
              <a:t>Simulation secure FE can’t be R-compliant</a:t>
            </a:r>
            <a:endParaRPr sz="2100" dirty="0">
              <a:solidFill>
                <a:schemeClr val="lt1"/>
              </a:solidFill>
            </a:endParaRPr>
          </a:p>
        </p:txBody>
      </p:sp>
      <p:sp>
        <p:nvSpPr>
          <p:cNvPr id="778" name="Google Shape;778;p49"/>
          <p:cNvSpPr/>
          <p:nvPr/>
        </p:nvSpPr>
        <p:spPr>
          <a:xfrm>
            <a:off x="0" y="803075"/>
            <a:ext cx="9144000" cy="1081500"/>
          </a:xfrm>
          <a:prstGeom prst="rect">
            <a:avLst/>
          </a:prstGeom>
          <a:solidFill>
            <a:srgbClr val="FF99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Question:</a:t>
            </a:r>
            <a:r>
              <a:rPr lang="en" sz="2100" b="1" dirty="0">
                <a:solidFill>
                  <a:srgbClr val="FFFFFF"/>
                </a:solidFill>
              </a:rPr>
              <a:t> </a:t>
            </a:r>
            <a:r>
              <a:rPr lang="en" sz="2100" dirty="0">
                <a:solidFill>
                  <a:srgbClr val="FFFFFF"/>
                </a:solidFill>
              </a:rPr>
              <a:t>If the FE scheme is </a:t>
            </a:r>
            <a:r>
              <a:rPr lang="en" sz="2100" i="1" u="sng" dirty="0">
                <a:solidFill>
                  <a:srgbClr val="FFFFFF"/>
                </a:solidFill>
              </a:rPr>
              <a:t>SIM secure</a:t>
            </a:r>
            <a:r>
              <a:rPr lang="en" sz="2100" dirty="0">
                <a:solidFill>
                  <a:srgbClr val="FFFFFF"/>
                </a:solidFill>
              </a:rPr>
              <a:t>, </a:t>
            </a:r>
          </a:p>
          <a:p>
            <a:pPr marL="0" lvl="0" indent="0" algn="ctr" rtl="0">
              <a:spcBef>
                <a:spcPts val="0"/>
              </a:spcBef>
              <a:spcAft>
                <a:spcPts val="0"/>
              </a:spcAft>
              <a:buNone/>
            </a:pPr>
            <a:r>
              <a:rPr lang="en" sz="2100" dirty="0">
                <a:solidFill>
                  <a:srgbClr val="FFFFFF"/>
                </a:solidFill>
              </a:rPr>
              <a:t>then does the FAS construction satisfy </a:t>
            </a:r>
            <a:r>
              <a:rPr lang="en" sz="2100" i="1" u="sng" dirty="0">
                <a:solidFill>
                  <a:srgbClr val="FFFFFF"/>
                </a:solidFill>
              </a:rPr>
              <a:t>ZK</a:t>
            </a:r>
            <a:r>
              <a:rPr lang="en" sz="2100" i="1" dirty="0">
                <a:solidFill>
                  <a:srgbClr val="FFFFFF"/>
                </a:solidFill>
              </a:rPr>
              <a:t>?</a:t>
            </a:r>
            <a:endParaRPr sz="2100" dirty="0">
              <a:solidFill>
                <a:srgbClr val="FFFFFF"/>
              </a:solidFill>
            </a:endParaRPr>
          </a:p>
        </p:txBody>
      </p:sp>
      <p:sp>
        <p:nvSpPr>
          <p:cNvPr id="779" name="Google Shape;779;p49"/>
          <p:cNvSpPr/>
          <p:nvPr/>
        </p:nvSpPr>
        <p:spPr>
          <a:xfrm>
            <a:off x="0" y="2587849"/>
            <a:ext cx="9144000" cy="2348375"/>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chemeClr val="lt1"/>
                </a:solidFill>
              </a:rPr>
              <a:t>Theorem 2:</a:t>
            </a:r>
            <a:r>
              <a:rPr lang="en" sz="2100" b="1" dirty="0">
                <a:solidFill>
                  <a:schemeClr val="lt1"/>
                </a:solidFill>
              </a:rPr>
              <a:t> </a:t>
            </a:r>
            <a:r>
              <a:rPr lang="en" sz="2100" dirty="0">
                <a:solidFill>
                  <a:schemeClr val="lt1"/>
                </a:solidFill>
              </a:rPr>
              <a:t>If the FE scheme is </a:t>
            </a:r>
            <a:r>
              <a:rPr lang="en" sz="2100" i="1" u="sng" dirty="0">
                <a:solidFill>
                  <a:schemeClr val="lt1"/>
                </a:solidFill>
              </a:rPr>
              <a:t>IND secure</a:t>
            </a:r>
            <a:r>
              <a:rPr lang="en" sz="2100" dirty="0">
                <a:solidFill>
                  <a:schemeClr val="lt1"/>
                </a:solidFill>
              </a:rPr>
              <a:t>, </a:t>
            </a:r>
          </a:p>
          <a:p>
            <a:pPr marL="0" lvl="0" indent="0" algn="ctr" rtl="0">
              <a:spcBef>
                <a:spcPts val="0"/>
              </a:spcBef>
              <a:spcAft>
                <a:spcPts val="0"/>
              </a:spcAft>
              <a:buNone/>
            </a:pPr>
            <a:r>
              <a:rPr lang="en" sz="2100" dirty="0">
                <a:solidFill>
                  <a:schemeClr val="lt1"/>
                </a:solidFill>
              </a:rPr>
              <a:t>then a variant of this FAS construction satisfies </a:t>
            </a:r>
            <a:r>
              <a:rPr lang="en" sz="2100" i="1" u="sng" dirty="0">
                <a:solidFill>
                  <a:schemeClr val="lt1"/>
                </a:solidFill>
              </a:rPr>
              <a:t>ZK</a:t>
            </a:r>
            <a:r>
              <a:rPr lang="en" sz="2100" dirty="0">
                <a:solidFill>
                  <a:schemeClr val="lt1"/>
                </a:solidFill>
              </a:rPr>
              <a:t>.</a:t>
            </a:r>
            <a:endParaRPr sz="2100" dirty="0">
              <a:solidFill>
                <a:schemeClr val="lt1"/>
              </a:solidFill>
            </a:endParaRPr>
          </a:p>
          <a:p>
            <a:pPr marL="0" lvl="0" indent="0" algn="ctr" rtl="0">
              <a:spcBef>
                <a:spcPts val="0"/>
              </a:spcBef>
              <a:spcAft>
                <a:spcPts val="0"/>
              </a:spcAft>
              <a:buClr>
                <a:schemeClr val="dk1"/>
              </a:buClr>
              <a:buSzPts val="1100"/>
              <a:buFont typeface="Arial"/>
              <a:buNone/>
            </a:pPr>
            <a:endParaRPr sz="2100" dirty="0">
              <a:solidFill>
                <a:schemeClr val="lt1"/>
              </a:solidFill>
            </a:endParaRPr>
          </a:p>
          <a:p>
            <a:pPr marL="0" lvl="0" indent="0" algn="ctr" rtl="0">
              <a:spcBef>
                <a:spcPts val="0"/>
              </a:spcBef>
              <a:spcAft>
                <a:spcPts val="0"/>
              </a:spcAft>
              <a:buNone/>
            </a:pPr>
            <a:r>
              <a:rPr lang="en" sz="2100" b="1" u="sng" dirty="0">
                <a:solidFill>
                  <a:srgbClr val="FFFFFF"/>
                </a:solidFill>
              </a:rPr>
              <a:t>Idea:</a:t>
            </a:r>
            <a:r>
              <a:rPr lang="en" sz="2100" dirty="0">
                <a:solidFill>
                  <a:srgbClr val="FFFFFF"/>
                </a:solidFill>
              </a:rPr>
              <a:t> Makes non-black-box use of [ALMT20] compiler that </a:t>
            </a:r>
          </a:p>
          <a:p>
            <a:pPr marL="0" lvl="0" indent="0" algn="ctr" rtl="0">
              <a:spcBef>
                <a:spcPts val="0"/>
              </a:spcBef>
              <a:spcAft>
                <a:spcPts val="0"/>
              </a:spcAft>
              <a:buNone/>
            </a:pPr>
            <a:r>
              <a:rPr lang="en" sz="2100" i="1" u="sng" dirty="0">
                <a:solidFill>
                  <a:srgbClr val="FFFFFF"/>
                </a:solidFill>
              </a:rPr>
              <a:t>upgrades IND secure FE to SIM secure FE</a:t>
            </a:r>
            <a:r>
              <a:rPr lang="en" sz="2100" dirty="0">
                <a:solidFill>
                  <a:srgbClr val="FFFFFF"/>
                </a:solidFill>
              </a:rPr>
              <a:t> for linear functions</a:t>
            </a:r>
            <a:endParaRPr sz="2100" dirty="0">
              <a:solidFill>
                <a:srgbClr val="FFFFFF"/>
              </a:solidFill>
            </a:endParaRPr>
          </a:p>
        </p:txBody>
      </p:sp>
      <p:sp>
        <p:nvSpPr>
          <p:cNvPr id="780" name="Google Shape;780;p49"/>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57</a:t>
            </a:fld>
            <a:endParaRPr/>
          </a:p>
        </p:txBody>
      </p:sp>
    </p:spTree>
    <p:extLst>
      <p:ext uri="{BB962C8B-B14F-4D97-AF65-F5344CB8AC3E}">
        <p14:creationId xmlns:p14="http://schemas.microsoft.com/office/powerpoint/2010/main" val="265555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ACEDFB-A1B9-9A8B-B363-D1AE39305ED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58</a:t>
            </a:fld>
            <a:endParaRPr lang="en"/>
          </a:p>
        </p:txBody>
      </p:sp>
      <p:sp>
        <p:nvSpPr>
          <p:cNvPr id="6" name="Google Shape;777;p49">
            <a:extLst>
              <a:ext uri="{FF2B5EF4-FFF2-40B4-BE49-F238E27FC236}">
                <a16:creationId xmlns:a16="http://schemas.microsoft.com/office/drawing/2014/main" id="{E2AFE452-B1D4-3516-E50D-71A306783E3D}"/>
              </a:ext>
            </a:extLst>
          </p:cNvPr>
          <p:cNvSpPr/>
          <p:nvPr/>
        </p:nvSpPr>
        <p:spPr>
          <a:xfrm>
            <a:off x="-107833" y="840288"/>
            <a:ext cx="9359665" cy="882185"/>
          </a:xfrm>
          <a:prstGeom prst="rect">
            <a:avLst/>
          </a:prstGeom>
          <a:solidFill>
            <a:srgbClr val="BB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u="sng" dirty="0">
                <a:solidFill>
                  <a:srgbClr val="FFFFFF"/>
                </a:solidFill>
              </a:rPr>
              <a:t>Challenge 3:</a:t>
            </a:r>
            <a:r>
              <a:rPr lang="en" sz="2100" b="1" dirty="0">
                <a:solidFill>
                  <a:srgbClr val="FFFFFF"/>
                </a:solidFill>
              </a:rPr>
              <a:t> </a:t>
            </a:r>
            <a:r>
              <a:rPr lang="en" sz="2100" dirty="0">
                <a:solidFill>
                  <a:srgbClr val="FFFFFF"/>
                </a:solidFill>
              </a:rPr>
              <a:t>No known FE scheme beyond linear functions </a:t>
            </a:r>
          </a:p>
          <a:p>
            <a:pPr marL="0" lvl="0" indent="0" algn="ctr" rtl="0">
              <a:spcBef>
                <a:spcPts val="0"/>
              </a:spcBef>
              <a:spcAft>
                <a:spcPts val="0"/>
              </a:spcAft>
              <a:buNone/>
            </a:pPr>
            <a:r>
              <a:rPr lang="en" sz="2100" dirty="0">
                <a:solidFill>
                  <a:srgbClr val="FFFFFF"/>
                </a:solidFill>
              </a:rPr>
              <a:t>that is R-compliant</a:t>
            </a:r>
            <a:endParaRPr sz="2100" dirty="0">
              <a:solidFill>
                <a:schemeClr val="lt1"/>
              </a:solidFill>
            </a:endParaRPr>
          </a:p>
        </p:txBody>
      </p:sp>
      <p:pic>
        <p:nvPicPr>
          <p:cNvPr id="7" name="Google Shape;654;p29">
            <a:extLst>
              <a:ext uri="{FF2B5EF4-FFF2-40B4-BE49-F238E27FC236}">
                <a16:creationId xmlns:a16="http://schemas.microsoft.com/office/drawing/2014/main" id="{DAF58643-E864-EB64-E74C-2ED8AAA5A4D2}"/>
              </a:ext>
            </a:extLst>
          </p:cNvPr>
          <p:cNvPicPr preferRelativeResize="0"/>
          <p:nvPr/>
        </p:nvPicPr>
        <p:blipFill>
          <a:blip r:embed="rId2">
            <a:alphaModFix/>
          </a:blip>
          <a:stretch>
            <a:fillRect/>
          </a:stretch>
        </p:blipFill>
        <p:spPr>
          <a:xfrm>
            <a:off x="1150188" y="2571750"/>
            <a:ext cx="1097280" cy="1097280"/>
          </a:xfrm>
          <a:prstGeom prst="rect">
            <a:avLst/>
          </a:prstGeom>
          <a:noFill/>
          <a:ln>
            <a:noFill/>
          </a:ln>
        </p:spPr>
      </p:pic>
      <p:sp>
        <p:nvSpPr>
          <p:cNvPr id="8" name="TextBox 7">
            <a:extLst>
              <a:ext uri="{FF2B5EF4-FFF2-40B4-BE49-F238E27FC236}">
                <a16:creationId xmlns:a16="http://schemas.microsoft.com/office/drawing/2014/main" id="{AD520BDF-24E3-C193-9C09-A52C909BCE7B}"/>
              </a:ext>
            </a:extLst>
          </p:cNvPr>
          <p:cNvSpPr txBox="1"/>
          <p:nvPr/>
        </p:nvSpPr>
        <p:spPr>
          <a:xfrm>
            <a:off x="2923953" y="2912641"/>
            <a:ext cx="2882520" cy="415498"/>
          </a:xfrm>
          <a:prstGeom prst="rect">
            <a:avLst/>
          </a:prstGeom>
          <a:noFill/>
        </p:spPr>
        <p:txBody>
          <a:bodyPr wrap="none" rtlCol="0">
            <a:spAutoFit/>
          </a:bodyPr>
          <a:lstStyle/>
          <a:p>
            <a:r>
              <a:rPr lang="en-US" sz="2100" b="1" dirty="0">
                <a:solidFill>
                  <a:schemeClr val="tx1"/>
                </a:solidFill>
              </a:rPr>
              <a:t>Build FAS using FHE</a:t>
            </a:r>
          </a:p>
        </p:txBody>
      </p:sp>
    </p:spTree>
    <p:extLst>
      <p:ext uri="{BB962C8B-B14F-4D97-AF65-F5344CB8AC3E}">
        <p14:creationId xmlns:p14="http://schemas.microsoft.com/office/powerpoint/2010/main" val="35728554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Shape 703">
          <a:extLst>
            <a:ext uri="{FF2B5EF4-FFF2-40B4-BE49-F238E27FC236}">
              <a16:creationId xmlns:a16="http://schemas.microsoft.com/office/drawing/2014/main" id="{63204187-4AF5-0A69-7B15-78E2C00790C6}"/>
            </a:ext>
          </a:extLst>
        </p:cNvPr>
        <p:cNvGrpSpPr/>
        <p:nvPr/>
      </p:nvGrpSpPr>
      <p:grpSpPr>
        <a:xfrm>
          <a:off x="0" y="0"/>
          <a:ext cx="0" cy="0"/>
          <a:chOff x="0" y="0"/>
          <a:chExt cx="0" cy="0"/>
        </a:xfrm>
      </p:grpSpPr>
      <p:sp>
        <p:nvSpPr>
          <p:cNvPr id="704" name="Google Shape;704;p47">
            <a:extLst>
              <a:ext uri="{FF2B5EF4-FFF2-40B4-BE49-F238E27FC236}">
                <a16:creationId xmlns:a16="http://schemas.microsoft.com/office/drawing/2014/main" id="{3B2A8A76-7DFF-9EF6-E66B-F1573F5A9251}"/>
              </a:ext>
            </a:extLst>
          </p:cNvPr>
          <p:cNvSpPr/>
          <p:nvPr/>
        </p:nvSpPr>
        <p:spPr>
          <a:xfrm>
            <a:off x="368850" y="2308475"/>
            <a:ext cx="8729400" cy="1425300"/>
          </a:xfrm>
          <a:prstGeom prst="rect">
            <a:avLst/>
          </a:prstGeom>
          <a:noFill/>
          <a:ln w="19050"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705" name="Google Shape;705;p47">
            <a:extLst>
              <a:ext uri="{FF2B5EF4-FFF2-40B4-BE49-F238E27FC236}">
                <a16:creationId xmlns:a16="http://schemas.microsoft.com/office/drawing/2014/main" id="{D40B09BC-CC41-4040-05DC-485772176315}"/>
              </a:ext>
            </a:extLst>
          </p:cNvPr>
          <p:cNvCxnSpPr/>
          <p:nvPr/>
        </p:nvCxnSpPr>
        <p:spPr>
          <a:xfrm rot="10800000">
            <a:off x="3430848" y="1749650"/>
            <a:ext cx="1827000" cy="2400"/>
          </a:xfrm>
          <a:prstGeom prst="straightConnector1">
            <a:avLst/>
          </a:prstGeom>
          <a:noFill/>
          <a:ln w="38100" cap="flat" cmpd="sng">
            <a:solidFill>
              <a:srgbClr val="BB0000"/>
            </a:solidFill>
            <a:prstDash val="solid"/>
            <a:round/>
            <a:headEnd type="none" w="med" len="med"/>
            <a:tailEnd type="triangle" w="med" len="med"/>
          </a:ln>
        </p:spPr>
      </p:cxnSp>
      <p:cxnSp>
        <p:nvCxnSpPr>
          <p:cNvPr id="706" name="Google Shape;706;p47">
            <a:extLst>
              <a:ext uri="{FF2B5EF4-FFF2-40B4-BE49-F238E27FC236}">
                <a16:creationId xmlns:a16="http://schemas.microsoft.com/office/drawing/2014/main" id="{E4E2D842-567A-FDCC-0011-5DC073C50E96}"/>
              </a:ext>
            </a:extLst>
          </p:cNvPr>
          <p:cNvCxnSpPr/>
          <p:nvPr/>
        </p:nvCxnSpPr>
        <p:spPr>
          <a:xfrm rot="10800000">
            <a:off x="3428952" y="4264250"/>
            <a:ext cx="1827300" cy="9600"/>
          </a:xfrm>
          <a:prstGeom prst="straightConnector1">
            <a:avLst/>
          </a:prstGeom>
          <a:noFill/>
          <a:ln w="38100" cap="flat" cmpd="sng">
            <a:solidFill>
              <a:srgbClr val="BB0000"/>
            </a:solidFill>
            <a:prstDash val="solid"/>
            <a:round/>
            <a:headEnd type="none" w="med" len="med"/>
            <a:tailEnd type="triangle" w="med" len="med"/>
          </a:ln>
        </p:spPr>
      </p:cxnSp>
      <p:sp>
        <p:nvSpPr>
          <p:cNvPr id="707" name="Google Shape;707;p47">
            <a:extLst>
              <a:ext uri="{FF2B5EF4-FFF2-40B4-BE49-F238E27FC236}">
                <a16:creationId xmlns:a16="http://schemas.microsoft.com/office/drawing/2014/main" id="{1992095A-C1BE-9ABF-3900-5BC3D47CB651}"/>
              </a:ext>
            </a:extLst>
          </p:cNvPr>
          <p:cNvSpPr/>
          <p:nvPr/>
        </p:nvSpPr>
        <p:spPr>
          <a:xfrm>
            <a:off x="5368400" y="14352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708" name="Google Shape;708;p47">
            <a:extLst>
              <a:ext uri="{FF2B5EF4-FFF2-40B4-BE49-F238E27FC236}">
                <a16:creationId xmlns:a16="http://schemas.microsoft.com/office/drawing/2014/main" id="{7BF122AB-F3FC-5DB0-BB3C-844C586A7604}"/>
              </a:ext>
            </a:extLst>
          </p:cNvPr>
          <p:cNvSpPr txBox="1"/>
          <p:nvPr/>
        </p:nvSpPr>
        <p:spPr>
          <a:xfrm>
            <a:off x="3489750" y="1350675"/>
            <a:ext cx="17778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ad = (mpk, ct)</a:t>
            </a:r>
            <a:endParaRPr sz="1500">
              <a:solidFill>
                <a:schemeClr val="dk1"/>
              </a:solidFill>
            </a:endParaRPr>
          </a:p>
        </p:txBody>
      </p:sp>
      <p:sp>
        <p:nvSpPr>
          <p:cNvPr id="709" name="Google Shape;709;p47">
            <a:extLst>
              <a:ext uri="{FF2B5EF4-FFF2-40B4-BE49-F238E27FC236}">
                <a16:creationId xmlns:a16="http://schemas.microsoft.com/office/drawing/2014/main" id="{76F3BC45-7B5F-7E9E-E1FF-5C201B3540CA}"/>
              </a:ext>
            </a:extLst>
          </p:cNvPr>
          <p:cNvSpPr/>
          <p:nvPr/>
        </p:nvSpPr>
        <p:spPr>
          <a:xfrm>
            <a:off x="70175" y="42441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710" name="Google Shape;710;p47">
            <a:extLst>
              <a:ext uri="{FF2B5EF4-FFF2-40B4-BE49-F238E27FC236}">
                <a16:creationId xmlns:a16="http://schemas.microsoft.com/office/drawing/2014/main" id="{023C096D-FF09-1ED4-D46A-A3827002515A}"/>
              </a:ext>
            </a:extLst>
          </p:cNvPr>
          <p:cNvSpPr/>
          <p:nvPr/>
        </p:nvSpPr>
        <p:spPr>
          <a:xfrm>
            <a:off x="3683400" y="2029275"/>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711" name="Google Shape;711;p47">
            <a:extLst>
              <a:ext uri="{FF2B5EF4-FFF2-40B4-BE49-F238E27FC236}">
                <a16:creationId xmlns:a16="http://schemas.microsoft.com/office/drawing/2014/main" id="{8EB41261-EA2E-6E3F-77D8-DCC35153B6E6}"/>
              </a:ext>
            </a:extLst>
          </p:cNvPr>
          <p:cNvSpPr/>
          <p:nvPr/>
        </p:nvSpPr>
        <p:spPr>
          <a:xfrm>
            <a:off x="5368400" y="3949800"/>
            <a:ext cx="262800" cy="253800"/>
          </a:xfrm>
          <a:prstGeom prst="ellipse">
            <a:avLst/>
          </a:prstGeom>
          <a:solidFill>
            <a:srgbClr val="BB0000"/>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712" name="Google Shape;712;p47">
            <a:extLst>
              <a:ext uri="{FF2B5EF4-FFF2-40B4-BE49-F238E27FC236}">
                <a16:creationId xmlns:a16="http://schemas.microsoft.com/office/drawing/2014/main" id="{847DF33D-77DF-D02A-8591-F16359DBF142}"/>
              </a:ext>
            </a:extLst>
          </p:cNvPr>
          <p:cNvSpPr txBox="1"/>
          <p:nvPr/>
        </p:nvSpPr>
        <p:spPr>
          <a:xfrm>
            <a:off x="4022550" y="3941475"/>
            <a:ext cx="6417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dk1"/>
                </a:solidFill>
              </a:rPr>
              <a:t>sig</a:t>
            </a:r>
            <a:endParaRPr sz="1500">
              <a:solidFill>
                <a:schemeClr val="dk1"/>
              </a:solidFill>
            </a:endParaRPr>
          </a:p>
        </p:txBody>
      </p:sp>
      <p:sp>
        <p:nvSpPr>
          <p:cNvPr id="713" name="Google Shape;713;p47">
            <a:extLst>
              <a:ext uri="{FF2B5EF4-FFF2-40B4-BE49-F238E27FC236}">
                <a16:creationId xmlns:a16="http://schemas.microsoft.com/office/drawing/2014/main" id="{77EFB77B-F265-5DE5-DE48-AB6B4456459E}"/>
              </a:ext>
            </a:extLst>
          </p:cNvPr>
          <p:cNvSpPr txBox="1"/>
          <p:nvPr/>
        </p:nvSpPr>
        <p:spPr>
          <a:xfrm>
            <a:off x="5679050" y="1354350"/>
            <a:ext cx="2844900" cy="646500"/>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rgbClr val="C00000"/>
                </a:solidFill>
              </a:rPr>
              <a:t>(</a:t>
            </a:r>
            <a:r>
              <a:rPr lang="en" sz="1500" dirty="0" err="1">
                <a:solidFill>
                  <a:srgbClr val="C00000"/>
                </a:solidFill>
              </a:rPr>
              <a:t>mpk</a:t>
            </a:r>
            <a:r>
              <a:rPr lang="en" sz="1500" dirty="0">
                <a:solidFill>
                  <a:srgbClr val="C00000"/>
                </a:solidFill>
              </a:rPr>
              <a:t>, </a:t>
            </a:r>
            <a:r>
              <a:rPr lang="en" sz="1500" dirty="0" err="1">
                <a:solidFill>
                  <a:srgbClr val="C00000"/>
                </a:solidFill>
              </a:rPr>
              <a:t>msk</a:t>
            </a:r>
            <a:r>
              <a:rPr lang="en" sz="1500" dirty="0">
                <a:solidFill>
                  <a:srgbClr val="C00000"/>
                </a:solidFill>
              </a:rPr>
              <a:t>) ← </a:t>
            </a:r>
            <a:r>
              <a:rPr lang="en" sz="1500" dirty="0" err="1">
                <a:solidFill>
                  <a:srgbClr val="C00000"/>
                </a:solidFill>
              </a:rPr>
              <a:t>FHE.Setup</a:t>
            </a:r>
            <a:r>
              <a:rPr lang="en" sz="1500" dirty="0">
                <a:solidFill>
                  <a:srgbClr val="C00000"/>
                </a:solidFill>
              </a:rPr>
              <a:t>(1</a:t>
            </a:r>
            <a:r>
              <a:rPr lang="en" sz="1500" baseline="30000" dirty="0">
                <a:solidFill>
                  <a:srgbClr val="C00000"/>
                </a:solidFill>
              </a:rPr>
              <a:t>λ</a:t>
            </a:r>
            <a:r>
              <a:rPr lang="en" sz="1500" dirty="0">
                <a:solidFill>
                  <a:srgbClr val="C00000"/>
                </a:solidFill>
              </a:rPr>
              <a:t>)</a:t>
            </a:r>
            <a:endParaRPr sz="1500" dirty="0">
              <a:solidFill>
                <a:srgbClr val="C00000"/>
              </a:solidFill>
            </a:endParaRPr>
          </a:p>
          <a:p>
            <a:pPr marL="0" lvl="0" indent="0" algn="l" rtl="0">
              <a:spcBef>
                <a:spcPts val="0"/>
              </a:spcBef>
              <a:spcAft>
                <a:spcPts val="0"/>
              </a:spcAft>
              <a:buNone/>
            </a:pPr>
            <a:r>
              <a:rPr lang="en" sz="1500" dirty="0" err="1">
                <a:solidFill>
                  <a:srgbClr val="C00000"/>
                </a:solidFill>
              </a:rPr>
              <a:t>ct</a:t>
            </a:r>
            <a:r>
              <a:rPr lang="en" sz="1500" dirty="0">
                <a:solidFill>
                  <a:srgbClr val="C00000"/>
                </a:solidFill>
              </a:rPr>
              <a:t> = </a:t>
            </a:r>
            <a:r>
              <a:rPr lang="en" sz="1500" dirty="0" err="1">
                <a:solidFill>
                  <a:srgbClr val="C00000"/>
                </a:solidFill>
              </a:rPr>
              <a:t>FHE.Encrypt</a:t>
            </a:r>
            <a:r>
              <a:rPr lang="en" sz="1500" dirty="0">
                <a:solidFill>
                  <a:srgbClr val="C00000"/>
                </a:solidFill>
              </a:rPr>
              <a:t>(</a:t>
            </a:r>
            <a:r>
              <a:rPr lang="en" sz="1500" dirty="0" err="1">
                <a:solidFill>
                  <a:srgbClr val="C00000"/>
                </a:solidFill>
              </a:rPr>
              <a:t>mpk</a:t>
            </a:r>
            <a:r>
              <a:rPr lang="en" sz="1500" dirty="0">
                <a:solidFill>
                  <a:srgbClr val="C00000"/>
                </a:solidFill>
              </a:rPr>
              <a:t>, x; r)</a:t>
            </a:r>
            <a:endParaRPr sz="1500" dirty="0">
              <a:solidFill>
                <a:srgbClr val="C00000"/>
              </a:solidFill>
            </a:endParaRPr>
          </a:p>
        </p:txBody>
      </p:sp>
      <p:sp>
        <p:nvSpPr>
          <p:cNvPr id="714" name="Google Shape;714;p47">
            <a:extLst>
              <a:ext uri="{FF2B5EF4-FFF2-40B4-BE49-F238E27FC236}">
                <a16:creationId xmlns:a16="http://schemas.microsoft.com/office/drawing/2014/main" id="{0D0708BD-9A75-CD48-5195-C40AA4653597}"/>
              </a:ext>
            </a:extLst>
          </p:cNvPr>
          <p:cNvSpPr txBox="1"/>
          <p:nvPr/>
        </p:nvSpPr>
        <p:spPr>
          <a:xfrm>
            <a:off x="5679050" y="3868950"/>
            <a:ext cx="2940000" cy="415468"/>
          </a:xfrm>
          <a:prstGeom prst="rect">
            <a:avLst/>
          </a:prstGeom>
          <a:noFill/>
          <a:ln w="19050" cap="flat" cmpd="sng">
            <a:solidFill>
              <a:srgbClr val="BB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chemeClr val="dk1"/>
                </a:solidFill>
              </a:rPr>
              <a:t>sig ← </a:t>
            </a:r>
            <a:r>
              <a:rPr lang="en" sz="1500" dirty="0" err="1">
                <a:solidFill>
                  <a:schemeClr val="dk1"/>
                </a:solidFill>
              </a:rPr>
              <a:t>AS.Adapt</a:t>
            </a:r>
            <a:r>
              <a:rPr lang="en" sz="1500" dirty="0">
                <a:solidFill>
                  <a:schemeClr val="dk1"/>
                </a:solidFill>
              </a:rPr>
              <a:t>(</a:t>
            </a:r>
            <a:r>
              <a:rPr lang="en" sz="1500" dirty="0" err="1">
                <a:solidFill>
                  <a:schemeClr val="dk1"/>
                </a:solidFill>
              </a:rPr>
              <a:t>presig</a:t>
            </a:r>
            <a:r>
              <a:rPr lang="en" sz="1500" dirty="0">
                <a:solidFill>
                  <a:schemeClr val="dk1"/>
                </a:solidFill>
              </a:rPr>
              <a:t>, </a:t>
            </a:r>
            <a:r>
              <a:rPr lang="en" sz="1500" dirty="0">
                <a:solidFill>
                  <a:schemeClr val="tx1"/>
                </a:solidFill>
              </a:rPr>
              <a:t>k</a:t>
            </a:r>
            <a:r>
              <a:rPr lang="en" sz="1500" dirty="0">
                <a:solidFill>
                  <a:schemeClr val="dk1"/>
                </a:solidFill>
              </a:rPr>
              <a:t>)</a:t>
            </a:r>
            <a:endParaRPr dirty="0"/>
          </a:p>
        </p:txBody>
      </p:sp>
      <p:sp>
        <p:nvSpPr>
          <p:cNvPr id="715" name="Google Shape;715;p47">
            <a:extLst>
              <a:ext uri="{FF2B5EF4-FFF2-40B4-BE49-F238E27FC236}">
                <a16:creationId xmlns:a16="http://schemas.microsoft.com/office/drawing/2014/main" id="{7DFB0CE5-9D19-2C4B-C6C0-F9E3C035AAB6}"/>
              </a:ext>
            </a:extLst>
          </p:cNvPr>
          <p:cNvSpPr txBox="1"/>
          <p:nvPr/>
        </p:nvSpPr>
        <p:spPr>
          <a:xfrm>
            <a:off x="368849" y="4163325"/>
            <a:ext cx="2940000" cy="646300"/>
          </a:xfrm>
          <a:prstGeom prst="rect">
            <a:avLst/>
          </a:prstGeom>
          <a:noFill/>
          <a:ln w="19050" cap="flat" cmpd="sng">
            <a:solidFill>
              <a:schemeClr val="accent1"/>
            </a:solidFill>
            <a:prstDash val="dash"/>
            <a:round/>
            <a:headEnd type="none" w="sm" len="sm"/>
            <a:tailEnd type="none" w="sm" len="sm"/>
          </a:ln>
        </p:spPr>
        <p:txBody>
          <a:bodyPr spcFirstLastPara="1" wrap="square" lIns="91425" tIns="91425" rIns="91425" bIns="91425" anchor="t" anchorCtr="0">
            <a:spAutoFit/>
          </a:bodyPr>
          <a:lstStyle/>
          <a:p>
            <a:pPr lvl="0"/>
            <a:r>
              <a:rPr lang="en-US" sz="1500" dirty="0">
                <a:solidFill>
                  <a:schemeClr val="dk1"/>
                </a:solidFill>
              </a:rPr>
              <a:t>k ← </a:t>
            </a:r>
            <a:r>
              <a:rPr lang="en-US" sz="1500" dirty="0" err="1">
                <a:solidFill>
                  <a:schemeClr val="dk1"/>
                </a:solidFill>
              </a:rPr>
              <a:t>Schnorr.Extract</a:t>
            </a:r>
            <a:r>
              <a:rPr lang="en-US" sz="1500" dirty="0">
                <a:solidFill>
                  <a:schemeClr val="dk1"/>
                </a:solidFill>
              </a:rPr>
              <a:t>(</a:t>
            </a:r>
            <a:r>
              <a:rPr lang="en-US" sz="1500" dirty="0" err="1">
                <a:solidFill>
                  <a:schemeClr val="dk1"/>
                </a:solidFill>
              </a:rPr>
              <a:t>presig</a:t>
            </a:r>
            <a:r>
              <a:rPr lang="en-US" sz="1500" dirty="0">
                <a:solidFill>
                  <a:schemeClr val="dk1"/>
                </a:solidFill>
              </a:rPr>
              <a:t>, sig)</a:t>
            </a:r>
          </a:p>
          <a:p>
            <a:pPr lvl="0"/>
            <a:r>
              <a:rPr lang="en-US" sz="1500" dirty="0">
                <a:solidFill>
                  <a:schemeClr val="dk1"/>
                </a:solidFill>
              </a:rPr>
              <a:t>f(x) ← </a:t>
            </a:r>
            <a:r>
              <a:rPr lang="en-US" sz="1500" dirty="0" err="1">
                <a:solidFill>
                  <a:schemeClr val="dk1"/>
                </a:solidFill>
              </a:rPr>
              <a:t>EG.Decrypt</a:t>
            </a:r>
            <a:r>
              <a:rPr lang="en-US" sz="1500" dirty="0">
                <a:solidFill>
                  <a:schemeClr val="dk1"/>
                </a:solidFill>
              </a:rPr>
              <a:t>(k, </a:t>
            </a:r>
            <a:r>
              <a:rPr lang="en-US" sz="1500" dirty="0" err="1">
                <a:solidFill>
                  <a:schemeClr val="dk1"/>
                </a:solidFill>
              </a:rPr>
              <a:t>ct</a:t>
            </a:r>
            <a:r>
              <a:rPr lang="en-US" sz="1500" baseline="-25000" dirty="0" err="1">
                <a:solidFill>
                  <a:schemeClr val="dk1"/>
                </a:solidFill>
              </a:rPr>
              <a:t>z</a:t>
            </a:r>
            <a:r>
              <a:rPr lang="en-US" sz="1500" dirty="0">
                <a:solidFill>
                  <a:schemeClr val="dk1"/>
                </a:solidFill>
              </a:rPr>
              <a:t>)</a:t>
            </a:r>
          </a:p>
        </p:txBody>
      </p:sp>
      <p:sp>
        <p:nvSpPr>
          <p:cNvPr id="716" name="Google Shape;716;p47">
            <a:extLst>
              <a:ext uri="{FF2B5EF4-FFF2-40B4-BE49-F238E27FC236}">
                <a16:creationId xmlns:a16="http://schemas.microsoft.com/office/drawing/2014/main" id="{B6213D3A-8167-75F3-0F03-C4C7D64BCBA6}"/>
              </a:ext>
            </a:extLst>
          </p:cNvPr>
          <p:cNvSpPr txBox="1"/>
          <p:nvPr/>
        </p:nvSpPr>
        <p:spPr>
          <a:xfrm>
            <a:off x="292650" y="3181517"/>
            <a:ext cx="3305700"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err="1">
                <a:solidFill>
                  <a:schemeClr val="tx1"/>
                </a:solidFill>
              </a:rPr>
              <a:t>presig</a:t>
            </a:r>
            <a:r>
              <a:rPr lang="en" sz="1500" dirty="0">
                <a:solidFill>
                  <a:schemeClr val="tx1"/>
                </a:solidFill>
              </a:rPr>
              <a:t> ← </a:t>
            </a:r>
            <a:r>
              <a:rPr lang="en" sz="1500" dirty="0" err="1">
                <a:solidFill>
                  <a:schemeClr val="tx1"/>
                </a:solidFill>
              </a:rPr>
              <a:t>AS.PreSign</a:t>
            </a:r>
            <a:r>
              <a:rPr lang="en" sz="1500" dirty="0">
                <a:solidFill>
                  <a:schemeClr val="tx1"/>
                </a:solidFill>
              </a:rPr>
              <a:t>(</a:t>
            </a:r>
            <a:r>
              <a:rPr lang="en" sz="1500" dirty="0" err="1">
                <a:solidFill>
                  <a:schemeClr val="tx1"/>
                </a:solidFill>
              </a:rPr>
              <a:t>sk</a:t>
            </a:r>
            <a:r>
              <a:rPr lang="en" sz="1500" dirty="0">
                <a:solidFill>
                  <a:schemeClr val="tx1"/>
                </a:solidFill>
              </a:rPr>
              <a:t>, </a:t>
            </a:r>
            <a:r>
              <a:rPr lang="en" sz="1500" dirty="0" err="1">
                <a:solidFill>
                  <a:schemeClr val="tx1"/>
                </a:solidFill>
              </a:rPr>
              <a:t>tx</a:t>
            </a:r>
            <a:r>
              <a:rPr lang="en" sz="1500" dirty="0">
                <a:solidFill>
                  <a:schemeClr val="tx1"/>
                </a:solidFill>
              </a:rPr>
              <a:t>, K)</a:t>
            </a:r>
            <a:endParaRPr sz="1500" dirty="0">
              <a:solidFill>
                <a:schemeClr val="tx1"/>
              </a:solidFill>
            </a:endParaRPr>
          </a:p>
        </p:txBody>
      </p:sp>
      <p:cxnSp>
        <p:nvCxnSpPr>
          <p:cNvPr id="717" name="Google Shape;717;p47">
            <a:extLst>
              <a:ext uri="{FF2B5EF4-FFF2-40B4-BE49-F238E27FC236}">
                <a16:creationId xmlns:a16="http://schemas.microsoft.com/office/drawing/2014/main" id="{9286BBCB-294B-B4C7-9886-2E806DD47D9E}"/>
              </a:ext>
            </a:extLst>
          </p:cNvPr>
          <p:cNvCxnSpPr/>
          <p:nvPr/>
        </p:nvCxnSpPr>
        <p:spPr>
          <a:xfrm>
            <a:off x="3430766" y="3578450"/>
            <a:ext cx="1827000" cy="2400"/>
          </a:xfrm>
          <a:prstGeom prst="straightConnector1">
            <a:avLst/>
          </a:prstGeom>
          <a:noFill/>
          <a:ln w="38100" cap="flat" cmpd="sng">
            <a:solidFill>
              <a:schemeClr val="accent1"/>
            </a:solidFill>
            <a:prstDash val="solid"/>
            <a:round/>
            <a:headEnd type="none" w="med" len="med"/>
            <a:tailEnd type="triangle" w="med" len="med"/>
          </a:ln>
        </p:spPr>
      </p:cxnSp>
      <p:sp>
        <p:nvSpPr>
          <p:cNvPr id="718" name="Google Shape;718;p47">
            <a:extLst>
              <a:ext uri="{FF2B5EF4-FFF2-40B4-BE49-F238E27FC236}">
                <a16:creationId xmlns:a16="http://schemas.microsoft.com/office/drawing/2014/main" id="{41FB4FBD-5470-3210-69BB-A995F300AC70}"/>
              </a:ext>
            </a:extLst>
          </p:cNvPr>
          <p:cNvSpPr txBox="1"/>
          <p:nvPr/>
        </p:nvSpPr>
        <p:spPr>
          <a:xfrm>
            <a:off x="3683400" y="3255675"/>
            <a:ext cx="1320000" cy="32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dirty="0">
                <a:solidFill>
                  <a:schemeClr val="dk1"/>
                </a:solidFill>
              </a:rPr>
              <a:t>f, </a:t>
            </a:r>
            <a:r>
              <a:rPr lang="en" sz="1500" dirty="0" err="1">
                <a:solidFill>
                  <a:schemeClr val="dk1"/>
                </a:solidFill>
              </a:rPr>
              <a:t>presig</a:t>
            </a:r>
            <a:endParaRPr sz="1500" dirty="0">
              <a:solidFill>
                <a:schemeClr val="dk1"/>
              </a:solidFill>
            </a:endParaRPr>
          </a:p>
        </p:txBody>
      </p:sp>
      <p:sp>
        <p:nvSpPr>
          <p:cNvPr id="719" name="Google Shape;719;p47">
            <a:extLst>
              <a:ext uri="{FF2B5EF4-FFF2-40B4-BE49-F238E27FC236}">
                <a16:creationId xmlns:a16="http://schemas.microsoft.com/office/drawing/2014/main" id="{DB207403-1475-B00B-C276-76ADD4FDB40F}"/>
              </a:ext>
            </a:extLst>
          </p:cNvPr>
          <p:cNvSpPr txBox="1">
            <a:spLocks noGrp="1"/>
          </p:cNvSpPr>
          <p:nvPr>
            <p:ph type="body" idx="1"/>
          </p:nvPr>
        </p:nvSpPr>
        <p:spPr>
          <a:xfrm>
            <a:off x="0" y="207391"/>
            <a:ext cx="9144300" cy="443168"/>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a:t>
            </a:r>
            <a:r>
              <a:rPr lang="en" b="1" dirty="0">
                <a:solidFill>
                  <a:srgbClr val="C00000"/>
                </a:solidFill>
              </a:rPr>
              <a:t>V</a:t>
            </a:r>
            <a:r>
              <a:rPr lang="en" b="1" dirty="0">
                <a:solidFill>
                  <a:schemeClr val="dk1"/>
                </a:solidFill>
              </a:rPr>
              <a:t>GTS26] FAS Scheme: FHE + Adaptor Signature (AS)</a:t>
            </a:r>
            <a:endParaRPr b="1" dirty="0">
              <a:solidFill>
                <a:schemeClr val="dk1"/>
              </a:solidFill>
            </a:endParaRPr>
          </a:p>
        </p:txBody>
      </p:sp>
      <p:sp>
        <p:nvSpPr>
          <p:cNvPr id="720" name="Google Shape;720;p47">
            <a:extLst>
              <a:ext uri="{FF2B5EF4-FFF2-40B4-BE49-F238E27FC236}">
                <a16:creationId xmlns:a16="http://schemas.microsoft.com/office/drawing/2014/main" id="{05BBBD27-81B7-2522-98E7-09F2F06E4E22}"/>
              </a:ext>
            </a:extLst>
          </p:cNvPr>
          <p:cNvSpPr txBox="1"/>
          <p:nvPr/>
        </p:nvSpPr>
        <p:spPr>
          <a:xfrm>
            <a:off x="6112575" y="691150"/>
            <a:ext cx="12636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a:p>
            <a:pPr marL="0" lvl="0" indent="0" algn="ctr" rtl="0">
              <a:spcBef>
                <a:spcPts val="0"/>
              </a:spcBef>
              <a:spcAft>
                <a:spcPts val="0"/>
              </a:spcAft>
              <a:buNone/>
            </a:pPr>
            <a:r>
              <a:rPr lang="en" sz="1500">
                <a:solidFill>
                  <a:schemeClr val="dk1"/>
                </a:solidFill>
              </a:rPr>
              <a:t>(pp, X, x, vk)</a:t>
            </a:r>
            <a:endParaRPr sz="1800" b="1" u="sng">
              <a:solidFill>
                <a:srgbClr val="BB0000"/>
              </a:solidFill>
            </a:endParaRPr>
          </a:p>
        </p:txBody>
      </p:sp>
      <p:sp>
        <p:nvSpPr>
          <p:cNvPr id="721" name="Google Shape;721;p47">
            <a:extLst>
              <a:ext uri="{FF2B5EF4-FFF2-40B4-BE49-F238E27FC236}">
                <a16:creationId xmlns:a16="http://schemas.microsoft.com/office/drawing/2014/main" id="{E3DF168D-13D5-F8AB-DA30-A22819F74320}"/>
              </a:ext>
            </a:extLst>
          </p:cNvPr>
          <p:cNvSpPr txBox="1"/>
          <p:nvPr/>
        </p:nvSpPr>
        <p:spPr>
          <a:xfrm>
            <a:off x="1004575" y="694950"/>
            <a:ext cx="19557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chemeClr val="accent1"/>
                </a:solidFill>
              </a:rPr>
              <a:t>Buyer</a:t>
            </a:r>
            <a:endParaRPr sz="1800" b="1" u="sng">
              <a:solidFill>
                <a:schemeClr val="accent1"/>
              </a:solidFill>
            </a:endParaRPr>
          </a:p>
          <a:p>
            <a:pPr marL="0" lvl="0" indent="0" algn="l" rtl="0">
              <a:spcBef>
                <a:spcPts val="0"/>
              </a:spcBef>
              <a:spcAft>
                <a:spcPts val="0"/>
              </a:spcAft>
              <a:buNone/>
            </a:pPr>
            <a:r>
              <a:rPr lang="en" sz="1500">
                <a:solidFill>
                  <a:schemeClr val="dk1"/>
                </a:solidFill>
              </a:rPr>
              <a:t>(pp, X, sk, vk, tx, f)</a:t>
            </a:r>
            <a:endParaRPr sz="1800" b="1" u="sng">
              <a:solidFill>
                <a:schemeClr val="accent1"/>
              </a:solidFill>
            </a:endParaRPr>
          </a:p>
        </p:txBody>
      </p:sp>
      <p:pic>
        <p:nvPicPr>
          <p:cNvPr id="722" name="Google Shape;722;p47">
            <a:extLst>
              <a:ext uri="{FF2B5EF4-FFF2-40B4-BE49-F238E27FC236}">
                <a16:creationId xmlns:a16="http://schemas.microsoft.com/office/drawing/2014/main" id="{709354FE-B496-20DE-F2DA-46A2FB63406B}"/>
              </a:ext>
            </a:extLst>
          </p:cNvPr>
          <p:cNvPicPr preferRelativeResize="0"/>
          <p:nvPr/>
        </p:nvPicPr>
        <p:blipFill rotWithShape="1">
          <a:blip r:embed="rId3">
            <a:alphaModFix/>
          </a:blip>
          <a:srcRect r="16408"/>
          <a:stretch/>
        </p:blipFill>
        <p:spPr>
          <a:xfrm>
            <a:off x="5820474" y="694950"/>
            <a:ext cx="305752" cy="365760"/>
          </a:xfrm>
          <a:prstGeom prst="rect">
            <a:avLst/>
          </a:prstGeom>
          <a:noFill/>
          <a:ln>
            <a:noFill/>
          </a:ln>
        </p:spPr>
      </p:pic>
      <p:pic>
        <p:nvPicPr>
          <p:cNvPr id="723" name="Google Shape;723;p47">
            <a:extLst>
              <a:ext uri="{FF2B5EF4-FFF2-40B4-BE49-F238E27FC236}">
                <a16:creationId xmlns:a16="http://schemas.microsoft.com/office/drawing/2014/main" id="{92D6225E-FC52-D05D-E7BB-59273B2469DC}"/>
              </a:ext>
            </a:extLst>
          </p:cNvPr>
          <p:cNvPicPr preferRelativeResize="0"/>
          <p:nvPr/>
        </p:nvPicPr>
        <p:blipFill rotWithShape="1">
          <a:blip r:embed="rId4">
            <a:alphaModFix/>
          </a:blip>
          <a:srcRect r="16408"/>
          <a:stretch/>
        </p:blipFill>
        <p:spPr>
          <a:xfrm>
            <a:off x="711113" y="694950"/>
            <a:ext cx="305752" cy="365760"/>
          </a:xfrm>
          <a:prstGeom prst="rect">
            <a:avLst/>
          </a:prstGeom>
          <a:noFill/>
          <a:ln>
            <a:noFill/>
          </a:ln>
        </p:spPr>
      </p:pic>
      <p:sp>
        <p:nvSpPr>
          <p:cNvPr id="724" name="Google Shape;724;p47">
            <a:extLst>
              <a:ext uri="{FF2B5EF4-FFF2-40B4-BE49-F238E27FC236}">
                <a16:creationId xmlns:a16="http://schemas.microsoft.com/office/drawing/2014/main" id="{25BD6C4D-081C-8C1D-2580-F66A64D9D3A4}"/>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59</a:t>
            </a:fld>
            <a:endParaRPr/>
          </a:p>
        </p:txBody>
      </p:sp>
      <p:sp>
        <p:nvSpPr>
          <p:cNvPr id="3" name="TextBox 2">
            <a:extLst>
              <a:ext uri="{FF2B5EF4-FFF2-40B4-BE49-F238E27FC236}">
                <a16:creationId xmlns:a16="http://schemas.microsoft.com/office/drawing/2014/main" id="{5434DB11-E803-3A9F-61AD-6E2919AE7A5B}"/>
              </a:ext>
            </a:extLst>
          </p:cNvPr>
          <p:cNvSpPr txBox="1"/>
          <p:nvPr/>
        </p:nvSpPr>
        <p:spPr>
          <a:xfrm>
            <a:off x="368850" y="2451961"/>
            <a:ext cx="2416880" cy="307777"/>
          </a:xfrm>
          <a:prstGeom prst="rect">
            <a:avLst/>
          </a:prstGeom>
          <a:noFill/>
        </p:spPr>
        <p:txBody>
          <a:bodyPr wrap="square">
            <a:spAutoFit/>
          </a:bodyPr>
          <a:lstStyle/>
          <a:p>
            <a:pPr marL="0" lvl="0" indent="0" algn="l" rtl="0">
              <a:spcBef>
                <a:spcPts val="0"/>
              </a:spcBef>
              <a:spcAft>
                <a:spcPts val="0"/>
              </a:spcAft>
              <a:buNone/>
            </a:pPr>
            <a:r>
              <a:rPr lang="en-US" sz="1400" dirty="0" err="1">
                <a:solidFill>
                  <a:schemeClr val="accent1"/>
                </a:solidFill>
              </a:rPr>
              <a:t>ct</a:t>
            </a:r>
            <a:r>
              <a:rPr lang="en-US" sz="1400" baseline="-25000" dirty="0" err="1">
                <a:solidFill>
                  <a:schemeClr val="accent1"/>
                </a:solidFill>
              </a:rPr>
              <a:t>f</a:t>
            </a:r>
            <a:r>
              <a:rPr lang="en-US" sz="1400" dirty="0">
                <a:solidFill>
                  <a:schemeClr val="accent1"/>
                </a:solidFill>
              </a:rPr>
              <a:t> = </a:t>
            </a:r>
            <a:r>
              <a:rPr lang="en-US" sz="1400" dirty="0" err="1">
                <a:solidFill>
                  <a:schemeClr val="accent1"/>
                </a:solidFill>
              </a:rPr>
              <a:t>FHE.Eval</a:t>
            </a:r>
            <a:r>
              <a:rPr lang="en-US" sz="1400" dirty="0">
                <a:solidFill>
                  <a:schemeClr val="accent1"/>
                </a:solidFill>
              </a:rPr>
              <a:t>(</a:t>
            </a:r>
            <a:r>
              <a:rPr lang="en-US" sz="1400" dirty="0" err="1">
                <a:solidFill>
                  <a:schemeClr val="accent1"/>
                </a:solidFill>
              </a:rPr>
              <a:t>mpk</a:t>
            </a:r>
            <a:r>
              <a:rPr lang="en-US" sz="1400" dirty="0">
                <a:solidFill>
                  <a:schemeClr val="accent1"/>
                </a:solidFill>
              </a:rPr>
              <a:t>, </a:t>
            </a:r>
            <a:r>
              <a:rPr lang="en-US" sz="1400" dirty="0" err="1">
                <a:solidFill>
                  <a:schemeClr val="accent1"/>
                </a:solidFill>
              </a:rPr>
              <a:t>ct</a:t>
            </a:r>
            <a:r>
              <a:rPr lang="en-US" sz="1400" dirty="0">
                <a:solidFill>
                  <a:schemeClr val="accent1"/>
                </a:solidFill>
              </a:rPr>
              <a:t>, f)</a:t>
            </a:r>
          </a:p>
        </p:txBody>
      </p:sp>
      <p:cxnSp>
        <p:nvCxnSpPr>
          <p:cNvPr id="4" name="Google Shape;717;p47">
            <a:extLst>
              <a:ext uri="{FF2B5EF4-FFF2-40B4-BE49-F238E27FC236}">
                <a16:creationId xmlns:a16="http://schemas.microsoft.com/office/drawing/2014/main" id="{07B751B1-7431-F78A-C478-64BEEA08C0FA}"/>
              </a:ext>
            </a:extLst>
          </p:cNvPr>
          <p:cNvCxnSpPr/>
          <p:nvPr/>
        </p:nvCxnSpPr>
        <p:spPr>
          <a:xfrm>
            <a:off x="3444937" y="2773881"/>
            <a:ext cx="1827000" cy="2400"/>
          </a:xfrm>
          <a:prstGeom prst="straightConnector1">
            <a:avLst/>
          </a:prstGeom>
          <a:noFill/>
          <a:ln w="38100" cap="flat" cmpd="sng">
            <a:solidFill>
              <a:schemeClr val="accent1"/>
            </a:solidFill>
            <a:prstDash val="solid"/>
            <a:round/>
            <a:headEnd type="none" w="med" len="med"/>
            <a:tailEnd type="triangle" w="med" len="med"/>
          </a:ln>
        </p:spPr>
      </p:cxnSp>
      <p:sp>
        <p:nvSpPr>
          <p:cNvPr id="5" name="Google Shape;718;p47">
            <a:extLst>
              <a:ext uri="{FF2B5EF4-FFF2-40B4-BE49-F238E27FC236}">
                <a16:creationId xmlns:a16="http://schemas.microsoft.com/office/drawing/2014/main" id="{A59E6272-704C-A0B6-62DC-86775335B00E}"/>
              </a:ext>
            </a:extLst>
          </p:cNvPr>
          <p:cNvSpPr txBox="1"/>
          <p:nvPr/>
        </p:nvSpPr>
        <p:spPr>
          <a:xfrm>
            <a:off x="3697571" y="2451106"/>
            <a:ext cx="1320000" cy="322800"/>
          </a:xfrm>
          <a:prstGeom prst="rect">
            <a:avLst/>
          </a:prstGeom>
          <a:noFill/>
          <a:ln>
            <a:noFill/>
          </a:ln>
        </p:spPr>
        <p:txBody>
          <a:bodyPr spcFirstLastPara="1" wrap="square" lIns="91425" tIns="91425" rIns="91425" bIns="91425" anchor="ctr" anchorCtr="0">
            <a:noAutofit/>
          </a:bodyPr>
          <a:lstStyle/>
          <a:p>
            <a:pPr lvl="0" algn="ctr"/>
            <a:r>
              <a:rPr lang="en" sz="1500" dirty="0">
                <a:solidFill>
                  <a:schemeClr val="dk1"/>
                </a:solidFill>
              </a:rPr>
              <a:t>f, </a:t>
            </a:r>
            <a:r>
              <a:rPr lang="en-US" sz="1600" dirty="0" err="1">
                <a:solidFill>
                  <a:schemeClr val="accent1"/>
                </a:solidFill>
              </a:rPr>
              <a:t>ct</a:t>
            </a:r>
            <a:r>
              <a:rPr lang="en-US" sz="1600" baseline="-25000" dirty="0" err="1">
                <a:solidFill>
                  <a:schemeClr val="accent1"/>
                </a:solidFill>
              </a:rPr>
              <a:t>f</a:t>
            </a:r>
            <a:endParaRPr sz="1500" dirty="0">
              <a:solidFill>
                <a:schemeClr val="dk1"/>
              </a:solidFill>
            </a:endParaRPr>
          </a:p>
        </p:txBody>
      </p:sp>
      <mc:AlternateContent xmlns:mc="http://schemas.openxmlformats.org/markup-compatibility/2006" xmlns:a14="http://schemas.microsoft.com/office/drawing/2010/main">
        <mc:Choice Requires="a14">
          <p:sp>
            <p:nvSpPr>
              <p:cNvPr id="6" name="Google Shape;713;p47">
                <a:extLst>
                  <a:ext uri="{FF2B5EF4-FFF2-40B4-BE49-F238E27FC236}">
                    <a16:creationId xmlns:a16="http://schemas.microsoft.com/office/drawing/2014/main" id="{16107A97-939B-601A-3690-C48C2F7998E4}"/>
                  </a:ext>
                </a:extLst>
              </p:cNvPr>
              <p:cNvSpPr txBox="1"/>
              <p:nvPr/>
            </p:nvSpPr>
            <p:spPr>
              <a:xfrm>
                <a:off x="5552071" y="2328881"/>
                <a:ext cx="3519087" cy="1338798"/>
              </a:xfrm>
              <a:prstGeom prst="rect">
                <a:avLst/>
              </a:prstGeom>
              <a:noFill/>
              <a:ln w="19050" cap="flat" cmpd="sng">
                <a:noFill/>
                <a:prstDash val="dash"/>
                <a:round/>
                <a:headEnd type="none" w="sm" len="sm"/>
                <a:tailEnd type="none" w="sm" len="sm"/>
              </a:ln>
            </p:spPr>
            <p:txBody>
              <a:bodyPr spcFirstLastPara="1" wrap="square" lIns="91425" tIns="91425" rIns="91425" bIns="91425" anchor="t" anchorCtr="0">
                <a:spAutoFit/>
              </a:bodyPr>
              <a:lstStyle/>
              <a:p>
                <a:pPr lvl="0"/>
                <a:r>
                  <a:rPr lang="en" sz="1500" dirty="0">
                    <a:solidFill>
                      <a:srgbClr val="C00000"/>
                    </a:solidFill>
                  </a:rPr>
                  <a:t>z ← </a:t>
                </a:r>
                <a:r>
                  <a:rPr lang="en" sz="1500" dirty="0" err="1">
                    <a:solidFill>
                      <a:srgbClr val="C00000"/>
                    </a:solidFill>
                  </a:rPr>
                  <a:t>FHE.Decrypt</a:t>
                </a:r>
                <a:r>
                  <a:rPr lang="en" sz="1500" dirty="0">
                    <a:solidFill>
                      <a:srgbClr val="C00000"/>
                    </a:solidFill>
                  </a:rPr>
                  <a:t>(</a:t>
                </a:r>
                <a:r>
                  <a:rPr lang="en" sz="1500" dirty="0" err="1">
                    <a:solidFill>
                      <a:srgbClr val="C00000"/>
                    </a:solidFill>
                  </a:rPr>
                  <a:t>msk</a:t>
                </a:r>
                <a:r>
                  <a:rPr lang="en" sz="1500" dirty="0">
                    <a:solidFill>
                      <a:srgbClr val="C00000"/>
                    </a:solidFill>
                  </a:rPr>
                  <a:t>,</a:t>
                </a:r>
                <a:r>
                  <a:rPr lang="en-US" dirty="0">
                    <a:solidFill>
                      <a:srgbClr val="C00000"/>
                    </a:solidFill>
                  </a:rPr>
                  <a:t> </a:t>
                </a:r>
                <a:r>
                  <a:rPr lang="en-US" dirty="0" err="1">
                    <a:solidFill>
                      <a:srgbClr val="C00000"/>
                    </a:solidFill>
                  </a:rPr>
                  <a:t>ct</a:t>
                </a:r>
                <a:r>
                  <a:rPr lang="en-US" baseline="-25000" dirty="0" err="1">
                    <a:solidFill>
                      <a:srgbClr val="C00000"/>
                    </a:solidFill>
                  </a:rPr>
                  <a:t>f</a:t>
                </a:r>
                <a:r>
                  <a:rPr lang="en" sz="1500" dirty="0">
                    <a:solidFill>
                      <a:srgbClr val="C00000"/>
                    </a:solidFill>
                  </a:rPr>
                  <a:t>)</a:t>
                </a:r>
              </a:p>
              <a:p>
                <a:pPr lvl="0"/>
                <a:r>
                  <a:rPr lang="en" sz="1500" dirty="0">
                    <a:solidFill>
                      <a:srgbClr val="C00000"/>
                    </a:solidFill>
                  </a:rPr>
                  <a:t>If z</a:t>
                </a:r>
                <a14:m>
                  <m:oMath xmlns:m="http://schemas.openxmlformats.org/officeDocument/2006/math">
                    <m:r>
                      <a:rPr lang="en" sz="1500" b="0" i="1" smtClean="0">
                        <a:solidFill>
                          <a:srgbClr val="C00000"/>
                        </a:solidFill>
                        <a:latin typeface="Cambria Math" panose="02040503050406030204" pitchFamily="18" charset="0"/>
                        <a:ea typeface="Cambria Math" panose="02040503050406030204" pitchFamily="18" charset="0"/>
                      </a:rPr>
                      <m:t>≠</m:t>
                    </m:r>
                  </m:oMath>
                </a14:m>
                <a:r>
                  <a:rPr lang="en" sz="1500" dirty="0">
                    <a:solidFill>
                      <a:srgbClr val="C00000"/>
                    </a:solidFill>
                  </a:rPr>
                  <a:t> f(x): abort</a:t>
                </a:r>
              </a:p>
              <a:p>
                <a:pPr lvl="0"/>
                <a:r>
                  <a:rPr lang="en-US" sz="1500" dirty="0">
                    <a:solidFill>
                      <a:schemeClr val="dk1"/>
                    </a:solidFill>
                  </a:rPr>
                  <a:t>Sample El Gamal keys (k,  K = </a:t>
                </a:r>
                <a:r>
                  <a:rPr lang="en-US" sz="1500" dirty="0" err="1">
                    <a:solidFill>
                      <a:schemeClr val="dk1"/>
                    </a:solidFill>
                  </a:rPr>
                  <a:t>g</a:t>
                </a:r>
                <a:r>
                  <a:rPr lang="en-US" sz="1500" baseline="30000" dirty="0" err="1">
                    <a:solidFill>
                      <a:schemeClr val="dk1"/>
                    </a:solidFill>
                  </a:rPr>
                  <a:t>k</a:t>
                </a:r>
                <a:r>
                  <a:rPr lang="en-US" sz="1500" dirty="0">
                    <a:solidFill>
                      <a:schemeClr val="dk1"/>
                    </a:solidFill>
                  </a:rPr>
                  <a:t>)</a:t>
                </a:r>
              </a:p>
              <a:p>
                <a:pPr lvl="0"/>
                <a:r>
                  <a:rPr lang="en" sz="1500" dirty="0" err="1">
                    <a:solidFill>
                      <a:schemeClr val="dk1"/>
                    </a:solidFill>
                  </a:rPr>
                  <a:t>ct</a:t>
                </a:r>
                <a:r>
                  <a:rPr lang="en" sz="1500" baseline="-25000" dirty="0" err="1">
                    <a:solidFill>
                      <a:schemeClr val="dk1"/>
                    </a:solidFill>
                  </a:rPr>
                  <a:t>z</a:t>
                </a:r>
                <a:r>
                  <a:rPr lang="en-US" sz="1500" baseline="-25000" dirty="0">
                    <a:solidFill>
                      <a:schemeClr val="dk1"/>
                    </a:solidFill>
                  </a:rPr>
                  <a:t> </a:t>
                </a:r>
                <a:r>
                  <a:rPr lang="en-US" sz="1500" dirty="0">
                    <a:solidFill>
                      <a:schemeClr val="dk1"/>
                    </a:solidFill>
                  </a:rPr>
                  <a:t>= </a:t>
                </a:r>
                <a:r>
                  <a:rPr lang="en-US" sz="1500" dirty="0" err="1">
                    <a:solidFill>
                      <a:schemeClr val="dk1"/>
                    </a:solidFill>
                  </a:rPr>
                  <a:t>EG.Encrypt</a:t>
                </a:r>
                <a:r>
                  <a:rPr lang="en-US" sz="1500" dirty="0">
                    <a:solidFill>
                      <a:schemeClr val="dk1"/>
                    </a:solidFill>
                  </a:rPr>
                  <a:t>(K, z; r’)</a:t>
                </a:r>
              </a:p>
              <a:p>
                <a:pPr lvl="0"/>
                <a:r>
                  <a:rPr lang="en-US" sz="1500" dirty="0">
                    <a:solidFill>
                      <a:srgbClr val="C00000"/>
                    </a:solidFill>
                  </a:rPr>
                  <a:t>𝜋</a:t>
                </a:r>
                <a:r>
                  <a:rPr lang="en-US" sz="1500" baseline="-25000" dirty="0">
                    <a:solidFill>
                      <a:srgbClr val="C00000"/>
                    </a:solidFill>
                  </a:rPr>
                  <a:t>z</a:t>
                </a:r>
                <a:r>
                  <a:rPr lang="en-US" sz="1500" dirty="0">
                    <a:solidFill>
                      <a:srgbClr val="C00000"/>
                    </a:solidFill>
                  </a:rPr>
                  <a:t> : NIZK proof that </a:t>
                </a:r>
                <a:r>
                  <a:rPr lang="en-US" sz="1500" dirty="0" err="1">
                    <a:solidFill>
                      <a:srgbClr val="C00000"/>
                    </a:solidFill>
                  </a:rPr>
                  <a:t>ct</a:t>
                </a:r>
                <a:r>
                  <a:rPr lang="en-US" sz="1500" baseline="-25000" dirty="0" err="1">
                    <a:solidFill>
                      <a:srgbClr val="C00000"/>
                    </a:solidFill>
                  </a:rPr>
                  <a:t>f</a:t>
                </a:r>
                <a:r>
                  <a:rPr lang="en-US" sz="1500" dirty="0">
                    <a:solidFill>
                      <a:srgbClr val="C00000"/>
                    </a:solidFill>
                  </a:rPr>
                  <a:t> and </a:t>
                </a:r>
                <a:r>
                  <a:rPr lang="en" sz="1500" dirty="0" err="1">
                    <a:solidFill>
                      <a:srgbClr val="C00000"/>
                    </a:solidFill>
                  </a:rPr>
                  <a:t>ct</a:t>
                </a:r>
                <a:r>
                  <a:rPr lang="en" sz="1500" baseline="-25000" dirty="0" err="1">
                    <a:solidFill>
                      <a:srgbClr val="C00000"/>
                    </a:solidFill>
                  </a:rPr>
                  <a:t>z</a:t>
                </a:r>
                <a:r>
                  <a:rPr lang="en-US" sz="1500" dirty="0">
                    <a:solidFill>
                      <a:srgbClr val="C00000"/>
                    </a:solidFill>
                  </a:rPr>
                  <a:t> encrypt z</a:t>
                </a:r>
                <a:endParaRPr lang="en" sz="1500" dirty="0">
                  <a:solidFill>
                    <a:srgbClr val="C00000"/>
                  </a:solidFill>
                </a:endParaRPr>
              </a:p>
            </p:txBody>
          </p:sp>
        </mc:Choice>
        <mc:Fallback xmlns="">
          <p:sp>
            <p:nvSpPr>
              <p:cNvPr id="6" name="Google Shape;713;p47">
                <a:extLst>
                  <a:ext uri="{FF2B5EF4-FFF2-40B4-BE49-F238E27FC236}">
                    <a16:creationId xmlns:a16="http://schemas.microsoft.com/office/drawing/2014/main" id="{16107A97-939B-601A-3690-C48C2F7998E4}"/>
                  </a:ext>
                </a:extLst>
              </p:cNvPr>
              <p:cNvSpPr txBox="1">
                <a:spLocks noRot="1" noChangeAspect="1" noMove="1" noResize="1" noEditPoints="1" noAdjustHandles="1" noChangeArrowheads="1" noChangeShapeType="1" noTextEdit="1"/>
              </p:cNvSpPr>
              <p:nvPr/>
            </p:nvSpPr>
            <p:spPr>
              <a:xfrm>
                <a:off x="5552071" y="2328881"/>
                <a:ext cx="3519087" cy="1338798"/>
              </a:xfrm>
              <a:prstGeom prst="rect">
                <a:avLst/>
              </a:prstGeom>
              <a:blipFill>
                <a:blip r:embed="rId5"/>
                <a:stretch>
                  <a:fillRect l="-719" r="-360" b="-943"/>
                </a:stretch>
              </a:blipFill>
              <a:ln w="19050" cap="flat" cmpd="sng">
                <a:noFill/>
                <a:prstDash val="dash"/>
                <a:round/>
                <a:headEnd type="none" w="sm" len="sm"/>
                <a:tailEnd type="none" w="sm" len="sm"/>
              </a:ln>
            </p:spPr>
            <p:txBody>
              <a:bodyPr/>
              <a:lstStyle/>
              <a:p>
                <a:r>
                  <a:rPr lang="en-US">
                    <a:noFill/>
                  </a:rPr>
                  <a:t> </a:t>
                </a:r>
              </a:p>
            </p:txBody>
          </p:sp>
        </mc:Fallback>
      </mc:AlternateContent>
      <p:cxnSp>
        <p:nvCxnSpPr>
          <p:cNvPr id="7" name="Google Shape;608;p43">
            <a:extLst>
              <a:ext uri="{FF2B5EF4-FFF2-40B4-BE49-F238E27FC236}">
                <a16:creationId xmlns:a16="http://schemas.microsoft.com/office/drawing/2014/main" id="{DA95B86F-CC6C-4DFF-87C1-06A948D89343}"/>
              </a:ext>
            </a:extLst>
          </p:cNvPr>
          <p:cNvCxnSpPr/>
          <p:nvPr/>
        </p:nvCxnSpPr>
        <p:spPr>
          <a:xfrm flipH="1">
            <a:off x="3430616" y="3226779"/>
            <a:ext cx="1826700" cy="12900"/>
          </a:xfrm>
          <a:prstGeom prst="straightConnector1">
            <a:avLst/>
          </a:prstGeom>
          <a:noFill/>
          <a:ln w="38100" cap="flat" cmpd="sng">
            <a:solidFill>
              <a:srgbClr val="BB0000"/>
            </a:solidFill>
            <a:prstDash val="solid"/>
            <a:round/>
            <a:headEnd type="none" w="med" len="med"/>
            <a:tailEnd type="triangle" w="med" len="med"/>
          </a:ln>
        </p:spPr>
      </p:cxnSp>
      <p:sp>
        <p:nvSpPr>
          <p:cNvPr id="8" name="Google Shape;622;p43">
            <a:extLst>
              <a:ext uri="{FF2B5EF4-FFF2-40B4-BE49-F238E27FC236}">
                <a16:creationId xmlns:a16="http://schemas.microsoft.com/office/drawing/2014/main" id="{9892FCBF-B816-A808-3573-6DAD2411CF70}"/>
              </a:ext>
            </a:extLst>
          </p:cNvPr>
          <p:cNvSpPr txBox="1"/>
          <p:nvPr/>
        </p:nvSpPr>
        <p:spPr>
          <a:xfrm>
            <a:off x="3683400" y="2827779"/>
            <a:ext cx="1320000" cy="322800"/>
          </a:xfrm>
          <a:prstGeom prst="rect">
            <a:avLst/>
          </a:prstGeom>
          <a:noFill/>
          <a:ln>
            <a:noFill/>
          </a:ln>
        </p:spPr>
        <p:txBody>
          <a:bodyPr spcFirstLastPara="1" wrap="square" lIns="91425" tIns="91425" rIns="91425" bIns="91425" anchor="ctr" anchorCtr="0">
            <a:noAutofit/>
          </a:bodyPr>
          <a:lstStyle/>
          <a:p>
            <a:pPr lvl="0" algn="ctr"/>
            <a:r>
              <a:rPr lang="en" sz="1500" dirty="0" err="1">
                <a:solidFill>
                  <a:schemeClr val="dk1"/>
                </a:solidFill>
              </a:rPr>
              <a:t>ct</a:t>
            </a:r>
            <a:r>
              <a:rPr lang="en" sz="1500" baseline="-25000" dirty="0" err="1">
                <a:solidFill>
                  <a:schemeClr val="dk1"/>
                </a:solidFill>
              </a:rPr>
              <a:t>z</a:t>
            </a:r>
            <a:r>
              <a:rPr lang="en" sz="1500" baseline="-25000" dirty="0">
                <a:solidFill>
                  <a:schemeClr val="dk1"/>
                </a:solidFill>
              </a:rPr>
              <a:t> </a:t>
            </a:r>
            <a:r>
              <a:rPr lang="en" sz="1500" dirty="0">
                <a:solidFill>
                  <a:schemeClr val="dk1"/>
                </a:solidFill>
              </a:rPr>
              <a:t>,</a:t>
            </a:r>
            <a:r>
              <a:rPr lang="en" sz="1500" dirty="0">
                <a:solidFill>
                  <a:srgbClr val="C00000"/>
                </a:solidFill>
              </a:rPr>
              <a:t> 𝜋</a:t>
            </a:r>
            <a:r>
              <a:rPr lang="en" sz="1500" baseline="-25000" dirty="0">
                <a:solidFill>
                  <a:srgbClr val="C00000"/>
                </a:solidFill>
              </a:rPr>
              <a:t>z</a:t>
            </a:r>
            <a:r>
              <a:rPr lang="en" sz="1500" dirty="0">
                <a:solidFill>
                  <a:schemeClr val="dk1"/>
                </a:solidFill>
              </a:rPr>
              <a:t>, K</a:t>
            </a:r>
            <a:endParaRPr sz="1500" dirty="0">
              <a:solidFill>
                <a:schemeClr val="dk1"/>
              </a:solidFill>
            </a:endParaRPr>
          </a:p>
        </p:txBody>
      </p:sp>
    </p:spTree>
    <p:extLst>
      <p:ext uri="{BB962C8B-B14F-4D97-AF65-F5344CB8AC3E}">
        <p14:creationId xmlns:p14="http://schemas.microsoft.com/office/powerpoint/2010/main" val="92737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0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0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1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1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0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1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4" grpId="0" animBg="1"/>
      <p:bldP spid="707" grpId="0" animBg="1"/>
      <p:bldP spid="708" grpId="0"/>
      <p:bldP spid="709" grpId="0" animBg="1"/>
      <p:bldP spid="710" grpId="0" animBg="1"/>
      <p:bldP spid="711" grpId="0" animBg="1"/>
      <p:bldP spid="712" grpId="0"/>
      <p:bldP spid="713" grpId="0" animBg="1"/>
      <p:bldP spid="714" grpId="0" animBg="1"/>
      <p:bldP spid="715" grpId="0" animBg="1"/>
      <p:bldP spid="716" grpId="0"/>
      <p:bldP spid="718" grpId="0"/>
      <p:bldP spid="3" grpId="0"/>
      <p:bldP spid="5" grpId="0"/>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6C31EC09-853F-1D12-5F90-ABEEA3D49C68}"/>
            </a:ext>
          </a:extLst>
        </p:cNvPr>
        <p:cNvGrpSpPr/>
        <p:nvPr/>
      </p:nvGrpSpPr>
      <p:grpSpPr>
        <a:xfrm>
          <a:off x="0" y="0"/>
          <a:ext cx="0" cy="0"/>
          <a:chOff x="0" y="0"/>
          <a:chExt cx="0" cy="0"/>
        </a:xfrm>
      </p:grpSpPr>
      <p:sp>
        <p:nvSpPr>
          <p:cNvPr id="288" name="Google Shape;288;p29">
            <a:extLst>
              <a:ext uri="{FF2B5EF4-FFF2-40B4-BE49-F238E27FC236}">
                <a16:creationId xmlns:a16="http://schemas.microsoft.com/office/drawing/2014/main" id="{E7FBC86B-29C3-57FC-4C39-25A64279E779}"/>
              </a:ext>
            </a:extLst>
          </p:cNvPr>
          <p:cNvSpPr/>
          <p:nvPr/>
        </p:nvSpPr>
        <p:spPr>
          <a:xfrm>
            <a:off x="2863850" y="1050300"/>
            <a:ext cx="3090300" cy="1738500"/>
          </a:xfrm>
          <a:prstGeom prst="roundRect">
            <a:avLst>
              <a:gd name="adj" fmla="val 16667"/>
            </a:avLst>
          </a:prstGeom>
          <a:noFill/>
          <a:ln w="28575" cap="flat" cmpd="sng">
            <a:solidFill>
              <a:schemeClr val="dk2"/>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dirty="0"/>
              <a:t>Blockchain as a TTP</a:t>
            </a:r>
            <a:endParaRPr dirty="0"/>
          </a:p>
        </p:txBody>
      </p:sp>
      <p:sp>
        <p:nvSpPr>
          <p:cNvPr id="289" name="Google Shape;289;p29">
            <a:extLst>
              <a:ext uri="{FF2B5EF4-FFF2-40B4-BE49-F238E27FC236}">
                <a16:creationId xmlns:a16="http://schemas.microsoft.com/office/drawing/2014/main" id="{DD2F20AC-3BFC-267E-9EAF-2CDE7AD6C10C}"/>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p>
          <a:p>
            <a:pPr marL="0" lvl="0" indent="0" algn="ctr" rtl="0">
              <a:spcBef>
                <a:spcPts val="0"/>
              </a:spcBef>
              <a:spcAft>
                <a:spcPts val="0"/>
              </a:spcAft>
              <a:buNone/>
            </a:pPr>
            <a:r>
              <a:rPr lang="en" sz="1200" b="1" dirty="0">
                <a:solidFill>
                  <a:schemeClr val="accent1"/>
                </a:solidFill>
              </a:rPr>
              <a:t>(Certificate Client)</a:t>
            </a:r>
            <a:endParaRPr sz="1200" b="1" dirty="0">
              <a:solidFill>
                <a:schemeClr val="accent1"/>
              </a:solidFill>
            </a:endParaRPr>
          </a:p>
        </p:txBody>
      </p:sp>
      <p:sp>
        <p:nvSpPr>
          <p:cNvPr id="290" name="Google Shape;290;p29">
            <a:extLst>
              <a:ext uri="{FF2B5EF4-FFF2-40B4-BE49-F238E27FC236}">
                <a16:creationId xmlns:a16="http://schemas.microsoft.com/office/drawing/2014/main" id="{6873D773-6C05-A108-FE4A-DEBAE1D125CD}"/>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p>
          <a:p>
            <a:pPr marL="0" lvl="0" indent="0" algn="ctr" rtl="0">
              <a:spcBef>
                <a:spcPts val="0"/>
              </a:spcBef>
              <a:spcAft>
                <a:spcPts val="0"/>
              </a:spcAft>
              <a:buNone/>
            </a:pPr>
            <a:r>
              <a:rPr lang="en" sz="1200" b="1" dirty="0">
                <a:solidFill>
                  <a:srgbClr val="BB0000"/>
                </a:solidFill>
              </a:rPr>
              <a:t>(Certificate Issuer)</a:t>
            </a:r>
            <a:endParaRPr sz="1200" b="1" dirty="0">
              <a:solidFill>
                <a:srgbClr val="BB0000"/>
              </a:solidFill>
            </a:endParaRPr>
          </a:p>
        </p:txBody>
      </p:sp>
      <p:sp>
        <p:nvSpPr>
          <p:cNvPr id="291" name="Google Shape;291;p29">
            <a:extLst>
              <a:ext uri="{FF2B5EF4-FFF2-40B4-BE49-F238E27FC236}">
                <a16:creationId xmlns:a16="http://schemas.microsoft.com/office/drawing/2014/main" id="{9106275B-EC59-AA37-C5CF-00B404822959}"/>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signing key)</a:t>
            </a:r>
            <a:endParaRPr b="1" dirty="0">
              <a:solidFill>
                <a:srgbClr val="BB0000"/>
              </a:solidFill>
            </a:endParaRPr>
          </a:p>
        </p:txBody>
      </p:sp>
      <p:sp>
        <p:nvSpPr>
          <p:cNvPr id="292" name="Google Shape;292;p29">
            <a:extLst>
              <a:ext uri="{FF2B5EF4-FFF2-40B4-BE49-F238E27FC236}">
                <a16:creationId xmlns:a16="http://schemas.microsoft.com/office/drawing/2014/main" id="{7669E3A7-53D9-38AC-58BE-5F1DD059BCBD}"/>
              </a:ext>
            </a:extLst>
          </p:cNvPr>
          <p:cNvSpPr txBox="1"/>
          <p:nvPr/>
        </p:nvSpPr>
        <p:spPr>
          <a:xfrm>
            <a:off x="138225" y="1385175"/>
            <a:ext cx="1538525" cy="95407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Sign)</a:t>
            </a:r>
            <a:endParaRPr b="1" dirty="0">
              <a:solidFill>
                <a:schemeClr val="accent1"/>
              </a:solidFill>
            </a:endParaRPr>
          </a:p>
        </p:txBody>
      </p:sp>
      <p:cxnSp>
        <p:nvCxnSpPr>
          <p:cNvPr id="293" name="Google Shape;293;p29">
            <a:extLst>
              <a:ext uri="{FF2B5EF4-FFF2-40B4-BE49-F238E27FC236}">
                <a16:creationId xmlns:a16="http://schemas.microsoft.com/office/drawing/2014/main" id="{9687E6FE-4EB0-7730-13B0-F57927D22F3A}"/>
              </a:ext>
            </a:extLst>
          </p:cNvPr>
          <p:cNvCxnSpPr/>
          <p:nvPr/>
        </p:nvCxnSpPr>
        <p:spPr>
          <a:xfrm rot="10800000" flipH="1">
            <a:off x="3220463" y="1501325"/>
            <a:ext cx="2364900" cy="18000"/>
          </a:xfrm>
          <a:prstGeom prst="straightConnector1">
            <a:avLst/>
          </a:prstGeom>
          <a:noFill/>
          <a:ln w="38100" cap="flat" cmpd="sng">
            <a:solidFill>
              <a:schemeClr val="dk1"/>
            </a:solidFill>
            <a:prstDash val="solid"/>
            <a:round/>
            <a:headEnd type="none" w="med" len="med"/>
            <a:tailEnd type="triangle" w="med" len="med"/>
          </a:ln>
        </p:spPr>
      </p:cxnSp>
      <p:cxnSp>
        <p:nvCxnSpPr>
          <p:cNvPr id="294" name="Google Shape;294;p29">
            <a:extLst>
              <a:ext uri="{FF2B5EF4-FFF2-40B4-BE49-F238E27FC236}">
                <a16:creationId xmlns:a16="http://schemas.microsoft.com/office/drawing/2014/main" id="{15670E18-9BE8-015D-CD11-6BF07023F8A0}"/>
              </a:ext>
            </a:extLst>
          </p:cNvPr>
          <p:cNvCxnSpPr/>
          <p:nvPr/>
        </p:nvCxnSpPr>
        <p:spPr>
          <a:xfrm rot="10800000">
            <a:off x="3220463" y="2030125"/>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295" name="Google Shape;295;p29">
            <a:extLst>
              <a:ext uri="{FF2B5EF4-FFF2-40B4-BE49-F238E27FC236}">
                <a16:creationId xmlns:a16="http://schemas.microsoft.com/office/drawing/2014/main" id="{56975B25-42A5-BEBE-AE35-C95A7C55E04A}"/>
              </a:ext>
            </a:extLst>
          </p:cNvPr>
          <p:cNvSpPr txBox="1"/>
          <p:nvPr/>
        </p:nvSpPr>
        <p:spPr>
          <a:xfrm>
            <a:off x="3439600" y="10771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chemeClr val="accent1"/>
                </a:solidFill>
              </a:rPr>
              <a:t>money, f</a:t>
            </a:r>
            <a:endParaRPr sz="1800" b="1">
              <a:solidFill>
                <a:schemeClr val="accent1"/>
              </a:solidFill>
            </a:endParaRPr>
          </a:p>
        </p:txBody>
      </p:sp>
      <p:sp>
        <p:nvSpPr>
          <p:cNvPr id="296" name="Google Shape;296;p29">
            <a:extLst>
              <a:ext uri="{FF2B5EF4-FFF2-40B4-BE49-F238E27FC236}">
                <a16:creationId xmlns:a16="http://schemas.microsoft.com/office/drawing/2014/main" id="{540E8255-FDD7-F15E-5D52-5F30C7C01448}"/>
              </a:ext>
            </a:extLst>
          </p:cNvPr>
          <p:cNvSpPr txBox="1"/>
          <p:nvPr/>
        </p:nvSpPr>
        <p:spPr>
          <a:xfrm>
            <a:off x="3439600" y="1605925"/>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rgbClr val="BB0000"/>
                </a:solidFill>
              </a:rPr>
              <a:t>data = f(x)</a:t>
            </a:r>
            <a:endParaRPr sz="1800" b="1">
              <a:solidFill>
                <a:srgbClr val="BB0000"/>
              </a:solidFill>
            </a:endParaRPr>
          </a:p>
        </p:txBody>
      </p:sp>
      <p:sp>
        <p:nvSpPr>
          <p:cNvPr id="297" name="Google Shape;297;p29">
            <a:extLst>
              <a:ext uri="{FF2B5EF4-FFF2-40B4-BE49-F238E27FC236}">
                <a16:creationId xmlns:a16="http://schemas.microsoft.com/office/drawing/2014/main" id="{1AEAD67A-8C2F-A401-D9F2-9FEE8884A435}"/>
              </a:ext>
            </a:extLst>
          </p:cNvPr>
          <p:cNvSpPr txBox="1">
            <a:spLocks noGrp="1"/>
          </p:cNvSpPr>
          <p:nvPr>
            <p:ph type="body" idx="1"/>
          </p:nvPr>
        </p:nvSpPr>
        <p:spPr>
          <a:xfrm>
            <a:off x="457200" y="207275"/>
            <a:ext cx="83913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tx1"/>
                </a:solidFill>
              </a:rPr>
              <a:t>Application: Cryptography</a:t>
            </a:r>
            <a:endParaRPr sz="2400" dirty="0">
              <a:solidFill>
                <a:schemeClr val="dk1"/>
              </a:solidFill>
              <a:latin typeface="Arial"/>
              <a:ea typeface="Arial"/>
              <a:cs typeface="Arial"/>
              <a:sym typeface="Arial"/>
            </a:endParaRPr>
          </a:p>
        </p:txBody>
      </p:sp>
      <p:sp>
        <p:nvSpPr>
          <p:cNvPr id="299" name="Google Shape;299;p29">
            <a:extLst>
              <a:ext uri="{FF2B5EF4-FFF2-40B4-BE49-F238E27FC236}">
                <a16:creationId xmlns:a16="http://schemas.microsoft.com/office/drawing/2014/main" id="{DB4B5C75-71FE-08CF-BA15-030438919319}"/>
              </a:ext>
            </a:extLst>
          </p:cNvPr>
          <p:cNvSpPr txBox="1"/>
          <p:nvPr/>
        </p:nvSpPr>
        <p:spPr>
          <a:xfrm>
            <a:off x="6007025" y="3366375"/>
            <a:ext cx="2806800" cy="1086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Char char="●"/>
            </a:pPr>
            <a:endParaRPr lang="en" sz="1500" b="1" i="1" dirty="0">
              <a:solidFill>
                <a:srgbClr val="C00000"/>
              </a:solidFill>
            </a:endParaRPr>
          </a:p>
          <a:p>
            <a:pPr marL="457200" lvl="0" indent="-323850" algn="l" rtl="0">
              <a:spcBef>
                <a:spcPts val="0"/>
              </a:spcBef>
              <a:spcAft>
                <a:spcPts val="0"/>
              </a:spcAft>
              <a:buClr>
                <a:schemeClr val="dk1"/>
              </a:buClr>
              <a:buSzPts val="1500"/>
              <a:buChar char="●"/>
            </a:pPr>
            <a:endParaRPr lang="en" sz="1500" b="1" i="1" dirty="0">
              <a:solidFill>
                <a:srgbClr val="C00000"/>
              </a:solidFill>
            </a:endParaRPr>
          </a:p>
          <a:p>
            <a:pPr marL="457200" lvl="0" indent="-323850" algn="l" rtl="0">
              <a:spcBef>
                <a:spcPts val="0"/>
              </a:spcBef>
              <a:spcAft>
                <a:spcPts val="0"/>
              </a:spcAft>
              <a:buClr>
                <a:schemeClr val="dk1"/>
              </a:buClr>
              <a:buSzPts val="1500"/>
              <a:buChar char="●"/>
            </a:pPr>
            <a:r>
              <a:rPr lang="en" sz="1500" b="1" i="1" dirty="0">
                <a:solidFill>
                  <a:srgbClr val="C00000"/>
                </a:solidFill>
              </a:rPr>
              <a:t>Privacy</a:t>
            </a:r>
            <a:r>
              <a:rPr lang="en" sz="1500" b="1" dirty="0">
                <a:solidFill>
                  <a:schemeClr val="dk1"/>
                </a:solidFill>
              </a:rPr>
              <a:t>: </a:t>
            </a:r>
            <a:r>
              <a:rPr lang="en" sz="1500" dirty="0">
                <a:solidFill>
                  <a:schemeClr val="dk1"/>
                </a:solidFill>
              </a:rPr>
              <a:t>buyer should learn nothing beyond </a:t>
            </a:r>
            <a:r>
              <a:rPr lang="en" sz="1500" b="1" dirty="0">
                <a:solidFill>
                  <a:srgbClr val="BB0000"/>
                </a:solidFill>
              </a:rPr>
              <a:t>f(x)</a:t>
            </a:r>
            <a:endParaRPr sz="1500" dirty="0">
              <a:solidFill>
                <a:schemeClr val="dk1"/>
              </a:solidFill>
            </a:endParaRPr>
          </a:p>
        </p:txBody>
      </p:sp>
      <p:sp>
        <p:nvSpPr>
          <p:cNvPr id="302" name="Google Shape;302;p29">
            <a:extLst>
              <a:ext uri="{FF2B5EF4-FFF2-40B4-BE49-F238E27FC236}">
                <a16:creationId xmlns:a16="http://schemas.microsoft.com/office/drawing/2014/main" id="{1AFED035-E9D6-0352-2F3E-C4E01028BD0B}"/>
              </a:ext>
            </a:extLst>
          </p:cNvPr>
          <p:cNvSpPr/>
          <p:nvPr/>
        </p:nvSpPr>
        <p:spPr>
          <a:xfrm rot="10800000">
            <a:off x="6104875" y="2940475"/>
            <a:ext cx="1024200" cy="274200"/>
          </a:xfrm>
          <a:prstGeom prst="triangle">
            <a:avLst>
              <a:gd name="adj" fmla="val 50000"/>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4" name="Google Shape;304;p29">
            <a:extLst>
              <a:ext uri="{FF2B5EF4-FFF2-40B4-BE49-F238E27FC236}">
                <a16:creationId xmlns:a16="http://schemas.microsoft.com/office/drawing/2014/main" id="{419A5DB3-8F78-FBEF-24E2-9DD5E40C2510}"/>
              </a:ext>
            </a:extLst>
          </p:cNvPr>
          <p:cNvSpPr/>
          <p:nvPr/>
        </p:nvSpPr>
        <p:spPr>
          <a:xfrm>
            <a:off x="7240275" y="2091050"/>
            <a:ext cx="1765500" cy="6771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Cryptographic</a:t>
            </a:r>
            <a:br>
              <a:rPr lang="en-US" dirty="0"/>
            </a:br>
            <a:r>
              <a:rPr lang="en-US" dirty="0"/>
              <a:t>Privacy Requirement</a:t>
            </a:r>
            <a:endParaRPr dirty="0"/>
          </a:p>
        </p:txBody>
      </p:sp>
      <p:pic>
        <p:nvPicPr>
          <p:cNvPr id="305" name="Google Shape;305;p29">
            <a:extLst>
              <a:ext uri="{FF2B5EF4-FFF2-40B4-BE49-F238E27FC236}">
                <a16:creationId xmlns:a16="http://schemas.microsoft.com/office/drawing/2014/main" id="{C6CED8F9-E388-B865-FBEA-69022EB20CFE}"/>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C5043448-0185-E5DF-6648-B95CCC664B2E}"/>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F961C9D0-6DD8-378B-8DAA-D4991EAF6C51}"/>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a:t>
            </a:fld>
            <a:endParaRPr/>
          </a:p>
        </p:txBody>
      </p:sp>
    </p:spTree>
    <p:extLst>
      <p:ext uri="{BB962C8B-B14F-4D97-AF65-F5344CB8AC3E}">
        <p14:creationId xmlns:p14="http://schemas.microsoft.com/office/powerpoint/2010/main" val="9244326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EF0B2A-575F-9660-FEBC-9734587C823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60</a:t>
            </a:fld>
            <a:endParaRPr lang="en"/>
          </a:p>
        </p:txBody>
      </p:sp>
      <p:sp>
        <p:nvSpPr>
          <p:cNvPr id="6" name="Google Shape;719;p47">
            <a:extLst>
              <a:ext uri="{FF2B5EF4-FFF2-40B4-BE49-F238E27FC236}">
                <a16:creationId xmlns:a16="http://schemas.microsoft.com/office/drawing/2014/main" id="{A510CC5C-F699-90D1-C737-39DDAA2BEE3C}"/>
              </a:ext>
            </a:extLst>
          </p:cNvPr>
          <p:cNvSpPr txBox="1">
            <a:spLocks noGrp="1"/>
          </p:cNvSpPr>
          <p:nvPr>
            <p:ph type="body" idx="1"/>
          </p:nvPr>
        </p:nvSpPr>
        <p:spPr>
          <a:xfrm>
            <a:off x="0" y="207391"/>
            <a:ext cx="9144300" cy="443168"/>
          </a:xfrm>
          <a:prstGeom prst="rect">
            <a:avLst/>
          </a:prstGeom>
          <a:noFill/>
          <a:ln>
            <a:noFill/>
          </a:ln>
        </p:spPr>
        <p:txBody>
          <a:bodyPr spcFirstLastPara="1" wrap="square" lIns="34275" tIns="34275" rIns="34275" bIns="34275" anchor="ctr" anchorCtr="0">
            <a:spAutoFit/>
          </a:bodyPr>
          <a:lstStyle/>
          <a:p>
            <a:pPr marL="0" lvl="0" indent="0" algn="l" rtl="0">
              <a:spcBef>
                <a:spcPts val="0"/>
              </a:spcBef>
              <a:spcAft>
                <a:spcPts val="0"/>
              </a:spcAft>
              <a:buClr>
                <a:srgbClr val="5D5D5D"/>
              </a:buClr>
              <a:buSzPts val="2700"/>
              <a:buNone/>
            </a:pPr>
            <a:r>
              <a:rPr lang="en" b="1" dirty="0">
                <a:solidFill>
                  <a:schemeClr val="dk1"/>
                </a:solidFill>
              </a:rPr>
              <a:t>[</a:t>
            </a:r>
            <a:r>
              <a:rPr lang="en" b="1" dirty="0">
                <a:solidFill>
                  <a:srgbClr val="C00000"/>
                </a:solidFill>
              </a:rPr>
              <a:t>V</a:t>
            </a:r>
            <a:r>
              <a:rPr lang="en" b="1" dirty="0">
                <a:solidFill>
                  <a:schemeClr val="dk1"/>
                </a:solidFill>
              </a:rPr>
              <a:t>GTS26] FAS Scheme: FHE + Adaptor Signature (AS)</a:t>
            </a:r>
            <a:endParaRPr b="1" dirty="0">
              <a:solidFill>
                <a:schemeClr val="dk1"/>
              </a:solidFill>
            </a:endParaRPr>
          </a:p>
        </p:txBody>
      </p:sp>
      <p:sp>
        <p:nvSpPr>
          <p:cNvPr id="7" name="Google Shape;720;p47">
            <a:extLst>
              <a:ext uri="{FF2B5EF4-FFF2-40B4-BE49-F238E27FC236}">
                <a16:creationId xmlns:a16="http://schemas.microsoft.com/office/drawing/2014/main" id="{3ADFBE22-B533-3B03-A8E4-AF6A8492F79E}"/>
              </a:ext>
            </a:extLst>
          </p:cNvPr>
          <p:cNvSpPr txBox="1"/>
          <p:nvPr/>
        </p:nvSpPr>
        <p:spPr>
          <a:xfrm>
            <a:off x="6112575" y="691150"/>
            <a:ext cx="12636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rgbClr val="BB0000"/>
                </a:solidFill>
              </a:rPr>
              <a:t>Seller</a:t>
            </a:r>
            <a:endParaRPr sz="1800" b="1" u="sng">
              <a:solidFill>
                <a:srgbClr val="BB0000"/>
              </a:solidFill>
            </a:endParaRPr>
          </a:p>
          <a:p>
            <a:pPr marL="0" lvl="0" indent="0" algn="ctr" rtl="0">
              <a:spcBef>
                <a:spcPts val="0"/>
              </a:spcBef>
              <a:spcAft>
                <a:spcPts val="0"/>
              </a:spcAft>
              <a:buNone/>
            </a:pPr>
            <a:r>
              <a:rPr lang="en" sz="1500">
                <a:solidFill>
                  <a:schemeClr val="dk1"/>
                </a:solidFill>
              </a:rPr>
              <a:t>(pp, X, x, vk)</a:t>
            </a:r>
            <a:endParaRPr sz="1800" b="1" u="sng">
              <a:solidFill>
                <a:srgbClr val="BB0000"/>
              </a:solidFill>
            </a:endParaRPr>
          </a:p>
        </p:txBody>
      </p:sp>
      <p:sp>
        <p:nvSpPr>
          <p:cNvPr id="8" name="Google Shape;721;p47">
            <a:extLst>
              <a:ext uri="{FF2B5EF4-FFF2-40B4-BE49-F238E27FC236}">
                <a16:creationId xmlns:a16="http://schemas.microsoft.com/office/drawing/2014/main" id="{FC5AF25B-6934-E9B1-D519-90B66200FD4A}"/>
              </a:ext>
            </a:extLst>
          </p:cNvPr>
          <p:cNvSpPr txBox="1"/>
          <p:nvPr/>
        </p:nvSpPr>
        <p:spPr>
          <a:xfrm>
            <a:off x="1004575" y="694950"/>
            <a:ext cx="19557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u="sng">
                <a:solidFill>
                  <a:schemeClr val="accent1"/>
                </a:solidFill>
              </a:rPr>
              <a:t>Buyer</a:t>
            </a:r>
            <a:endParaRPr sz="1800" b="1" u="sng">
              <a:solidFill>
                <a:schemeClr val="accent1"/>
              </a:solidFill>
            </a:endParaRPr>
          </a:p>
          <a:p>
            <a:pPr marL="0" lvl="0" indent="0" algn="l" rtl="0">
              <a:spcBef>
                <a:spcPts val="0"/>
              </a:spcBef>
              <a:spcAft>
                <a:spcPts val="0"/>
              </a:spcAft>
              <a:buNone/>
            </a:pPr>
            <a:r>
              <a:rPr lang="en" sz="1500">
                <a:solidFill>
                  <a:schemeClr val="dk1"/>
                </a:solidFill>
              </a:rPr>
              <a:t>(pp, X, sk, vk, tx, f)</a:t>
            </a:r>
            <a:endParaRPr sz="1800" b="1" u="sng">
              <a:solidFill>
                <a:schemeClr val="accent1"/>
              </a:solidFill>
            </a:endParaRPr>
          </a:p>
        </p:txBody>
      </p:sp>
      <p:pic>
        <p:nvPicPr>
          <p:cNvPr id="9" name="Google Shape;722;p47">
            <a:extLst>
              <a:ext uri="{FF2B5EF4-FFF2-40B4-BE49-F238E27FC236}">
                <a16:creationId xmlns:a16="http://schemas.microsoft.com/office/drawing/2014/main" id="{27C95A05-EE66-AB96-759C-F47CC99BB4C5}"/>
              </a:ext>
            </a:extLst>
          </p:cNvPr>
          <p:cNvPicPr preferRelativeResize="0"/>
          <p:nvPr/>
        </p:nvPicPr>
        <p:blipFill rotWithShape="1">
          <a:blip r:embed="rId2">
            <a:alphaModFix/>
          </a:blip>
          <a:srcRect r="16408"/>
          <a:stretch/>
        </p:blipFill>
        <p:spPr>
          <a:xfrm>
            <a:off x="5820474" y="694950"/>
            <a:ext cx="305752" cy="365760"/>
          </a:xfrm>
          <a:prstGeom prst="rect">
            <a:avLst/>
          </a:prstGeom>
          <a:noFill/>
          <a:ln>
            <a:noFill/>
          </a:ln>
        </p:spPr>
      </p:pic>
      <p:pic>
        <p:nvPicPr>
          <p:cNvPr id="10" name="Google Shape;723;p47">
            <a:extLst>
              <a:ext uri="{FF2B5EF4-FFF2-40B4-BE49-F238E27FC236}">
                <a16:creationId xmlns:a16="http://schemas.microsoft.com/office/drawing/2014/main" id="{4E23DA67-725D-5F7B-B81A-6FDFD7D752C6}"/>
              </a:ext>
            </a:extLst>
          </p:cNvPr>
          <p:cNvPicPr preferRelativeResize="0"/>
          <p:nvPr/>
        </p:nvPicPr>
        <p:blipFill rotWithShape="1">
          <a:blip r:embed="rId3">
            <a:alphaModFix/>
          </a:blip>
          <a:srcRect r="16408"/>
          <a:stretch/>
        </p:blipFill>
        <p:spPr>
          <a:xfrm>
            <a:off x="711113" y="694950"/>
            <a:ext cx="305752" cy="365760"/>
          </a:xfrm>
          <a:prstGeom prst="rect">
            <a:avLst/>
          </a:prstGeom>
          <a:noFill/>
          <a:ln>
            <a:noFill/>
          </a:ln>
        </p:spPr>
      </p:pic>
      <p:sp>
        <p:nvSpPr>
          <p:cNvPr id="13" name="Google Shape;713;p47">
            <a:extLst>
              <a:ext uri="{FF2B5EF4-FFF2-40B4-BE49-F238E27FC236}">
                <a16:creationId xmlns:a16="http://schemas.microsoft.com/office/drawing/2014/main" id="{D7F0EF3A-B8B2-7D42-A04F-F0D775F37DE0}"/>
              </a:ext>
            </a:extLst>
          </p:cNvPr>
          <p:cNvSpPr txBox="1"/>
          <p:nvPr/>
        </p:nvSpPr>
        <p:spPr>
          <a:xfrm>
            <a:off x="5552071" y="2328881"/>
            <a:ext cx="3519087" cy="1338798"/>
          </a:xfrm>
          <a:prstGeom prst="rect">
            <a:avLst/>
          </a:prstGeom>
          <a:noFill/>
          <a:ln w="19050" cap="flat" cmpd="sng">
            <a:noFill/>
            <a:prstDash val="dash"/>
            <a:round/>
            <a:headEnd type="none" w="sm" len="sm"/>
            <a:tailEnd type="none" w="sm" len="sm"/>
          </a:ln>
        </p:spPr>
        <p:txBody>
          <a:bodyPr spcFirstLastPara="1" wrap="square" lIns="91425" tIns="91425" rIns="91425" bIns="91425" anchor="t" anchorCtr="0">
            <a:spAutoFit/>
          </a:bodyPr>
          <a:lstStyle/>
          <a:p>
            <a:pPr lvl="0"/>
            <a:endParaRPr lang="en-US" sz="1500" dirty="0">
              <a:solidFill>
                <a:srgbClr val="C00000"/>
              </a:solidFill>
            </a:endParaRPr>
          </a:p>
          <a:p>
            <a:pPr lvl="0"/>
            <a:endParaRPr lang="en-US" sz="1500" dirty="0">
              <a:solidFill>
                <a:srgbClr val="C00000"/>
              </a:solidFill>
            </a:endParaRPr>
          </a:p>
          <a:p>
            <a:pPr lvl="0"/>
            <a:endParaRPr lang="en-US" sz="1500" dirty="0">
              <a:solidFill>
                <a:srgbClr val="C00000"/>
              </a:solidFill>
            </a:endParaRPr>
          </a:p>
          <a:p>
            <a:r>
              <a:rPr lang="en" sz="1500" dirty="0" err="1">
                <a:solidFill>
                  <a:schemeClr val="dk1"/>
                </a:solidFill>
              </a:rPr>
              <a:t>ct</a:t>
            </a:r>
            <a:r>
              <a:rPr lang="en" sz="1500" baseline="-25000" dirty="0" err="1">
                <a:solidFill>
                  <a:schemeClr val="dk1"/>
                </a:solidFill>
              </a:rPr>
              <a:t>z</a:t>
            </a:r>
            <a:r>
              <a:rPr lang="en-US" sz="1500" baseline="-25000" dirty="0">
                <a:solidFill>
                  <a:schemeClr val="dk1"/>
                </a:solidFill>
              </a:rPr>
              <a:t> </a:t>
            </a:r>
            <a:r>
              <a:rPr lang="en-US" sz="1500" dirty="0">
                <a:solidFill>
                  <a:schemeClr val="dk1"/>
                </a:solidFill>
              </a:rPr>
              <a:t> = </a:t>
            </a:r>
            <a:r>
              <a:rPr lang="en-US" sz="1500" dirty="0" err="1">
                <a:solidFill>
                  <a:schemeClr val="dk1"/>
                </a:solidFill>
              </a:rPr>
              <a:t>EG.Encrypt</a:t>
            </a:r>
            <a:r>
              <a:rPr lang="en-US" sz="1500" dirty="0">
                <a:solidFill>
                  <a:schemeClr val="dk1"/>
                </a:solidFill>
              </a:rPr>
              <a:t>(K, z; r’)</a:t>
            </a:r>
            <a:endParaRPr lang="en-US" sz="1500" dirty="0">
              <a:solidFill>
                <a:srgbClr val="C00000"/>
              </a:solidFill>
            </a:endParaRPr>
          </a:p>
          <a:p>
            <a:pPr lvl="0"/>
            <a:r>
              <a:rPr lang="en-US" sz="1500" dirty="0">
                <a:solidFill>
                  <a:schemeClr val="tx1"/>
                </a:solidFill>
              </a:rPr>
              <a:t>𝜋</a:t>
            </a:r>
            <a:r>
              <a:rPr lang="en-US" sz="1500" baseline="-25000" dirty="0">
                <a:solidFill>
                  <a:schemeClr val="tx1"/>
                </a:solidFill>
              </a:rPr>
              <a:t>z</a:t>
            </a:r>
            <a:r>
              <a:rPr lang="en-US" sz="1500" dirty="0">
                <a:solidFill>
                  <a:schemeClr val="tx1"/>
                </a:solidFill>
              </a:rPr>
              <a:t> : NIZK proof that </a:t>
            </a:r>
            <a:r>
              <a:rPr lang="en-US" sz="1500" dirty="0" err="1">
                <a:solidFill>
                  <a:schemeClr val="tx1"/>
                </a:solidFill>
              </a:rPr>
              <a:t>ct</a:t>
            </a:r>
            <a:r>
              <a:rPr lang="en-US" sz="1500" baseline="-25000" dirty="0" err="1">
                <a:solidFill>
                  <a:schemeClr val="tx1"/>
                </a:solidFill>
              </a:rPr>
              <a:t>f</a:t>
            </a:r>
            <a:r>
              <a:rPr lang="en-US" sz="1500" dirty="0">
                <a:solidFill>
                  <a:schemeClr val="tx1"/>
                </a:solidFill>
              </a:rPr>
              <a:t> and </a:t>
            </a:r>
            <a:r>
              <a:rPr lang="en" sz="1500" dirty="0" err="1">
                <a:solidFill>
                  <a:schemeClr val="tx1"/>
                </a:solidFill>
              </a:rPr>
              <a:t>ct</a:t>
            </a:r>
            <a:r>
              <a:rPr lang="en" sz="1500" baseline="-25000" dirty="0" err="1">
                <a:solidFill>
                  <a:schemeClr val="tx1"/>
                </a:solidFill>
              </a:rPr>
              <a:t>z</a:t>
            </a:r>
            <a:r>
              <a:rPr lang="en-US" sz="1500" dirty="0">
                <a:solidFill>
                  <a:schemeClr val="tx1"/>
                </a:solidFill>
              </a:rPr>
              <a:t> encrypt z</a:t>
            </a:r>
            <a:endParaRPr lang="en" sz="1500" dirty="0">
              <a:solidFill>
                <a:schemeClr val="tx1"/>
              </a:solidFill>
            </a:endParaRPr>
          </a:p>
        </p:txBody>
      </p:sp>
      <p:sp>
        <p:nvSpPr>
          <p:cNvPr id="15" name="Google Shape;713;p47">
            <a:extLst>
              <a:ext uri="{FF2B5EF4-FFF2-40B4-BE49-F238E27FC236}">
                <a16:creationId xmlns:a16="http://schemas.microsoft.com/office/drawing/2014/main" id="{27798EFC-B18E-D011-EB18-D2B8EE0D41CD}"/>
              </a:ext>
            </a:extLst>
          </p:cNvPr>
          <p:cNvSpPr txBox="1"/>
          <p:nvPr/>
        </p:nvSpPr>
        <p:spPr>
          <a:xfrm>
            <a:off x="5679050" y="1354350"/>
            <a:ext cx="2844900" cy="646300"/>
          </a:xfrm>
          <a:prstGeom prst="rect">
            <a:avLst/>
          </a:prstGeom>
          <a:noFill/>
          <a:ln w="19050" cap="flat" cmpd="sng">
            <a:no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lang="en" sz="1500" dirty="0">
              <a:solidFill>
                <a:schemeClr val="tx1"/>
              </a:solidFill>
            </a:endParaRPr>
          </a:p>
          <a:p>
            <a:pPr marL="0" lvl="0" indent="0" algn="l" rtl="0">
              <a:spcBef>
                <a:spcPts val="0"/>
              </a:spcBef>
              <a:spcAft>
                <a:spcPts val="0"/>
              </a:spcAft>
              <a:buNone/>
            </a:pPr>
            <a:r>
              <a:rPr lang="en-US" sz="1500" dirty="0" err="1">
                <a:solidFill>
                  <a:schemeClr val="tx1"/>
                </a:solidFill>
              </a:rPr>
              <a:t>ct</a:t>
            </a:r>
            <a:r>
              <a:rPr lang="en-US" sz="1500" dirty="0">
                <a:solidFill>
                  <a:schemeClr val="tx1"/>
                </a:solidFill>
              </a:rPr>
              <a:t> = </a:t>
            </a:r>
            <a:r>
              <a:rPr lang="en-US" sz="1500" dirty="0" err="1">
                <a:solidFill>
                  <a:schemeClr val="tx1"/>
                </a:solidFill>
              </a:rPr>
              <a:t>FHE.Encrypt</a:t>
            </a:r>
            <a:r>
              <a:rPr lang="en-US" sz="1500" dirty="0">
                <a:solidFill>
                  <a:schemeClr val="tx1"/>
                </a:solidFill>
              </a:rPr>
              <a:t>(</a:t>
            </a:r>
            <a:r>
              <a:rPr lang="en-US" sz="1500" dirty="0" err="1">
                <a:solidFill>
                  <a:schemeClr val="tx1"/>
                </a:solidFill>
              </a:rPr>
              <a:t>mpk</a:t>
            </a:r>
            <a:r>
              <a:rPr lang="en-US" sz="1500" dirty="0">
                <a:solidFill>
                  <a:schemeClr val="tx1"/>
                </a:solidFill>
              </a:rPr>
              <a:t>, x; r)</a:t>
            </a:r>
          </a:p>
        </p:txBody>
      </p:sp>
      <p:sp>
        <p:nvSpPr>
          <p:cNvPr id="16" name="TextBox 15">
            <a:extLst>
              <a:ext uri="{FF2B5EF4-FFF2-40B4-BE49-F238E27FC236}">
                <a16:creationId xmlns:a16="http://schemas.microsoft.com/office/drawing/2014/main" id="{BDFB26D1-6931-3948-2FC9-0598E8AF0E64}"/>
              </a:ext>
            </a:extLst>
          </p:cNvPr>
          <p:cNvSpPr txBox="1"/>
          <p:nvPr/>
        </p:nvSpPr>
        <p:spPr>
          <a:xfrm>
            <a:off x="368850" y="2451961"/>
            <a:ext cx="2416880" cy="307777"/>
          </a:xfrm>
          <a:prstGeom prst="rect">
            <a:avLst/>
          </a:prstGeom>
          <a:noFill/>
        </p:spPr>
        <p:txBody>
          <a:bodyPr wrap="square">
            <a:spAutoFit/>
          </a:bodyPr>
          <a:lstStyle/>
          <a:p>
            <a:pPr marL="0" lvl="0" indent="0" algn="l" rtl="0">
              <a:spcBef>
                <a:spcPts val="0"/>
              </a:spcBef>
              <a:spcAft>
                <a:spcPts val="0"/>
              </a:spcAft>
              <a:buNone/>
            </a:pPr>
            <a:r>
              <a:rPr lang="en-US" sz="1400" dirty="0" err="1">
                <a:solidFill>
                  <a:schemeClr val="tx1"/>
                </a:solidFill>
              </a:rPr>
              <a:t>ct</a:t>
            </a:r>
            <a:r>
              <a:rPr lang="en-US" sz="1400" baseline="-25000" dirty="0" err="1">
                <a:solidFill>
                  <a:schemeClr val="tx1"/>
                </a:solidFill>
              </a:rPr>
              <a:t>f</a:t>
            </a:r>
            <a:r>
              <a:rPr lang="en-US" sz="1400" dirty="0">
                <a:solidFill>
                  <a:schemeClr val="tx1"/>
                </a:solidFill>
              </a:rPr>
              <a:t> = </a:t>
            </a:r>
            <a:r>
              <a:rPr lang="en-US" sz="1400" dirty="0" err="1">
                <a:solidFill>
                  <a:schemeClr val="tx1"/>
                </a:solidFill>
              </a:rPr>
              <a:t>FHE.Eval</a:t>
            </a:r>
            <a:r>
              <a:rPr lang="en-US" sz="1400" dirty="0">
                <a:solidFill>
                  <a:schemeClr val="tx1"/>
                </a:solidFill>
              </a:rPr>
              <a:t>(</a:t>
            </a:r>
            <a:r>
              <a:rPr lang="en-US" sz="1400" dirty="0" err="1">
                <a:solidFill>
                  <a:schemeClr val="tx1"/>
                </a:solidFill>
              </a:rPr>
              <a:t>mpk</a:t>
            </a:r>
            <a:r>
              <a:rPr lang="en-US" sz="1400" dirty="0">
                <a:solidFill>
                  <a:schemeClr val="tx1"/>
                </a:solidFill>
              </a:rPr>
              <a:t>, </a:t>
            </a:r>
            <a:r>
              <a:rPr lang="en-US" sz="1400" dirty="0" err="1">
                <a:solidFill>
                  <a:schemeClr val="tx1"/>
                </a:solidFill>
              </a:rPr>
              <a:t>ct</a:t>
            </a:r>
            <a:r>
              <a:rPr lang="en-US" sz="1400" dirty="0">
                <a:solidFill>
                  <a:schemeClr val="tx1"/>
                </a:solidFill>
              </a:rPr>
              <a:t>, f)</a:t>
            </a:r>
          </a:p>
        </p:txBody>
      </p:sp>
      <p:sp>
        <p:nvSpPr>
          <p:cNvPr id="20" name="Rectangular Callout 19">
            <a:extLst>
              <a:ext uri="{FF2B5EF4-FFF2-40B4-BE49-F238E27FC236}">
                <a16:creationId xmlns:a16="http://schemas.microsoft.com/office/drawing/2014/main" id="{5F65DE25-AE2E-E1E2-E45F-B9FDB4EEDB4C}"/>
              </a:ext>
            </a:extLst>
          </p:cNvPr>
          <p:cNvSpPr/>
          <p:nvPr/>
        </p:nvSpPr>
        <p:spPr>
          <a:xfrm>
            <a:off x="150439" y="3789484"/>
            <a:ext cx="8468713" cy="1197611"/>
          </a:xfrm>
          <a:prstGeom prst="wedgeRectCallout">
            <a:avLst>
              <a:gd name="adj1" fmla="val 20491"/>
              <a:gd name="adj2" fmla="val -67124"/>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EDAC342-3C2D-45E0-D93A-CB070D331D78}"/>
              </a:ext>
            </a:extLst>
          </p:cNvPr>
          <p:cNvSpPr txBox="1"/>
          <p:nvPr/>
        </p:nvSpPr>
        <p:spPr>
          <a:xfrm>
            <a:off x="174129" y="4334004"/>
            <a:ext cx="8468713" cy="646331"/>
          </a:xfrm>
          <a:prstGeom prst="rect">
            <a:avLst/>
          </a:prstGeom>
          <a:noFill/>
        </p:spPr>
        <p:txBody>
          <a:bodyPr wrap="square" rtlCol="0">
            <a:spAutoFit/>
          </a:bodyPr>
          <a:lstStyle/>
          <a:p>
            <a:r>
              <a:rPr lang="en-US" sz="1800" dirty="0"/>
              <a:t>Witness: z, r’, r</a:t>
            </a:r>
            <a:r>
              <a:rPr lang="en" sz="1800" baseline="-25000" dirty="0">
                <a:solidFill>
                  <a:schemeClr val="dk1"/>
                </a:solidFill>
              </a:rPr>
              <a:t>z</a:t>
            </a:r>
            <a:r>
              <a:rPr lang="en-US" sz="1800" dirty="0">
                <a:solidFill>
                  <a:schemeClr val="tx1"/>
                </a:solidFill>
              </a:rPr>
              <a:t>, where </a:t>
            </a:r>
            <a:r>
              <a:rPr lang="en-US" sz="1800" dirty="0">
                <a:solidFill>
                  <a:schemeClr val="accent1"/>
                </a:solidFill>
              </a:rPr>
              <a:t>r</a:t>
            </a:r>
            <a:r>
              <a:rPr lang="en" sz="1800" baseline="-25000" dirty="0">
                <a:solidFill>
                  <a:schemeClr val="accent1"/>
                </a:solidFill>
              </a:rPr>
              <a:t>z</a:t>
            </a:r>
            <a:r>
              <a:rPr lang="en-US" sz="1800" dirty="0">
                <a:solidFill>
                  <a:schemeClr val="accent1"/>
                </a:solidFill>
              </a:rPr>
              <a:t> = </a:t>
            </a:r>
            <a:r>
              <a:rPr lang="en-US" sz="1800" dirty="0" err="1">
                <a:solidFill>
                  <a:schemeClr val="accent1"/>
                </a:solidFill>
              </a:rPr>
              <a:t>FHE.REval</a:t>
            </a:r>
            <a:r>
              <a:rPr lang="en-US" sz="1800" dirty="0">
                <a:solidFill>
                  <a:schemeClr val="accent1"/>
                </a:solidFill>
              </a:rPr>
              <a:t>(r</a:t>
            </a:r>
            <a:r>
              <a:rPr lang="en" sz="1800" baseline="-25000" dirty="0" err="1">
                <a:solidFill>
                  <a:schemeClr val="accent1"/>
                </a:solidFill>
              </a:rPr>
              <a:t>ksk</a:t>
            </a:r>
            <a:r>
              <a:rPr lang="en-US" sz="1800" dirty="0">
                <a:solidFill>
                  <a:schemeClr val="accent1"/>
                </a:solidFill>
              </a:rPr>
              <a:t>, </a:t>
            </a:r>
            <a:r>
              <a:rPr lang="en-US" sz="1800" dirty="0" err="1">
                <a:solidFill>
                  <a:schemeClr val="accent1"/>
                </a:solidFill>
              </a:rPr>
              <a:t>ct</a:t>
            </a:r>
            <a:r>
              <a:rPr lang="en-US" sz="1800" baseline="-25000" dirty="0" err="1">
                <a:solidFill>
                  <a:schemeClr val="accent1"/>
                </a:solidFill>
              </a:rPr>
              <a:t>f</a:t>
            </a:r>
            <a:r>
              <a:rPr lang="en-US" sz="1800" dirty="0">
                <a:solidFill>
                  <a:schemeClr val="accent1"/>
                </a:solidFill>
              </a:rPr>
              <a:t>) = &lt; r</a:t>
            </a:r>
            <a:r>
              <a:rPr lang="en" sz="1800" baseline="-25000" dirty="0" err="1">
                <a:solidFill>
                  <a:schemeClr val="accent1"/>
                </a:solidFill>
              </a:rPr>
              <a:t>ksk</a:t>
            </a:r>
            <a:r>
              <a:rPr lang="en-US" sz="1800" dirty="0">
                <a:solidFill>
                  <a:schemeClr val="accent1"/>
                </a:solidFill>
              </a:rPr>
              <a:t>, </a:t>
            </a:r>
            <a:r>
              <a:rPr lang="en-US" sz="1800" dirty="0" err="1">
                <a:solidFill>
                  <a:schemeClr val="accent1"/>
                </a:solidFill>
              </a:rPr>
              <a:t>ct</a:t>
            </a:r>
            <a:r>
              <a:rPr lang="en-US" sz="1800" baseline="-25000" dirty="0" err="1">
                <a:solidFill>
                  <a:schemeClr val="accent1"/>
                </a:solidFill>
              </a:rPr>
              <a:t>f</a:t>
            </a:r>
            <a:r>
              <a:rPr lang="en-US" sz="1800" dirty="0">
                <a:solidFill>
                  <a:schemeClr val="accent1"/>
                </a:solidFill>
              </a:rPr>
              <a:t> &gt;</a:t>
            </a:r>
            <a:r>
              <a:rPr lang="en-US" sz="1800" dirty="0">
                <a:solidFill>
                  <a:schemeClr val="tx1"/>
                </a:solidFill>
              </a:rPr>
              <a:t> </a:t>
            </a:r>
            <a:r>
              <a:rPr lang="en-US" sz="1800" dirty="0" err="1">
                <a:solidFill>
                  <a:schemeClr val="tx1"/>
                </a:solidFill>
              </a:rPr>
              <a:t>s.t.</a:t>
            </a:r>
            <a:r>
              <a:rPr lang="en-US" sz="1800" dirty="0">
                <a:solidFill>
                  <a:schemeClr val="tx1"/>
                </a:solidFill>
              </a:rPr>
              <a:t> </a:t>
            </a:r>
          </a:p>
          <a:p>
            <a:pPr algn="ctr"/>
            <a:r>
              <a:rPr lang="en-US" sz="1800" i="1" dirty="0" err="1">
                <a:solidFill>
                  <a:schemeClr val="tx1"/>
                </a:solidFill>
              </a:rPr>
              <a:t>FHE.KeySwitch</a:t>
            </a:r>
            <a:r>
              <a:rPr lang="en-US" sz="1800" i="1" dirty="0">
                <a:solidFill>
                  <a:schemeClr val="tx1"/>
                </a:solidFill>
              </a:rPr>
              <a:t>(</a:t>
            </a:r>
            <a:r>
              <a:rPr lang="en-US" sz="1800" i="1" dirty="0" err="1">
                <a:solidFill>
                  <a:schemeClr val="tx1"/>
                </a:solidFill>
              </a:rPr>
              <a:t>ksk</a:t>
            </a:r>
            <a:r>
              <a:rPr lang="en-US" sz="1800" i="1" dirty="0">
                <a:solidFill>
                  <a:schemeClr val="tx1"/>
                </a:solidFill>
              </a:rPr>
              <a:t>, </a:t>
            </a:r>
            <a:r>
              <a:rPr lang="en-US" sz="1800" i="1" dirty="0" err="1">
                <a:solidFill>
                  <a:schemeClr val="tx1"/>
                </a:solidFill>
              </a:rPr>
              <a:t>ct</a:t>
            </a:r>
            <a:r>
              <a:rPr lang="en-US" sz="1800" i="1" baseline="-25000" dirty="0" err="1">
                <a:solidFill>
                  <a:schemeClr val="tx1"/>
                </a:solidFill>
              </a:rPr>
              <a:t>f</a:t>
            </a:r>
            <a:r>
              <a:rPr lang="en-US" sz="1800" i="1" dirty="0">
                <a:solidFill>
                  <a:schemeClr val="tx1"/>
                </a:solidFill>
              </a:rPr>
              <a:t>) = </a:t>
            </a:r>
            <a:r>
              <a:rPr lang="en-US" sz="1800" i="1" dirty="0" err="1">
                <a:solidFill>
                  <a:schemeClr val="tx1"/>
                </a:solidFill>
              </a:rPr>
              <a:t>FHE.Encrypt</a:t>
            </a:r>
            <a:r>
              <a:rPr lang="en-US" sz="1800" i="1" dirty="0">
                <a:solidFill>
                  <a:schemeClr val="tx1"/>
                </a:solidFill>
              </a:rPr>
              <a:t>(</a:t>
            </a:r>
            <a:r>
              <a:rPr lang="en-US" sz="1800" i="1" dirty="0" err="1">
                <a:solidFill>
                  <a:schemeClr val="tx1"/>
                </a:solidFill>
              </a:rPr>
              <a:t>mpk</a:t>
            </a:r>
            <a:r>
              <a:rPr lang="en-US" sz="1800" i="1" dirty="0">
                <a:solidFill>
                  <a:schemeClr val="tx1"/>
                </a:solidFill>
              </a:rPr>
              <a:t>, z; r</a:t>
            </a:r>
            <a:r>
              <a:rPr lang="en" sz="1800" i="1" baseline="-25000" dirty="0">
                <a:solidFill>
                  <a:schemeClr val="tx1"/>
                </a:solidFill>
              </a:rPr>
              <a:t>z</a:t>
            </a:r>
            <a:r>
              <a:rPr lang="en-US" sz="1800" i="1" dirty="0">
                <a:solidFill>
                  <a:schemeClr val="tx1"/>
                </a:solidFill>
              </a:rPr>
              <a:t>)</a:t>
            </a:r>
          </a:p>
        </p:txBody>
      </p:sp>
      <p:sp>
        <p:nvSpPr>
          <p:cNvPr id="28" name="TextBox 27">
            <a:extLst>
              <a:ext uri="{FF2B5EF4-FFF2-40B4-BE49-F238E27FC236}">
                <a16:creationId xmlns:a16="http://schemas.microsoft.com/office/drawing/2014/main" id="{6C49361B-AD08-6DB6-EC24-E571B18AFA3A}"/>
              </a:ext>
            </a:extLst>
          </p:cNvPr>
          <p:cNvSpPr txBox="1"/>
          <p:nvPr/>
        </p:nvSpPr>
        <p:spPr>
          <a:xfrm>
            <a:off x="246185" y="3939569"/>
            <a:ext cx="8277765" cy="369332"/>
          </a:xfrm>
          <a:prstGeom prst="rect">
            <a:avLst/>
          </a:prstGeom>
          <a:solidFill>
            <a:schemeClr val="accent1"/>
          </a:solidFill>
        </p:spPr>
        <p:txBody>
          <a:bodyPr wrap="square">
            <a:spAutoFit/>
          </a:bodyPr>
          <a:lstStyle/>
          <a:p>
            <a:pPr algn="ctr"/>
            <a:r>
              <a:rPr lang="en-US" sz="1800" b="1" dirty="0">
                <a:solidFill>
                  <a:schemeClr val="bg1"/>
                </a:solidFill>
              </a:rPr>
              <a:t>Efficient! Depends only on output length of f !</a:t>
            </a:r>
          </a:p>
        </p:txBody>
      </p:sp>
    </p:spTree>
    <p:extLst>
      <p:ext uri="{BB962C8B-B14F-4D97-AF65-F5344CB8AC3E}">
        <p14:creationId xmlns:p14="http://schemas.microsoft.com/office/powerpoint/2010/main" val="7540532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16">
          <a:extLst>
            <a:ext uri="{FF2B5EF4-FFF2-40B4-BE49-F238E27FC236}">
              <a16:creationId xmlns:a16="http://schemas.microsoft.com/office/drawing/2014/main" id="{E787C58B-45E4-A3FE-B48E-EBCADCDD0B61}"/>
            </a:ext>
          </a:extLst>
        </p:cNvPr>
        <p:cNvGrpSpPr/>
        <p:nvPr/>
      </p:nvGrpSpPr>
      <p:grpSpPr>
        <a:xfrm>
          <a:off x="0" y="0"/>
          <a:ext cx="0" cy="0"/>
          <a:chOff x="0" y="0"/>
          <a:chExt cx="0" cy="0"/>
        </a:xfrm>
      </p:grpSpPr>
      <p:sp>
        <p:nvSpPr>
          <p:cNvPr id="617" name="Google Shape;617;p25">
            <a:extLst>
              <a:ext uri="{FF2B5EF4-FFF2-40B4-BE49-F238E27FC236}">
                <a16:creationId xmlns:a16="http://schemas.microsoft.com/office/drawing/2014/main" id="{C42F8DA6-A750-6B1B-ECC2-465F2AB4E5FD}"/>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61</a:t>
            </a:fld>
            <a:endParaRPr/>
          </a:p>
        </p:txBody>
      </p:sp>
      <p:sp>
        <p:nvSpPr>
          <p:cNvPr id="28" name="Google Shape;618;p25">
            <a:extLst>
              <a:ext uri="{FF2B5EF4-FFF2-40B4-BE49-F238E27FC236}">
                <a16:creationId xmlns:a16="http://schemas.microsoft.com/office/drawing/2014/main" id="{A3852CA5-B2C9-11F1-102B-4230CC7B5772}"/>
              </a:ext>
            </a:extLst>
          </p:cNvPr>
          <p:cNvSpPr txBox="1">
            <a:spLocks/>
          </p:cNvSpPr>
          <p:nvPr/>
        </p:nvSpPr>
        <p:spPr>
          <a:xfrm>
            <a:off x="422031" y="1371599"/>
            <a:ext cx="8168054" cy="2143564"/>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Clr>
                <a:schemeClr val="dk1"/>
              </a:buClr>
              <a:buNone/>
            </a:pPr>
            <a:r>
              <a:rPr lang="en-US" sz="4800" b="1" dirty="0" err="1">
                <a:solidFill>
                  <a:srgbClr val="C00000"/>
                </a:solidFill>
              </a:rPr>
              <a:t>Schnorr</a:t>
            </a:r>
            <a:r>
              <a:rPr lang="en-US" sz="4800" b="1" dirty="0">
                <a:solidFill>
                  <a:srgbClr val="C00000"/>
                </a:solidFill>
              </a:rPr>
              <a:t> AS</a:t>
            </a:r>
          </a:p>
        </p:txBody>
      </p:sp>
    </p:spTree>
    <p:extLst>
      <p:ext uri="{BB962C8B-B14F-4D97-AF65-F5344CB8AC3E}">
        <p14:creationId xmlns:p14="http://schemas.microsoft.com/office/powerpoint/2010/main" val="268028680"/>
      </p:ext>
    </p:extLst>
  </p:cSld>
  <p:clrMapOvr>
    <a:masterClrMapping/>
  </p:clrMapOvr>
  <mc:AlternateContent xmlns:mc="http://schemas.openxmlformats.org/markup-compatibility/2006" xmlns:p14="http://schemas.microsoft.com/office/powerpoint/2010/main">
    <mc:Choice Requires="p14">
      <p:transition spd="slow" p14:dur="2000" advTm="7785"/>
    </mc:Choice>
    <mc:Fallback xmlns="">
      <p:transition spd="slow" advTm="7785"/>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753"/>
        <p:cNvGrpSpPr/>
        <p:nvPr/>
      </p:nvGrpSpPr>
      <p:grpSpPr>
        <a:xfrm>
          <a:off x="0" y="0"/>
          <a:ext cx="0" cy="0"/>
          <a:chOff x="0" y="0"/>
          <a:chExt cx="0" cy="0"/>
        </a:xfrm>
      </p:grpSpPr>
      <p:sp>
        <p:nvSpPr>
          <p:cNvPr id="1754" name="Google Shape;1754;p86"/>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a:t>
            </a:r>
            <a:r>
              <a:rPr lang="en" sz="2000">
                <a:solidFill>
                  <a:schemeClr val="dk1"/>
                </a:solidFill>
              </a:rPr>
              <a:t> </a:t>
            </a:r>
            <a:r>
              <a:rPr lang="en" sz="2000">
                <a:solidFill>
                  <a:schemeClr val="dk2"/>
                </a:solidFill>
              </a:rPr>
              <a:t>[AEEFHMMR’21]</a:t>
            </a:r>
            <a:endParaRPr sz="2000">
              <a:solidFill>
                <a:schemeClr val="dk2"/>
              </a:solidFill>
            </a:endParaRPr>
          </a:p>
        </p:txBody>
      </p:sp>
      <p:sp>
        <p:nvSpPr>
          <p:cNvPr id="1755" name="Google Shape;1755;p86"/>
          <p:cNvSpPr txBox="1"/>
          <p:nvPr/>
        </p:nvSpPr>
        <p:spPr>
          <a:xfrm>
            <a:off x="416425" y="1254500"/>
            <a:ext cx="8278800" cy="14007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Clr>
                <a:schemeClr val="dk1"/>
              </a:buClr>
              <a:buSzPts val="1100"/>
              <a:buFont typeface="Arial"/>
              <a:buNone/>
            </a:pPr>
            <a:r>
              <a:rPr lang="en" sz="2500">
                <a:solidFill>
                  <a:schemeClr val="dk1"/>
                </a:solidFill>
              </a:rPr>
              <a:t>Defined with respect to:</a:t>
            </a:r>
            <a:endParaRPr sz="2500">
              <a:solidFill>
                <a:schemeClr val="dk1"/>
              </a:solidFill>
            </a:endParaRPr>
          </a:p>
          <a:p>
            <a:pPr marL="457200" lvl="0" indent="-342900" algn="l" rtl="0">
              <a:spcBef>
                <a:spcPts val="0"/>
              </a:spcBef>
              <a:spcAft>
                <a:spcPts val="0"/>
              </a:spcAft>
              <a:buClr>
                <a:schemeClr val="dk1"/>
              </a:buClr>
              <a:buSzPts val="1800"/>
              <a:buChar char="●"/>
            </a:pPr>
            <a:r>
              <a:rPr lang="en" sz="1800" b="1">
                <a:solidFill>
                  <a:schemeClr val="dk1"/>
                </a:solidFill>
              </a:rPr>
              <a:t>Schnorr</a:t>
            </a:r>
            <a:r>
              <a:rPr lang="en" sz="1800">
                <a:solidFill>
                  <a:schemeClr val="dk1"/>
                </a:solidFill>
              </a:rPr>
              <a:t> Signatures Scheme </a:t>
            </a:r>
            <a:r>
              <a:rPr lang="en" sz="1800">
                <a:solidFill>
                  <a:srgbClr val="BB0000"/>
                </a:solidFill>
              </a:rPr>
              <a:t>Sig </a:t>
            </a:r>
            <a:r>
              <a:rPr lang="en" sz="1800">
                <a:solidFill>
                  <a:schemeClr val="dk1"/>
                </a:solidFill>
              </a:rPr>
              <a:t>= (</a:t>
            </a:r>
            <a:r>
              <a:rPr lang="en" sz="1800">
                <a:solidFill>
                  <a:srgbClr val="BB0000"/>
                </a:solidFill>
              </a:rPr>
              <a:t>Setup, Sign, Verify</a:t>
            </a:r>
            <a:r>
              <a:rPr lang="en" sz="1800">
                <a:solidFill>
                  <a:schemeClr val="dk1"/>
                </a:solidFill>
              </a:rPr>
              <a:t>)</a:t>
            </a:r>
            <a:endParaRPr sz="1800">
              <a:solidFill>
                <a:schemeClr val="dk1"/>
              </a:solidFill>
            </a:endParaRPr>
          </a:p>
          <a:p>
            <a:pPr marL="457200" lvl="0" indent="-342900" algn="l" rtl="0">
              <a:spcBef>
                <a:spcPts val="0"/>
              </a:spcBef>
              <a:spcAft>
                <a:spcPts val="0"/>
              </a:spcAft>
              <a:buClr>
                <a:schemeClr val="dk1"/>
              </a:buClr>
              <a:buSzPts val="1800"/>
              <a:buChar char="●"/>
            </a:pPr>
            <a:r>
              <a:rPr lang="en" sz="1800" b="1">
                <a:solidFill>
                  <a:schemeClr val="dk1"/>
                </a:solidFill>
              </a:rPr>
              <a:t>Discrete Log</a:t>
            </a:r>
            <a:r>
              <a:rPr lang="en" sz="1800">
                <a:solidFill>
                  <a:schemeClr val="dk1"/>
                </a:solidFill>
              </a:rPr>
              <a:t> Relation </a:t>
            </a:r>
            <a:r>
              <a:rPr lang="en" sz="1800">
                <a:solidFill>
                  <a:srgbClr val="BB0000"/>
                </a:solidFill>
              </a:rPr>
              <a:t>R</a:t>
            </a:r>
            <a:r>
              <a:rPr lang="en" sz="1800" baseline="-25000">
                <a:solidFill>
                  <a:srgbClr val="BB0000"/>
                </a:solidFill>
              </a:rPr>
              <a:t>DL</a:t>
            </a:r>
            <a:r>
              <a:rPr lang="en" sz="1800">
                <a:solidFill>
                  <a:srgbClr val="BB0000"/>
                </a:solidFill>
              </a:rPr>
              <a:t>:</a:t>
            </a:r>
            <a:endParaRPr sz="1800">
              <a:solidFill>
                <a:srgbClr val="BB0000"/>
              </a:solidFill>
            </a:endParaRPr>
          </a:p>
          <a:p>
            <a:pPr marL="0" lvl="0" indent="0" algn="ctr" rtl="0">
              <a:spcBef>
                <a:spcPts val="0"/>
              </a:spcBef>
              <a:spcAft>
                <a:spcPts val="0"/>
              </a:spcAft>
              <a:buNone/>
            </a:pPr>
            <a:r>
              <a:rPr lang="en" sz="1800">
                <a:solidFill>
                  <a:schemeClr val="dk1"/>
                </a:solidFill>
              </a:rPr>
              <a:t>(X, x) ∈ R</a:t>
            </a:r>
            <a:r>
              <a:rPr lang="en" sz="1800" baseline="-25000">
                <a:solidFill>
                  <a:schemeClr val="dk1"/>
                </a:solidFill>
              </a:rPr>
              <a:t>DL</a:t>
            </a:r>
            <a:r>
              <a:rPr lang="en" sz="1800">
                <a:solidFill>
                  <a:schemeClr val="dk1"/>
                </a:solidFill>
              </a:rPr>
              <a:t> iff X = g</a:t>
            </a:r>
            <a:r>
              <a:rPr lang="en" sz="1800" baseline="30000">
                <a:solidFill>
                  <a:schemeClr val="dk1"/>
                </a:solidFill>
              </a:rPr>
              <a:t>x</a:t>
            </a:r>
            <a:endParaRPr sz="2100" baseline="30000">
              <a:solidFill>
                <a:srgbClr val="BB0000"/>
              </a:solidFill>
            </a:endParaRPr>
          </a:p>
        </p:txBody>
      </p:sp>
      <p:sp>
        <p:nvSpPr>
          <p:cNvPr id="1756" name="Google Shape;1756;p86"/>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760"/>
        <p:cNvGrpSpPr/>
        <p:nvPr/>
      </p:nvGrpSpPr>
      <p:grpSpPr>
        <a:xfrm>
          <a:off x="0" y="0"/>
          <a:ext cx="0" cy="0"/>
          <a:chOff x="0" y="0"/>
          <a:chExt cx="0" cy="0"/>
        </a:xfrm>
      </p:grpSpPr>
      <p:sp>
        <p:nvSpPr>
          <p:cNvPr id="1761" name="Google Shape;1761;p87"/>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Recall: Schnorr Signature </a:t>
            </a:r>
            <a:r>
              <a:rPr lang="en" sz="2000">
                <a:solidFill>
                  <a:schemeClr val="dk2"/>
                </a:solidFill>
              </a:rPr>
              <a:t>[Sch89]</a:t>
            </a:r>
            <a:endParaRPr sz="1300">
              <a:solidFill>
                <a:schemeClr val="dk2"/>
              </a:solidFill>
            </a:endParaRPr>
          </a:p>
        </p:txBody>
      </p:sp>
      <p:sp>
        <p:nvSpPr>
          <p:cNvPr id="1762" name="Google Shape;1762;p87"/>
          <p:cNvSpPr txBox="1"/>
          <p:nvPr/>
        </p:nvSpPr>
        <p:spPr>
          <a:xfrm>
            <a:off x="457200" y="719900"/>
            <a:ext cx="39654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(sk, vk) ← Sig.Setup(G, g, q)</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sk ← Z</a:t>
            </a:r>
            <a:r>
              <a:rPr lang="en" sz="1800" baseline="-25000">
                <a:solidFill>
                  <a:schemeClr val="dk1"/>
                </a:solidFill>
              </a:rPr>
              <a:t>q</a:t>
            </a:r>
            <a:r>
              <a:rPr lang="en" sz="1800">
                <a:solidFill>
                  <a:schemeClr val="dk1"/>
                </a:solidFill>
              </a:rPr>
              <a:t>, vk = g</a:t>
            </a:r>
            <a:r>
              <a:rPr lang="en" sz="1800" baseline="30000">
                <a:solidFill>
                  <a:schemeClr val="dk1"/>
                </a:solidFill>
              </a:rPr>
              <a:t>sk</a:t>
            </a:r>
            <a:endParaRPr sz="1800">
              <a:solidFill>
                <a:schemeClr val="dk1"/>
              </a:solidFill>
            </a:endParaRPr>
          </a:p>
        </p:txBody>
      </p:sp>
      <p:sp>
        <p:nvSpPr>
          <p:cNvPr id="1763" name="Google Shape;1763;p87"/>
          <p:cNvSpPr txBox="1"/>
          <p:nvPr/>
        </p:nvSpPr>
        <p:spPr>
          <a:xfrm>
            <a:off x="457200" y="14462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sig ← Sig.Sign(sk, tx)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Z</a:t>
            </a:r>
            <a:r>
              <a:rPr lang="en" sz="1800" baseline="-25000">
                <a:solidFill>
                  <a:schemeClr val="dk1"/>
                </a:solidFill>
              </a:rPr>
              <a:t>q</a:t>
            </a:r>
            <a:r>
              <a:rPr lang="en" sz="1800">
                <a:solidFill>
                  <a:schemeClr val="dk1"/>
                </a:solidFill>
              </a:rPr>
              <a:t>, K = g</a:t>
            </a:r>
            <a:r>
              <a:rPr lang="en" sz="1800" baseline="30000">
                <a:solidFill>
                  <a:schemeClr val="dk1"/>
                </a:solidFill>
              </a:rPr>
              <a:t>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 = Hash(vk, K, tx)</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s = r ᐧ sk + 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sig = (r, s)</a:t>
            </a:r>
            <a:endParaRPr sz="1800">
              <a:solidFill>
                <a:schemeClr val="dk1"/>
              </a:solidFill>
            </a:endParaRPr>
          </a:p>
        </p:txBody>
      </p:sp>
      <p:sp>
        <p:nvSpPr>
          <p:cNvPr id="1764" name="Google Shape;1764;p87"/>
          <p:cNvSpPr txBox="1"/>
          <p:nvPr/>
        </p:nvSpPr>
        <p:spPr>
          <a:xfrm>
            <a:off x="457200" y="2929700"/>
            <a:ext cx="41148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0/1 ← Sig.Verify(vk, tx, sig)</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g</a:t>
            </a:r>
            <a:r>
              <a:rPr lang="en" sz="1800" baseline="30000">
                <a:solidFill>
                  <a:schemeClr val="dk1"/>
                </a:solidFill>
              </a:rPr>
              <a:t>s</a:t>
            </a:r>
            <a:r>
              <a:rPr lang="en" sz="1800">
                <a:solidFill>
                  <a:schemeClr val="dk1"/>
                </a:solidFill>
              </a:rPr>
              <a:t>/ vk</a:t>
            </a:r>
            <a:r>
              <a:rPr lang="en" sz="1800" baseline="30000">
                <a:solidFill>
                  <a:schemeClr val="dk1"/>
                </a:solidFill>
              </a:rPr>
              <a:t>r</a:t>
            </a:r>
            <a:endParaRPr sz="1800" baseline="300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1 iff r = Hash(vk, K, tx)</a:t>
            </a:r>
            <a:endParaRPr sz="1800">
              <a:solidFill>
                <a:schemeClr val="dk1"/>
              </a:solidFill>
            </a:endParaRPr>
          </a:p>
        </p:txBody>
      </p:sp>
      <p:sp>
        <p:nvSpPr>
          <p:cNvPr id="1765" name="Google Shape;1765;p87"/>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88"/>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 </a:t>
            </a:r>
            <a:r>
              <a:rPr lang="en" sz="2000">
                <a:solidFill>
                  <a:schemeClr val="dk2"/>
                </a:solidFill>
              </a:rPr>
              <a:t>[AEEFHMMR’21]</a:t>
            </a:r>
            <a:endParaRPr sz="2000">
              <a:solidFill>
                <a:schemeClr val="dk2"/>
              </a:solidFill>
            </a:endParaRPr>
          </a:p>
        </p:txBody>
      </p:sp>
      <p:sp>
        <p:nvSpPr>
          <p:cNvPr id="1771" name="Google Shape;1771;p88"/>
          <p:cNvSpPr txBox="1"/>
          <p:nvPr/>
        </p:nvSpPr>
        <p:spPr>
          <a:xfrm>
            <a:off x="457200" y="719900"/>
            <a:ext cx="39654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(sk, vk) ← Sig.Setup(G, g, q)</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sk ← Z</a:t>
            </a:r>
            <a:r>
              <a:rPr lang="en" sz="1800" baseline="-25000">
                <a:solidFill>
                  <a:schemeClr val="dk1"/>
                </a:solidFill>
              </a:rPr>
              <a:t>q</a:t>
            </a:r>
            <a:r>
              <a:rPr lang="en" sz="1800">
                <a:solidFill>
                  <a:schemeClr val="dk1"/>
                </a:solidFill>
              </a:rPr>
              <a:t>, vk = g</a:t>
            </a:r>
            <a:r>
              <a:rPr lang="en" sz="1800" baseline="30000">
                <a:solidFill>
                  <a:schemeClr val="dk1"/>
                </a:solidFill>
              </a:rPr>
              <a:t>sk</a:t>
            </a:r>
            <a:endParaRPr sz="1800">
              <a:solidFill>
                <a:schemeClr val="dk1"/>
              </a:solidFill>
            </a:endParaRPr>
          </a:p>
        </p:txBody>
      </p:sp>
      <p:sp>
        <p:nvSpPr>
          <p:cNvPr id="1772" name="Google Shape;1772;p88"/>
          <p:cNvSpPr txBox="1"/>
          <p:nvPr/>
        </p:nvSpPr>
        <p:spPr>
          <a:xfrm>
            <a:off x="457200" y="14462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sig ← Sig.Sign(sk, tx)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Z</a:t>
            </a:r>
            <a:r>
              <a:rPr lang="en" sz="1800" baseline="-25000">
                <a:solidFill>
                  <a:schemeClr val="dk1"/>
                </a:solidFill>
              </a:rPr>
              <a:t>q</a:t>
            </a:r>
            <a:r>
              <a:rPr lang="en" sz="1800">
                <a:solidFill>
                  <a:schemeClr val="dk1"/>
                </a:solidFill>
              </a:rPr>
              <a:t>, K = g</a:t>
            </a:r>
            <a:r>
              <a:rPr lang="en" sz="1800" baseline="30000">
                <a:solidFill>
                  <a:schemeClr val="dk1"/>
                </a:solidFill>
              </a:rPr>
              <a:t>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 = Hash(vk, K, tx)</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s = r ᐧ sk + 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sig = (r, s)</a:t>
            </a:r>
            <a:endParaRPr sz="1800">
              <a:solidFill>
                <a:schemeClr val="dk1"/>
              </a:solidFill>
            </a:endParaRPr>
          </a:p>
        </p:txBody>
      </p:sp>
      <p:sp>
        <p:nvSpPr>
          <p:cNvPr id="1773" name="Google Shape;1773;p88"/>
          <p:cNvSpPr txBox="1"/>
          <p:nvPr/>
        </p:nvSpPr>
        <p:spPr>
          <a:xfrm>
            <a:off x="457200" y="2929700"/>
            <a:ext cx="41148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0/1 ← Sig.Verify(vk, tx, sig)</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g</a:t>
            </a:r>
            <a:r>
              <a:rPr lang="en" sz="1800" baseline="30000">
                <a:solidFill>
                  <a:schemeClr val="dk1"/>
                </a:solidFill>
              </a:rPr>
              <a:t>s</a:t>
            </a:r>
            <a:r>
              <a:rPr lang="en" sz="1800">
                <a:solidFill>
                  <a:schemeClr val="dk1"/>
                </a:solidFill>
              </a:rPr>
              <a:t>/ vk</a:t>
            </a:r>
            <a:r>
              <a:rPr lang="en" sz="1800" baseline="30000">
                <a:solidFill>
                  <a:schemeClr val="dk1"/>
                </a:solidFill>
              </a:rPr>
              <a:t>r</a:t>
            </a:r>
            <a:endParaRPr sz="1800" baseline="300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1 iff r = Hash(vk, K, tx)</a:t>
            </a:r>
            <a:endParaRPr sz="1800">
              <a:solidFill>
                <a:schemeClr val="dk1"/>
              </a:solidFill>
            </a:endParaRPr>
          </a:p>
        </p:txBody>
      </p:sp>
      <p:sp>
        <p:nvSpPr>
          <p:cNvPr id="1774" name="Google Shape;1774;p88"/>
          <p:cNvSpPr txBox="1"/>
          <p:nvPr/>
        </p:nvSpPr>
        <p:spPr>
          <a:xfrm>
            <a:off x="4724400" y="719900"/>
            <a:ext cx="3965400" cy="161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presig ← PreSign(sk, tx, 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Z</a:t>
            </a:r>
            <a:r>
              <a:rPr lang="en" sz="1800" baseline="-25000">
                <a:solidFill>
                  <a:schemeClr val="dk1"/>
                </a:solidFill>
              </a:rPr>
              <a:t>q</a:t>
            </a:r>
            <a:r>
              <a:rPr lang="en" sz="1800">
                <a:solidFill>
                  <a:schemeClr val="dk1"/>
                </a:solidFill>
              </a:rPr>
              <a:t>, K = g</a:t>
            </a:r>
            <a:r>
              <a:rPr lang="en" sz="1800" baseline="30000">
                <a:solidFill>
                  <a:schemeClr val="dk1"/>
                </a:solidFill>
              </a:rPr>
              <a:t>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b="1">
                <a:solidFill>
                  <a:schemeClr val="dk1"/>
                </a:solidFill>
                <a:highlight>
                  <a:srgbClr val="CCCCCC"/>
                </a:highlight>
              </a:rPr>
              <a:t>r = Hash(vk, K ᐧ </a:t>
            </a:r>
            <a:r>
              <a:rPr lang="en" sz="1800" b="1">
                <a:solidFill>
                  <a:srgbClr val="BB0000"/>
                </a:solidFill>
                <a:highlight>
                  <a:srgbClr val="CCCCCC"/>
                </a:highlight>
              </a:rPr>
              <a:t>X</a:t>
            </a:r>
            <a:r>
              <a:rPr lang="en" sz="1800" b="1">
                <a:solidFill>
                  <a:schemeClr val="dk1"/>
                </a:solidFill>
                <a:highlight>
                  <a:srgbClr val="CCCCCC"/>
                </a:highlight>
              </a:rPr>
              <a:t> , tx)</a:t>
            </a:r>
            <a:endParaRPr sz="1800" b="1">
              <a:solidFill>
                <a:schemeClr val="dk1"/>
              </a:solidFill>
              <a:highlight>
                <a:srgbClr val="CCCCCC"/>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t = r ᐧ sk + k</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presig = (r, t)</a:t>
            </a:r>
            <a:endParaRPr sz="1800">
              <a:solidFill>
                <a:schemeClr val="dk1"/>
              </a:solidFill>
            </a:endParaRPr>
          </a:p>
        </p:txBody>
      </p:sp>
      <p:sp>
        <p:nvSpPr>
          <p:cNvPr id="1775" name="Google Shape;1775;p88"/>
          <p:cNvSpPr txBox="1"/>
          <p:nvPr/>
        </p:nvSpPr>
        <p:spPr>
          <a:xfrm>
            <a:off x="4724400" y="2181500"/>
            <a:ext cx="43449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0/1 ← PreVerify(vk, tx, presig, 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K = g</a:t>
            </a:r>
            <a:r>
              <a:rPr lang="en" sz="1800" baseline="30000">
                <a:solidFill>
                  <a:schemeClr val="dk1"/>
                </a:solidFill>
              </a:rPr>
              <a:t>t</a:t>
            </a:r>
            <a:r>
              <a:rPr lang="en" sz="1800">
                <a:solidFill>
                  <a:schemeClr val="dk1"/>
                </a:solidFill>
              </a:rPr>
              <a:t>/ vk</a:t>
            </a:r>
            <a:r>
              <a:rPr lang="en" sz="1800" baseline="30000">
                <a:solidFill>
                  <a:schemeClr val="dk1"/>
                </a:solidFill>
              </a:rPr>
              <a:t>r</a:t>
            </a:r>
            <a:endParaRPr sz="1800" baseline="300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a:t>
            </a:r>
            <a:r>
              <a:rPr lang="en" sz="1800">
                <a:solidFill>
                  <a:schemeClr val="dk1"/>
                </a:solidFill>
                <a:highlight>
                  <a:srgbClr val="CCCCCC"/>
                </a:highlight>
              </a:rPr>
              <a:t>1 iff r = Hash(vk, Kᐧ </a:t>
            </a:r>
            <a:r>
              <a:rPr lang="en" sz="1800">
                <a:solidFill>
                  <a:srgbClr val="BB0000"/>
                </a:solidFill>
                <a:highlight>
                  <a:srgbClr val="CCCCCC"/>
                </a:highlight>
              </a:rPr>
              <a:t>X</a:t>
            </a:r>
            <a:r>
              <a:rPr lang="en" sz="1800">
                <a:solidFill>
                  <a:schemeClr val="dk1"/>
                </a:solidFill>
                <a:highlight>
                  <a:srgbClr val="CCCCCC"/>
                </a:highlight>
              </a:rPr>
              <a:t>, tx)</a:t>
            </a:r>
            <a:endParaRPr sz="1800">
              <a:solidFill>
                <a:schemeClr val="dk1"/>
              </a:solidFill>
              <a:highlight>
                <a:srgbClr val="CCCCCC"/>
              </a:highlight>
            </a:endParaRPr>
          </a:p>
        </p:txBody>
      </p:sp>
      <p:sp>
        <p:nvSpPr>
          <p:cNvPr id="1776" name="Google Shape;1776;p88"/>
          <p:cNvSpPr txBox="1"/>
          <p:nvPr/>
        </p:nvSpPr>
        <p:spPr>
          <a:xfrm>
            <a:off x="4724400" y="3089000"/>
            <a:ext cx="4344900" cy="105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sig ← Adapt(presig, x)</a:t>
            </a:r>
            <a:endParaRPr sz="1800" b="1">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highlight>
                  <a:srgbClr val="CCCCCC"/>
                </a:highlight>
              </a:rPr>
              <a:t>s = t + x</a:t>
            </a:r>
            <a:endParaRPr sz="1800" baseline="30000">
              <a:solidFill>
                <a:schemeClr val="dk1"/>
              </a:solidFill>
              <a:highlight>
                <a:srgbClr val="CCCCCC"/>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sig = (r, s)</a:t>
            </a:r>
            <a:endParaRPr sz="1800">
              <a:solidFill>
                <a:schemeClr val="dk1"/>
              </a:solidFill>
            </a:endParaRPr>
          </a:p>
        </p:txBody>
      </p:sp>
      <p:sp>
        <p:nvSpPr>
          <p:cNvPr id="1777" name="Google Shape;1777;p88"/>
          <p:cNvSpPr txBox="1"/>
          <p:nvPr/>
        </p:nvSpPr>
        <p:spPr>
          <a:xfrm>
            <a:off x="4724400" y="3996500"/>
            <a:ext cx="43449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b="1">
                <a:solidFill>
                  <a:schemeClr val="dk1"/>
                </a:solidFill>
                <a:highlight>
                  <a:srgbClr val="F1C232"/>
                </a:highlight>
              </a:rPr>
              <a:t>x’ ← Extract(presig, sig)</a:t>
            </a:r>
            <a:endParaRPr sz="1800" b="1" baseline="30000">
              <a:solidFill>
                <a:schemeClr val="dk1"/>
              </a:solidFill>
              <a:highlight>
                <a:srgbClr val="F1C232"/>
              </a:highlight>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Return x’ = s - t</a:t>
            </a:r>
            <a:endParaRPr sz="1800">
              <a:solidFill>
                <a:schemeClr val="dk1"/>
              </a:solidFill>
            </a:endParaRPr>
          </a:p>
        </p:txBody>
      </p:sp>
      <p:sp>
        <p:nvSpPr>
          <p:cNvPr id="1778" name="Google Shape;1778;p88"/>
          <p:cNvSpPr/>
          <p:nvPr/>
        </p:nvSpPr>
        <p:spPr>
          <a:xfrm>
            <a:off x="7889925" y="803850"/>
            <a:ext cx="876300" cy="5154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t>X = g</a:t>
            </a:r>
            <a:r>
              <a:rPr lang="en" sz="1800" baseline="30000"/>
              <a:t>x</a:t>
            </a:r>
            <a:endParaRPr sz="1800" baseline="30000"/>
          </a:p>
        </p:txBody>
      </p:sp>
      <p:cxnSp>
        <p:nvCxnSpPr>
          <p:cNvPr id="1779" name="Google Shape;1779;p88"/>
          <p:cNvCxnSpPr/>
          <p:nvPr/>
        </p:nvCxnSpPr>
        <p:spPr>
          <a:xfrm flipH="1">
            <a:off x="4486425" y="758450"/>
            <a:ext cx="10800" cy="3984600"/>
          </a:xfrm>
          <a:prstGeom prst="straightConnector1">
            <a:avLst/>
          </a:prstGeom>
          <a:noFill/>
          <a:ln w="9525" cap="flat" cmpd="sng">
            <a:solidFill>
              <a:schemeClr val="dk2"/>
            </a:solidFill>
            <a:prstDash val="solid"/>
            <a:round/>
            <a:headEnd type="none" w="med" len="med"/>
            <a:tailEnd type="none" w="med" len="med"/>
          </a:ln>
        </p:spPr>
      </p:cxnSp>
      <p:sp>
        <p:nvSpPr>
          <p:cNvPr id="1780" name="Google Shape;1780;p88"/>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64</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784"/>
        <p:cNvGrpSpPr/>
        <p:nvPr/>
      </p:nvGrpSpPr>
      <p:grpSpPr>
        <a:xfrm>
          <a:off x="0" y="0"/>
          <a:ext cx="0" cy="0"/>
          <a:chOff x="0" y="0"/>
          <a:chExt cx="0" cy="0"/>
        </a:xfrm>
      </p:grpSpPr>
      <p:sp>
        <p:nvSpPr>
          <p:cNvPr id="1785" name="Google Shape;1785;p89"/>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 Correctness</a:t>
            </a:r>
            <a:endParaRPr sz="2000">
              <a:solidFill>
                <a:schemeClr val="dk1"/>
              </a:solidFill>
            </a:endParaRPr>
          </a:p>
        </p:txBody>
      </p:sp>
      <p:sp>
        <p:nvSpPr>
          <p:cNvPr id="1786" name="Google Shape;1786;p89"/>
          <p:cNvSpPr txBox="1"/>
          <p:nvPr/>
        </p:nvSpPr>
        <p:spPr>
          <a:xfrm>
            <a:off x="416425" y="949700"/>
            <a:ext cx="4988700" cy="30630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000"/>
              </a:spcBef>
              <a:spcAft>
                <a:spcPts val="0"/>
              </a:spcAft>
              <a:buNone/>
            </a:pPr>
            <a:r>
              <a:rPr lang="en" sz="1800">
                <a:solidFill>
                  <a:schemeClr val="dk1"/>
                </a:solidFill>
              </a:rPr>
              <a:t>For every tx ∈ {0,1}*, for every (X, x) ∈ R, if </a:t>
            </a:r>
            <a:endParaRPr sz="1800">
              <a:solidFill>
                <a:schemeClr val="dk1"/>
              </a:solidFill>
            </a:endParaRPr>
          </a:p>
          <a:p>
            <a:pPr marL="457200" lvl="0" indent="-342900" algn="l" rtl="0">
              <a:lnSpc>
                <a:spcPct val="100000"/>
              </a:lnSpc>
              <a:spcBef>
                <a:spcPts val="1000"/>
              </a:spcBef>
              <a:spcAft>
                <a:spcPts val="0"/>
              </a:spcAft>
              <a:buClr>
                <a:schemeClr val="dk1"/>
              </a:buClr>
              <a:buSzPts val="1800"/>
              <a:buChar char="●"/>
            </a:pPr>
            <a:r>
              <a:rPr lang="en" sz="1800">
                <a:solidFill>
                  <a:schemeClr val="dk1"/>
                </a:solidFill>
              </a:rPr>
              <a:t>(sk, vk) ← Sig.Setup(1</a:t>
            </a:r>
            <a:r>
              <a:rPr lang="en" sz="1800" baseline="30000">
                <a:solidFill>
                  <a:schemeClr val="dk1"/>
                </a:solidFill>
              </a:rPr>
              <a:t>λ</a:t>
            </a:r>
            <a:r>
              <a:rPr lang="en" sz="1800">
                <a:solidFill>
                  <a:schemeClr val="dk1"/>
                </a:solidFill>
              </a:rPr>
              <a:t>)</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presig ← PreSign(sk, tx, X)</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sig ← Adapt(presig, x)</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x’ ← Extract(presig, sig)</a:t>
            </a:r>
            <a:endParaRPr sz="1800">
              <a:solidFill>
                <a:schemeClr val="dk1"/>
              </a:solidFill>
            </a:endParaRPr>
          </a:p>
          <a:p>
            <a:pPr marL="0" lvl="0" indent="0" algn="l" rtl="0">
              <a:lnSpc>
                <a:spcPct val="100000"/>
              </a:lnSpc>
              <a:spcBef>
                <a:spcPts val="1000"/>
              </a:spcBef>
              <a:spcAft>
                <a:spcPts val="0"/>
              </a:spcAft>
              <a:buNone/>
            </a:pPr>
            <a:r>
              <a:rPr lang="en" sz="1800">
                <a:solidFill>
                  <a:schemeClr val="dk1"/>
                </a:solidFill>
              </a:rPr>
              <a:t>Then, all of the following hold with probability 1:</a:t>
            </a:r>
            <a:endParaRPr sz="1800">
              <a:solidFill>
                <a:schemeClr val="dk1"/>
              </a:solidFill>
            </a:endParaRPr>
          </a:p>
          <a:p>
            <a:pPr marL="457200" lvl="0" indent="-342900" algn="l" rtl="0">
              <a:lnSpc>
                <a:spcPct val="100000"/>
              </a:lnSpc>
              <a:spcBef>
                <a:spcPts val="1000"/>
              </a:spcBef>
              <a:spcAft>
                <a:spcPts val="0"/>
              </a:spcAft>
              <a:buClr>
                <a:schemeClr val="dk1"/>
              </a:buClr>
              <a:buSzPts val="1800"/>
              <a:buChar char="●"/>
            </a:pPr>
            <a:r>
              <a:rPr lang="en" sz="1800">
                <a:solidFill>
                  <a:schemeClr val="dk1"/>
                </a:solidFill>
              </a:rPr>
              <a:t>PreVerify(vk, tx, presig, X) = 1</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Verify(vk, tx, sig) = 1</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 sz="1800">
                <a:solidFill>
                  <a:schemeClr val="dk1"/>
                </a:solidFill>
              </a:rPr>
              <a:t>(X, x’) ∈ R</a:t>
            </a:r>
            <a:endParaRPr sz="1800">
              <a:solidFill>
                <a:schemeClr val="dk1"/>
              </a:solidFill>
            </a:endParaRPr>
          </a:p>
        </p:txBody>
      </p:sp>
      <p:sp>
        <p:nvSpPr>
          <p:cNvPr id="1787" name="Google Shape;1787;p89"/>
          <p:cNvSpPr txBox="1"/>
          <p:nvPr/>
        </p:nvSpPr>
        <p:spPr>
          <a:xfrm>
            <a:off x="5484975" y="954275"/>
            <a:ext cx="3354300" cy="21240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1"/>
              </a:buClr>
              <a:buSzPts val="1800"/>
              <a:buChar char="●"/>
            </a:pPr>
            <a:r>
              <a:rPr lang="en" sz="1800">
                <a:solidFill>
                  <a:schemeClr val="dk1"/>
                </a:solidFill>
              </a:rPr>
              <a:t>vk = g</a:t>
            </a:r>
            <a:r>
              <a:rPr lang="en" sz="1800" baseline="30000">
                <a:solidFill>
                  <a:schemeClr val="dk1"/>
                </a:solidFill>
              </a:rPr>
              <a:t>sk</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presig = (r, t), where </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r = Hash(vk, K ᐧ </a:t>
            </a:r>
            <a:r>
              <a:rPr lang="en" sz="1800">
                <a:solidFill>
                  <a:srgbClr val="BB0000"/>
                </a:solidFill>
              </a:rPr>
              <a:t>X</a:t>
            </a:r>
            <a:r>
              <a:rPr lang="en" sz="1800">
                <a:solidFill>
                  <a:schemeClr val="dk1"/>
                </a:solidFill>
              </a:rPr>
              <a:t> , tx)</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t = r ᐧ sk + k</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sig = (r, s), where </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s = t + x</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x’ = t - s</a:t>
            </a:r>
            <a:endParaRPr sz="1800">
              <a:solidFill>
                <a:schemeClr val="dk1"/>
              </a:solidFill>
            </a:endParaRPr>
          </a:p>
        </p:txBody>
      </p:sp>
      <p:cxnSp>
        <p:nvCxnSpPr>
          <p:cNvPr id="1788" name="Google Shape;1788;p89"/>
          <p:cNvCxnSpPr/>
          <p:nvPr/>
        </p:nvCxnSpPr>
        <p:spPr>
          <a:xfrm>
            <a:off x="5425375" y="949700"/>
            <a:ext cx="0" cy="3063000"/>
          </a:xfrm>
          <a:prstGeom prst="straightConnector1">
            <a:avLst/>
          </a:prstGeom>
          <a:noFill/>
          <a:ln w="9525" cap="flat" cmpd="sng">
            <a:solidFill>
              <a:schemeClr val="dk2"/>
            </a:solidFill>
            <a:prstDash val="solid"/>
            <a:round/>
            <a:headEnd type="none" w="med" len="med"/>
            <a:tailEnd type="none" w="med" len="med"/>
          </a:ln>
        </p:spPr>
      </p:cxnSp>
      <p:sp>
        <p:nvSpPr>
          <p:cNvPr id="1789" name="Google Shape;1789;p89"/>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793"/>
        <p:cNvGrpSpPr/>
        <p:nvPr/>
      </p:nvGrpSpPr>
      <p:grpSpPr>
        <a:xfrm>
          <a:off x="0" y="0"/>
          <a:ext cx="0" cy="0"/>
          <a:chOff x="0" y="0"/>
          <a:chExt cx="0" cy="0"/>
        </a:xfrm>
      </p:grpSpPr>
      <p:sp>
        <p:nvSpPr>
          <p:cNvPr id="1794" name="Google Shape;1794;p90"/>
          <p:cNvSpPr txBox="1">
            <a:spLocks noGrp="1"/>
          </p:cNvSpPr>
          <p:nvPr>
            <p:ph type="body" idx="1"/>
          </p:nvPr>
        </p:nvSpPr>
        <p:spPr>
          <a:xfrm>
            <a:off x="457200" y="181200"/>
            <a:ext cx="8686800" cy="443400"/>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a:solidFill>
                  <a:schemeClr val="dk1"/>
                </a:solidFill>
              </a:rPr>
              <a:t>Schnorr Adaptor Signature: Security</a:t>
            </a:r>
            <a:endParaRPr sz="2000">
              <a:solidFill>
                <a:schemeClr val="dk1"/>
              </a:solidFill>
            </a:endParaRPr>
          </a:p>
        </p:txBody>
      </p:sp>
      <p:sp>
        <p:nvSpPr>
          <p:cNvPr id="1795" name="Google Shape;1795;p90"/>
          <p:cNvSpPr txBox="1"/>
          <p:nvPr/>
        </p:nvSpPr>
        <p:spPr>
          <a:xfrm>
            <a:off x="416425" y="949700"/>
            <a:ext cx="8076000" cy="31707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000"/>
              </a:spcBef>
              <a:spcAft>
                <a:spcPts val="0"/>
              </a:spcAft>
              <a:buNone/>
            </a:pPr>
            <a:r>
              <a:rPr lang="en" sz="1800" b="1">
                <a:solidFill>
                  <a:schemeClr val="dk1"/>
                </a:solidFill>
                <a:highlight>
                  <a:srgbClr val="F1C232"/>
                </a:highlight>
              </a:rPr>
              <a:t>Seller: fairness</a:t>
            </a:r>
            <a:endParaRPr sz="1800" b="1">
              <a:solidFill>
                <a:schemeClr val="dk1"/>
              </a:solidFill>
              <a:highlight>
                <a:srgbClr val="F1C232"/>
              </a:highlight>
            </a:endParaRPr>
          </a:p>
          <a:p>
            <a:pPr marL="0" lvl="0" indent="0" algn="l" rtl="0">
              <a:lnSpc>
                <a:spcPct val="100000"/>
              </a:lnSpc>
              <a:spcBef>
                <a:spcPts val="1000"/>
              </a:spcBef>
              <a:spcAft>
                <a:spcPts val="0"/>
              </a:spcAft>
              <a:buNone/>
            </a:pPr>
            <a:r>
              <a:rPr lang="en" sz="1700">
                <a:solidFill>
                  <a:schemeClr val="dk1"/>
                </a:solidFill>
              </a:rPr>
              <a:t>✔	</a:t>
            </a:r>
            <a:r>
              <a:rPr lang="en" sz="1800" b="1">
                <a:solidFill>
                  <a:srgbClr val="BB0000"/>
                </a:solidFill>
              </a:rPr>
              <a:t>baked-in</a:t>
            </a:r>
            <a:r>
              <a:rPr lang="en" sz="1800">
                <a:solidFill>
                  <a:schemeClr val="dk1"/>
                </a:solidFill>
              </a:rPr>
              <a:t> the fair sale protocol via Adaptor Signature</a:t>
            </a:r>
            <a:endParaRPr sz="1800">
              <a:solidFill>
                <a:schemeClr val="dk1"/>
              </a:solidFill>
            </a:endParaRPr>
          </a:p>
          <a:p>
            <a:pPr marL="0" lvl="0" indent="0" algn="l" rtl="0">
              <a:lnSpc>
                <a:spcPct val="100000"/>
              </a:lnSpc>
              <a:spcBef>
                <a:spcPts val="1000"/>
              </a:spcBef>
              <a:spcAft>
                <a:spcPts val="0"/>
              </a:spcAft>
              <a:buNone/>
            </a:pPr>
            <a:r>
              <a:rPr lang="en" sz="1800" b="1">
                <a:solidFill>
                  <a:schemeClr val="dk1"/>
                </a:solidFill>
                <a:highlight>
                  <a:srgbClr val="F1C232"/>
                </a:highlight>
              </a:rPr>
              <a:t>Buyer: fairness</a:t>
            </a:r>
            <a:r>
              <a:rPr lang="en" sz="1800" b="1">
                <a:solidFill>
                  <a:schemeClr val="dk1"/>
                </a:solidFill>
              </a:rPr>
              <a:t> </a:t>
            </a:r>
            <a:endParaRPr sz="1800" b="1">
              <a:solidFill>
                <a:schemeClr val="dk1"/>
              </a:solidFill>
            </a:endParaRPr>
          </a:p>
          <a:p>
            <a:pPr marL="0" lvl="0" indent="0" algn="l" rtl="0">
              <a:lnSpc>
                <a:spcPct val="100000"/>
              </a:lnSpc>
              <a:spcBef>
                <a:spcPts val="1000"/>
              </a:spcBef>
              <a:spcAft>
                <a:spcPts val="0"/>
              </a:spcAft>
              <a:buNone/>
            </a:pPr>
            <a:r>
              <a:rPr lang="en" sz="1800">
                <a:solidFill>
                  <a:schemeClr val="dk1"/>
                </a:solidFill>
              </a:rPr>
              <a:t>Defined via </a:t>
            </a:r>
            <a:r>
              <a:rPr lang="en" sz="1800" b="1">
                <a:solidFill>
                  <a:srgbClr val="BB0000"/>
                </a:solidFill>
              </a:rPr>
              <a:t>Witness Extractability</a:t>
            </a:r>
            <a:r>
              <a:rPr lang="en" sz="1800">
                <a:solidFill>
                  <a:schemeClr val="dk1"/>
                </a:solidFill>
              </a:rPr>
              <a:t> of Adaptor Signatures</a:t>
            </a:r>
            <a:endParaRPr sz="1800">
              <a:solidFill>
                <a:schemeClr val="dk1"/>
              </a:solidFill>
            </a:endParaRPr>
          </a:p>
          <a:p>
            <a:pPr marL="0" lvl="0" indent="0" algn="l" rtl="0">
              <a:lnSpc>
                <a:spcPct val="100000"/>
              </a:lnSpc>
              <a:spcBef>
                <a:spcPts val="1000"/>
              </a:spcBef>
              <a:spcAft>
                <a:spcPts val="0"/>
              </a:spcAft>
              <a:buNone/>
            </a:pPr>
            <a:r>
              <a:rPr lang="en" sz="1800" b="1">
                <a:solidFill>
                  <a:schemeClr val="dk1"/>
                </a:solidFill>
                <a:highlight>
                  <a:srgbClr val="F1C232"/>
                </a:highlight>
              </a:rPr>
              <a:t>Buyer: Authenticity</a:t>
            </a:r>
            <a:endParaRPr sz="1800" b="1">
              <a:solidFill>
                <a:schemeClr val="dk1"/>
              </a:solidFill>
              <a:highlight>
                <a:srgbClr val="F1C232"/>
              </a:highlight>
            </a:endParaRPr>
          </a:p>
          <a:p>
            <a:pPr marL="0" lvl="0" indent="0" algn="l" rtl="0">
              <a:spcBef>
                <a:spcPts val="1000"/>
              </a:spcBef>
              <a:spcAft>
                <a:spcPts val="0"/>
              </a:spcAft>
              <a:buClr>
                <a:schemeClr val="dk1"/>
              </a:buClr>
              <a:buSzPts val="1100"/>
              <a:buFont typeface="Arial"/>
              <a:buNone/>
            </a:pPr>
            <a:r>
              <a:rPr lang="en" sz="1700">
                <a:solidFill>
                  <a:schemeClr val="dk1"/>
                </a:solidFill>
              </a:rPr>
              <a:t>✔	</a:t>
            </a:r>
            <a:r>
              <a:rPr lang="en" sz="1800" b="1">
                <a:solidFill>
                  <a:srgbClr val="BB0000"/>
                </a:solidFill>
              </a:rPr>
              <a:t>baked-in</a:t>
            </a:r>
            <a:r>
              <a:rPr lang="en" sz="1800">
                <a:solidFill>
                  <a:schemeClr val="dk1"/>
                </a:solidFill>
              </a:rPr>
              <a:t> the Schnorr Adaptor Signature scheme since </a:t>
            </a:r>
            <a:r>
              <a:rPr lang="en" sz="1800" u="sng">
                <a:solidFill>
                  <a:schemeClr val="dk1"/>
                </a:solidFill>
              </a:rPr>
              <a:t>Discrete Log</a:t>
            </a:r>
            <a:r>
              <a:rPr lang="en" sz="1800">
                <a:solidFill>
                  <a:schemeClr val="dk1"/>
                </a:solidFill>
              </a:rPr>
              <a:t> is a </a:t>
            </a:r>
            <a:r>
              <a:rPr lang="en" sz="1800" u="sng">
                <a:solidFill>
                  <a:schemeClr val="dk1"/>
                </a:solidFill>
              </a:rPr>
              <a:t>unique witness relation</a:t>
            </a:r>
            <a:endParaRPr sz="1800" u="sng">
              <a:solidFill>
                <a:schemeClr val="dk1"/>
              </a:solidFill>
            </a:endParaRPr>
          </a:p>
          <a:p>
            <a:pPr marL="0" lvl="0" indent="0" algn="l" rtl="0">
              <a:lnSpc>
                <a:spcPct val="100000"/>
              </a:lnSpc>
              <a:spcBef>
                <a:spcPts val="1000"/>
              </a:spcBef>
              <a:spcAft>
                <a:spcPts val="0"/>
              </a:spcAft>
              <a:buNone/>
            </a:pPr>
            <a:endParaRPr sz="1800">
              <a:solidFill>
                <a:schemeClr val="dk1"/>
              </a:solidFill>
            </a:endParaRPr>
          </a:p>
        </p:txBody>
      </p:sp>
      <p:sp>
        <p:nvSpPr>
          <p:cNvPr id="1796" name="Google Shape;1796;p90"/>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800"/>
        <p:cNvGrpSpPr/>
        <p:nvPr/>
      </p:nvGrpSpPr>
      <p:grpSpPr>
        <a:xfrm>
          <a:off x="0" y="0"/>
          <a:ext cx="0" cy="0"/>
          <a:chOff x="0" y="0"/>
          <a:chExt cx="0" cy="0"/>
        </a:xfrm>
      </p:grpSpPr>
      <p:sp>
        <p:nvSpPr>
          <p:cNvPr id="1801" name="Google Shape;1801;p91"/>
          <p:cNvSpPr txBox="1">
            <a:spLocks noGrp="1"/>
          </p:cNvSpPr>
          <p:nvPr>
            <p:ph type="body" idx="1"/>
          </p:nvPr>
        </p:nvSpPr>
        <p:spPr>
          <a:xfrm>
            <a:off x="1788319" y="867966"/>
            <a:ext cx="4412400" cy="484500"/>
          </a:xfrm>
          <a:prstGeom prst="rect">
            <a:avLst/>
          </a:prstGeom>
        </p:spPr>
        <p:txBody>
          <a:bodyPr spcFirstLastPara="1" wrap="square" lIns="34275" tIns="34275" rIns="34275" bIns="34275" anchor="ctr" anchorCtr="0">
            <a:normAutofit fontScale="92500" lnSpcReduction="10000"/>
          </a:bodyPr>
          <a:lstStyle/>
          <a:p>
            <a:pPr marL="0" lvl="0" indent="0" algn="l" rtl="0">
              <a:spcBef>
                <a:spcPts val="800"/>
              </a:spcBef>
              <a:spcAft>
                <a:spcPts val="0"/>
              </a:spcAft>
              <a:buNone/>
            </a:pPr>
            <a:endParaRPr/>
          </a:p>
        </p:txBody>
      </p:sp>
      <p:sp>
        <p:nvSpPr>
          <p:cNvPr id="1802" name="Google Shape;1802;p91"/>
          <p:cNvSpPr txBox="1">
            <a:spLocks noGrp="1"/>
          </p:cNvSpPr>
          <p:nvPr>
            <p:ph type="body" idx="2"/>
          </p:nvPr>
        </p:nvSpPr>
        <p:spPr>
          <a:xfrm>
            <a:off x="1795463" y="1901428"/>
            <a:ext cx="5112600" cy="2300400"/>
          </a:xfrm>
          <a:prstGeom prst="rect">
            <a:avLst/>
          </a:prstGeom>
        </p:spPr>
        <p:txBody>
          <a:bodyPr spcFirstLastPara="1" wrap="square" lIns="34275" tIns="34275" rIns="34275" bIns="34275" anchor="t" anchorCtr="0">
            <a:normAutofit/>
          </a:bodyPr>
          <a:lstStyle/>
          <a:p>
            <a:pPr marL="0" lvl="0" indent="0" algn="l" rtl="0">
              <a:spcBef>
                <a:spcPts val="0"/>
              </a:spcBef>
              <a:spcAft>
                <a:spcPts val="1500"/>
              </a:spcAft>
              <a:buNone/>
            </a:pPr>
            <a:endParaRPr/>
          </a:p>
        </p:txBody>
      </p:sp>
      <p:sp>
        <p:nvSpPr>
          <p:cNvPr id="1803" name="Google Shape;1803;p91"/>
          <p:cNvSpPr txBox="1">
            <a:spLocks noGrp="1"/>
          </p:cNvSpPr>
          <p:nvPr>
            <p:ph type="body" idx="3"/>
          </p:nvPr>
        </p:nvSpPr>
        <p:spPr>
          <a:xfrm>
            <a:off x="2031206" y="4756547"/>
            <a:ext cx="4326000" cy="207300"/>
          </a:xfrm>
          <a:prstGeom prst="rect">
            <a:avLst/>
          </a:prstGeom>
        </p:spPr>
        <p:txBody>
          <a:bodyPr spcFirstLastPara="1" wrap="square" lIns="34275" tIns="34275" rIns="34275" bIns="34275" anchor="ctr" anchorCtr="0">
            <a:normAutofit/>
          </a:bodyPr>
          <a:lstStyle/>
          <a:p>
            <a:pPr marL="0" lvl="0" indent="0" algn="l" rtl="0">
              <a:spcBef>
                <a:spcPts val="0"/>
              </a:spcBef>
              <a:spcAft>
                <a:spcPts val="0"/>
              </a:spcAft>
              <a:buNone/>
            </a:pPr>
            <a:endParaRPr/>
          </a:p>
        </p:txBody>
      </p:sp>
      <p:sp>
        <p:nvSpPr>
          <p:cNvPr id="1804" name="Google Shape;1804;p91"/>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67</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7BF1973F-661A-5882-3648-B7D416AF5D62}"/>
            </a:ext>
          </a:extLst>
        </p:cNvPr>
        <p:cNvGrpSpPr/>
        <p:nvPr/>
      </p:nvGrpSpPr>
      <p:grpSpPr>
        <a:xfrm>
          <a:off x="0" y="0"/>
          <a:ext cx="0" cy="0"/>
          <a:chOff x="0" y="0"/>
          <a:chExt cx="0" cy="0"/>
        </a:xfrm>
      </p:grpSpPr>
      <p:sp>
        <p:nvSpPr>
          <p:cNvPr id="289" name="Google Shape;289;p29">
            <a:extLst>
              <a:ext uri="{FF2B5EF4-FFF2-40B4-BE49-F238E27FC236}">
                <a16:creationId xmlns:a16="http://schemas.microsoft.com/office/drawing/2014/main" id="{48374754-FD6F-9BAC-0D95-8A25C620A6D1}"/>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DA4E4401-8985-CE87-B619-C36D578F3A98}"/>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sp>
        <p:nvSpPr>
          <p:cNvPr id="291" name="Google Shape;291;p29">
            <a:extLst>
              <a:ext uri="{FF2B5EF4-FFF2-40B4-BE49-F238E27FC236}">
                <a16:creationId xmlns:a16="http://schemas.microsoft.com/office/drawing/2014/main" id="{2CF78E0F-C5E5-BD50-F5C5-5ADE108BE0E1}"/>
              </a:ext>
            </a:extLst>
          </p:cNvPr>
          <p:cNvSpPr txBox="1"/>
          <p:nvPr/>
        </p:nvSpPr>
        <p:spPr>
          <a:xfrm>
            <a:off x="7129075" y="1385175"/>
            <a:ext cx="20151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b="1" dirty="0">
                <a:solidFill>
                  <a:srgbClr val="BB0000"/>
                </a:solidFill>
              </a:rPr>
              <a:t>d</a:t>
            </a:r>
            <a:r>
              <a:rPr lang="en" sz="1800" b="1" dirty="0" err="1">
                <a:solidFill>
                  <a:srgbClr val="BB0000"/>
                </a:solidFill>
              </a:rPr>
              <a:t>ata</a:t>
            </a:r>
            <a:r>
              <a:rPr lang="en" sz="1800" b="1" dirty="0">
                <a:solidFill>
                  <a:srgbClr val="BB0000"/>
                </a:solidFill>
              </a:rPr>
              <a:t> = x</a:t>
            </a:r>
            <a:endParaRPr b="1" dirty="0">
              <a:solidFill>
                <a:srgbClr val="BB0000"/>
              </a:solidFill>
            </a:endParaRPr>
          </a:p>
        </p:txBody>
      </p:sp>
      <p:sp>
        <p:nvSpPr>
          <p:cNvPr id="292" name="Google Shape;292;p29">
            <a:extLst>
              <a:ext uri="{FF2B5EF4-FFF2-40B4-BE49-F238E27FC236}">
                <a16:creationId xmlns:a16="http://schemas.microsoft.com/office/drawing/2014/main" id="{5920359D-9999-FF7A-9338-C0D2A7B22C5B}"/>
              </a:ext>
            </a:extLst>
          </p:cNvPr>
          <p:cNvSpPr txBox="1"/>
          <p:nvPr/>
        </p:nvSpPr>
        <p:spPr>
          <a:xfrm>
            <a:off x="270050" y="1385175"/>
            <a:ext cx="1406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p:txBody>
      </p:sp>
      <p:sp>
        <p:nvSpPr>
          <p:cNvPr id="297" name="Google Shape;297;p29">
            <a:extLst>
              <a:ext uri="{FF2B5EF4-FFF2-40B4-BE49-F238E27FC236}">
                <a16:creationId xmlns:a16="http://schemas.microsoft.com/office/drawing/2014/main" id="{C4B87F3F-B327-AAFD-7A8C-EEB1C26163D8}"/>
              </a:ext>
            </a:extLst>
          </p:cNvPr>
          <p:cNvSpPr txBox="1">
            <a:spLocks noGrp="1"/>
          </p:cNvSpPr>
          <p:nvPr>
            <p:ph type="body" idx="1"/>
          </p:nvPr>
        </p:nvSpPr>
        <p:spPr>
          <a:xfrm>
            <a:off x="457200" y="207391"/>
            <a:ext cx="8579224" cy="443168"/>
          </a:xfrm>
          <a:prstGeom prst="rect">
            <a:avLst/>
          </a:prstGeom>
          <a:noFill/>
          <a:ln>
            <a:noFill/>
          </a:ln>
        </p:spPr>
        <p:txBody>
          <a:bodyPr spcFirstLastPara="1" wrap="square" lIns="34275" tIns="34275" rIns="34275" bIns="34275" anchor="ctr" anchorCtr="0">
            <a:spAutoFit/>
          </a:bodyPr>
          <a:lstStyle/>
          <a:p>
            <a:pPr marL="0" lvl="0" indent="0" algn="l" rtl="0">
              <a:lnSpc>
                <a:spcPct val="90000"/>
              </a:lnSpc>
              <a:spcBef>
                <a:spcPts val="0"/>
              </a:spcBef>
              <a:spcAft>
                <a:spcPts val="0"/>
              </a:spcAft>
              <a:buClr>
                <a:srgbClr val="5D5D5D"/>
              </a:buClr>
              <a:buSzPts val="2700"/>
              <a:buNone/>
            </a:pPr>
            <a:r>
              <a:rPr lang="en" b="1" dirty="0">
                <a:solidFill>
                  <a:schemeClr val="dk1"/>
                </a:solidFill>
              </a:rPr>
              <a:t>Fair Exchange via Smart Contracts + PKE</a:t>
            </a:r>
            <a:endParaRPr sz="2400" dirty="0">
              <a:solidFill>
                <a:schemeClr val="dk1"/>
              </a:solidFill>
              <a:latin typeface="Arial"/>
              <a:ea typeface="Arial"/>
              <a:cs typeface="Arial"/>
              <a:sym typeface="Arial"/>
            </a:endParaRPr>
          </a:p>
        </p:txBody>
      </p:sp>
      <p:pic>
        <p:nvPicPr>
          <p:cNvPr id="305" name="Google Shape;305;p29">
            <a:extLst>
              <a:ext uri="{FF2B5EF4-FFF2-40B4-BE49-F238E27FC236}">
                <a16:creationId xmlns:a16="http://schemas.microsoft.com/office/drawing/2014/main" id="{F26A074E-1F14-D062-D8DA-3C62A466DE6D}"/>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33DD0A68-ABF6-1D4D-CC4C-4AEC7A66DEC1}"/>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03C51F88-333F-71C5-131A-8D5928ABD11D}"/>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7</a:t>
            </a:fld>
            <a:endParaRPr/>
          </a:p>
        </p:txBody>
      </p:sp>
      <p:cxnSp>
        <p:nvCxnSpPr>
          <p:cNvPr id="2" name="Google Shape;294;p29">
            <a:extLst>
              <a:ext uri="{FF2B5EF4-FFF2-40B4-BE49-F238E27FC236}">
                <a16:creationId xmlns:a16="http://schemas.microsoft.com/office/drawing/2014/main" id="{61054D53-4EEA-7250-C51E-34B9C571DEC8}"/>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60A3AD20-6F1D-AA06-92C8-1B4175A4CEF2}"/>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9A13DBF-045B-F7DF-A9BB-DC14CC9B7A89}"/>
                  </a:ext>
                </a:extLst>
              </p:cNvPr>
              <p:cNvSpPr txBox="1"/>
              <p:nvPr/>
            </p:nvSpPr>
            <p:spPr>
              <a:xfrm>
                <a:off x="3476561" y="1179876"/>
                <a:ext cx="228600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𝐾</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E9A13DBF-045B-F7DF-A9BB-DC14CC9B7A89}"/>
                  </a:ext>
                </a:extLst>
              </p:cNvPr>
              <p:cNvSpPr txBox="1">
                <a:spLocks noRot="1" noChangeAspect="1" noMove="1" noResize="1" noEditPoints="1" noAdjustHandles="1" noChangeArrowheads="1" noChangeShapeType="1" noTextEdit="1"/>
              </p:cNvSpPr>
              <p:nvPr/>
            </p:nvSpPr>
            <p:spPr>
              <a:xfrm>
                <a:off x="3476561" y="1179876"/>
                <a:ext cx="2286000" cy="307777"/>
              </a:xfrm>
              <a:prstGeom prst="rect">
                <a:avLst/>
              </a:prstGeom>
              <a:blipFill>
                <a:blip r:embed="rId5"/>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FBBD04FA-523B-416E-39ED-D3D148763F19}"/>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12" name="Google Shape;588;p42">
            <a:extLst>
              <a:ext uri="{FF2B5EF4-FFF2-40B4-BE49-F238E27FC236}">
                <a16:creationId xmlns:a16="http://schemas.microsoft.com/office/drawing/2014/main" id="{B1DC337C-D9DB-EC27-7694-B4D6023BD501}"/>
              </a:ext>
            </a:extLst>
          </p:cNvPr>
          <p:cNvSpPr/>
          <p:nvPr/>
        </p:nvSpPr>
        <p:spPr>
          <a:xfrm rot="2400000">
            <a:off x="2598225" y="2755186"/>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17" name="TextBox 16">
            <a:extLst>
              <a:ext uri="{FF2B5EF4-FFF2-40B4-BE49-F238E27FC236}">
                <a16:creationId xmlns:a16="http://schemas.microsoft.com/office/drawing/2014/main" id="{B54F7F01-ABB9-A679-8DD5-2A6751120599}"/>
              </a:ext>
            </a:extLst>
          </p:cNvPr>
          <p:cNvSpPr txBox="1"/>
          <p:nvPr/>
        </p:nvSpPr>
        <p:spPr>
          <a:xfrm rot="2397896">
            <a:off x="2669129" y="3141092"/>
            <a:ext cx="1149674" cy="307777"/>
          </a:xfrm>
          <a:prstGeom prst="rect">
            <a:avLst/>
          </a:prstGeom>
          <a:noFill/>
        </p:spPr>
        <p:txBody>
          <a:bodyPr wrap="none" rtlCol="0">
            <a:spAutoFit/>
          </a:bodyPr>
          <a:lstStyle/>
          <a:p>
            <a:r>
              <a:rPr lang="en-US" dirty="0"/>
              <a:t>Lock money</a:t>
            </a:r>
          </a:p>
        </p:txBody>
      </p:sp>
      <p:cxnSp>
        <p:nvCxnSpPr>
          <p:cNvPr id="19" name="Straight Arrow Connector 18">
            <a:extLst>
              <a:ext uri="{FF2B5EF4-FFF2-40B4-BE49-F238E27FC236}">
                <a16:creationId xmlns:a16="http://schemas.microsoft.com/office/drawing/2014/main" id="{CC31619E-10EF-06DB-21EB-F8BD059E8D3F}"/>
              </a:ext>
            </a:extLst>
          </p:cNvPr>
          <p:cNvCxnSpPr>
            <a:cxnSpLocks/>
          </p:cNvCxnSpPr>
          <p:nvPr/>
        </p:nvCxnSpPr>
        <p:spPr>
          <a:xfrm rot="2400000">
            <a:off x="2342901" y="3408805"/>
            <a:ext cx="13529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Google Shape;587;p42">
            <a:extLst>
              <a:ext uri="{FF2B5EF4-FFF2-40B4-BE49-F238E27FC236}">
                <a16:creationId xmlns:a16="http://schemas.microsoft.com/office/drawing/2014/main" id="{D9E6B41F-0835-C400-6577-ECC560165045}"/>
              </a:ext>
            </a:extLst>
          </p:cNvPr>
          <p:cNvSpPr/>
          <p:nvPr/>
        </p:nvSpPr>
        <p:spPr>
          <a:xfrm rot="19200000">
            <a:off x="5682926" y="4538976"/>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27" name="Google Shape;589;p42">
            <a:extLst>
              <a:ext uri="{FF2B5EF4-FFF2-40B4-BE49-F238E27FC236}">
                <a16:creationId xmlns:a16="http://schemas.microsoft.com/office/drawing/2014/main" id="{89571E7D-1FD9-1047-853F-27F7676C6837}"/>
              </a:ext>
            </a:extLst>
          </p:cNvPr>
          <p:cNvSpPr/>
          <p:nvPr/>
        </p:nvSpPr>
        <p:spPr>
          <a:xfrm rot="19200000">
            <a:off x="5681671" y="356079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28" name="Rounded Rectangle 27">
            <a:extLst>
              <a:ext uri="{FF2B5EF4-FFF2-40B4-BE49-F238E27FC236}">
                <a16:creationId xmlns:a16="http://schemas.microsoft.com/office/drawing/2014/main" id="{3D9AF470-7226-83E8-8C50-56F78F566849}"/>
              </a:ext>
            </a:extLst>
          </p:cNvPr>
          <p:cNvSpPr/>
          <p:nvPr/>
        </p:nvSpPr>
        <p:spPr>
          <a:xfrm>
            <a:off x="3583419" y="3627304"/>
            <a:ext cx="2001944" cy="1380565"/>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u="sng" dirty="0">
                <a:solidFill>
                  <a:schemeClr val="tx1"/>
                </a:solidFill>
              </a:rPr>
              <a:t>Smart Contract</a:t>
            </a:r>
            <a:r>
              <a:rPr lang="en-US" dirty="0">
                <a:solidFill>
                  <a:schemeClr val="tx1"/>
                </a:solidFill>
              </a:rPr>
              <a:t> [K]</a:t>
            </a:r>
          </a:p>
        </p:txBody>
      </p:sp>
      <p:cxnSp>
        <p:nvCxnSpPr>
          <p:cNvPr id="29" name="Straight Arrow Connector 28">
            <a:extLst>
              <a:ext uri="{FF2B5EF4-FFF2-40B4-BE49-F238E27FC236}">
                <a16:creationId xmlns:a16="http://schemas.microsoft.com/office/drawing/2014/main" id="{B06B352D-6FBD-745C-3343-02042A1CD4CB}"/>
              </a:ext>
            </a:extLst>
          </p:cNvPr>
          <p:cNvCxnSpPr>
            <a:cxnSpLocks/>
          </p:cNvCxnSpPr>
          <p:nvPr/>
        </p:nvCxnSpPr>
        <p:spPr>
          <a:xfrm rot="8400000">
            <a:off x="5453561" y="3724423"/>
            <a:ext cx="13529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904FB14D-3290-12E2-46BC-1E0BE5436CC3}"/>
                  </a:ext>
                </a:extLst>
              </p:cNvPr>
              <p:cNvSpPr txBox="1"/>
              <p:nvPr/>
            </p:nvSpPr>
            <p:spPr>
              <a:xfrm rot="19200000">
                <a:off x="5850635" y="3352134"/>
                <a:ext cx="40134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𝑘</m:t>
                      </m:r>
                    </m:oMath>
                  </m:oMathPara>
                </a14:m>
                <a:endParaRPr lang="en-US" sz="1400" dirty="0">
                  <a:solidFill>
                    <a:schemeClr val="dk1"/>
                  </a:solidFill>
                </a:endParaRPr>
              </a:p>
            </p:txBody>
          </p:sp>
        </mc:Choice>
        <mc:Fallback xmlns="">
          <p:sp>
            <p:nvSpPr>
              <p:cNvPr id="30" name="TextBox 29">
                <a:extLst>
                  <a:ext uri="{FF2B5EF4-FFF2-40B4-BE49-F238E27FC236}">
                    <a16:creationId xmlns:a16="http://schemas.microsoft.com/office/drawing/2014/main" id="{904FB14D-3290-12E2-46BC-1E0BE5436CC3}"/>
                  </a:ext>
                </a:extLst>
              </p:cNvPr>
              <p:cNvSpPr txBox="1">
                <a:spLocks noRot="1" noChangeAspect="1" noMove="1" noResize="1" noEditPoints="1" noAdjustHandles="1" noChangeArrowheads="1" noChangeShapeType="1" noTextEdit="1"/>
              </p:cNvSpPr>
              <p:nvPr/>
            </p:nvSpPr>
            <p:spPr>
              <a:xfrm rot="19200000">
                <a:off x="5850635" y="3352134"/>
                <a:ext cx="401340" cy="30777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510B6811-2794-09B8-6F4B-FAD37A150834}"/>
                  </a:ext>
                </a:extLst>
              </p:cNvPr>
              <p:cNvSpPr txBox="1"/>
              <p:nvPr/>
            </p:nvSpPr>
            <p:spPr>
              <a:xfrm>
                <a:off x="3666199" y="4163697"/>
                <a:ext cx="1682705" cy="307777"/>
              </a:xfrm>
              <a:prstGeom prst="rect">
                <a:avLst/>
              </a:prstGeom>
              <a:noFill/>
            </p:spPr>
            <p:txBody>
              <a:bodyPr wrap="none" rtlCol="0">
                <a:spAutoFit/>
              </a:bodyPr>
              <a:lstStyle/>
              <a:p>
                <a:r>
                  <a:rPr lang="en-US" dirty="0"/>
                  <a:t>Verify </a:t>
                </a:r>
                <a14:m>
                  <m:oMath xmlns:m="http://schemas.openxmlformats.org/officeDocument/2006/math">
                    <m:r>
                      <a:rPr lang="en-US" i="1" dirty="0" smtClean="0">
                        <a:latin typeface="Cambria Math" panose="02040503050406030204" pitchFamily="18" charset="0"/>
                      </a:rPr>
                      <m:t>(</m:t>
                    </m:r>
                    <m:r>
                      <a:rPr lang="en-US" i="1" dirty="0" smtClean="0">
                        <a:latin typeface="Cambria Math" panose="02040503050406030204" pitchFamily="18" charset="0"/>
                      </a:rPr>
                      <m:t>𝐾</m:t>
                    </m:r>
                    <m:r>
                      <a:rPr lang="en-US" i="1" dirty="0" smtClean="0">
                        <a:latin typeface="Cambria Math" panose="02040503050406030204" pitchFamily="18" charset="0"/>
                      </a:rPr>
                      <m:t>, </m:t>
                    </m:r>
                    <m:r>
                      <a:rPr lang="en-US" i="1" dirty="0" smtClean="0">
                        <a:latin typeface="Cambria Math" panose="02040503050406030204" pitchFamily="18" charset="0"/>
                      </a:rPr>
                      <m:t>𝑘</m:t>
                    </m:r>
                    <m:r>
                      <a:rPr lang="en-US" i="1" dirty="0" smtClean="0">
                        <a:latin typeface="Cambria Math" panose="02040503050406030204" pitchFamily="18" charset="0"/>
                      </a:rPr>
                      <m:t>)∈</m:t>
                    </m:r>
                    <m:sSub>
                      <m:sSubPr>
                        <m:ctrlPr>
                          <a:rPr lang="en-US"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𝑅</m:t>
                        </m:r>
                      </m:e>
                      <m:sub>
                        <m:r>
                          <a:rPr lang="en-US" b="0" i="1" dirty="0" smtClean="0">
                            <a:latin typeface="Cambria Math" panose="02040503050406030204" pitchFamily="18" charset="0"/>
                            <a:ea typeface="Cambria Math" panose="02040503050406030204" pitchFamily="18" charset="0"/>
                          </a:rPr>
                          <m:t>𝐷𝐿</m:t>
                        </m:r>
                      </m:sub>
                    </m:sSub>
                    <m:r>
                      <a:rPr lang="en-US" i="1" dirty="0" smtClean="0">
                        <a:latin typeface="Cambria Math" panose="02040503050406030204" pitchFamily="18" charset="0"/>
                      </a:rPr>
                      <m:t> </m:t>
                    </m:r>
                  </m:oMath>
                </a14:m>
                <a:endParaRPr lang="en-US" dirty="0"/>
              </a:p>
            </p:txBody>
          </p:sp>
        </mc:Choice>
        <mc:Fallback xmlns="">
          <p:sp>
            <p:nvSpPr>
              <p:cNvPr id="31" name="TextBox 30">
                <a:extLst>
                  <a:ext uri="{FF2B5EF4-FFF2-40B4-BE49-F238E27FC236}">
                    <a16:creationId xmlns:a16="http://schemas.microsoft.com/office/drawing/2014/main" id="{510B6811-2794-09B8-6F4B-FAD37A150834}"/>
                  </a:ext>
                </a:extLst>
              </p:cNvPr>
              <p:cNvSpPr txBox="1">
                <a:spLocks noRot="1" noChangeAspect="1" noMove="1" noResize="1" noEditPoints="1" noAdjustHandles="1" noChangeArrowheads="1" noChangeShapeType="1" noTextEdit="1"/>
              </p:cNvSpPr>
              <p:nvPr/>
            </p:nvSpPr>
            <p:spPr>
              <a:xfrm>
                <a:off x="3666199" y="4163697"/>
                <a:ext cx="1682705" cy="307777"/>
              </a:xfrm>
              <a:prstGeom prst="rect">
                <a:avLst/>
              </a:prstGeom>
              <a:blipFill>
                <a:blip r:embed="rId7"/>
                <a:stretch>
                  <a:fillRect l="-752" t="-3846" b="-19231"/>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917B72CF-09A6-F279-10EE-30F7FA0DE3B3}"/>
              </a:ext>
            </a:extLst>
          </p:cNvPr>
          <p:cNvSpPr txBox="1"/>
          <p:nvPr/>
        </p:nvSpPr>
        <p:spPr>
          <a:xfrm rot="19200000">
            <a:off x="5761791" y="4005359"/>
            <a:ext cx="1428596" cy="307777"/>
          </a:xfrm>
          <a:prstGeom prst="rect">
            <a:avLst/>
          </a:prstGeom>
          <a:noFill/>
        </p:spPr>
        <p:txBody>
          <a:bodyPr wrap="none" rtlCol="0">
            <a:spAutoFit/>
          </a:bodyPr>
          <a:lstStyle/>
          <a:p>
            <a:r>
              <a:rPr lang="en-US" dirty="0"/>
              <a:t>Release money</a:t>
            </a:r>
          </a:p>
        </p:txBody>
      </p:sp>
      <p:cxnSp>
        <p:nvCxnSpPr>
          <p:cNvPr id="33" name="Straight Arrow Connector 32">
            <a:extLst>
              <a:ext uri="{FF2B5EF4-FFF2-40B4-BE49-F238E27FC236}">
                <a16:creationId xmlns:a16="http://schemas.microsoft.com/office/drawing/2014/main" id="{0A08475B-7E3F-2B6C-548A-BD781D55911C}"/>
              </a:ext>
            </a:extLst>
          </p:cNvPr>
          <p:cNvCxnSpPr>
            <a:cxnSpLocks/>
          </p:cNvCxnSpPr>
          <p:nvPr/>
        </p:nvCxnSpPr>
        <p:spPr>
          <a:xfrm rot="8400000">
            <a:off x="5747388" y="4480343"/>
            <a:ext cx="1352933" cy="0"/>
          </a:xfrm>
          <a:prstGeom prst="straightConnector1">
            <a:avLst/>
          </a:prstGeom>
          <a:ln w="381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8C4410EA-8AD9-816A-7187-57BD7B82221E}"/>
                  </a:ext>
                </a:extLst>
              </p:cNvPr>
              <p:cNvSpPr txBox="1"/>
              <p:nvPr/>
            </p:nvSpPr>
            <p:spPr>
              <a:xfrm>
                <a:off x="6787313" y="2611767"/>
                <a:ext cx="2437365" cy="311560"/>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i="1" dirty="0" smtClean="0">
                          <a:solidFill>
                            <a:schemeClr val="dk1"/>
                          </a:solidFill>
                          <a:latin typeface="Cambria Math" panose="02040503050406030204" pitchFamily="18" charset="0"/>
                        </a:rPr>
                        <m:t>(</m:t>
                      </m:r>
                      <m:r>
                        <a:rPr lang="en-US" i="1" dirty="0" smtClean="0">
                          <a:solidFill>
                            <a:schemeClr val="dk1"/>
                          </a:solidFill>
                          <a:latin typeface="Cambria Math" panose="02040503050406030204" pitchFamily="18" charset="0"/>
                        </a:rPr>
                        <m:t>𝑘</m:t>
                      </m:r>
                      <m:r>
                        <a:rPr lang="en-US" i="1" dirty="0" smtClean="0">
                          <a:solidFill>
                            <a:schemeClr val="dk1"/>
                          </a:solidFill>
                          <a:latin typeface="Cambria Math" panose="02040503050406030204" pitchFamily="18" charset="0"/>
                        </a:rPr>
                        <m:t>, </m:t>
                      </m:r>
                      <m:r>
                        <a:rPr lang="en-US" i="1" dirty="0" smtClean="0">
                          <a:solidFill>
                            <a:schemeClr val="dk1"/>
                          </a:solidFill>
                          <a:latin typeface="Cambria Math" panose="02040503050406030204" pitchFamily="18" charset="0"/>
                        </a:rPr>
                        <m:t>𝐾</m:t>
                      </m:r>
                      <m:r>
                        <a:rPr lang="en-US" i="1" dirty="0" smtClean="0">
                          <a:solidFill>
                            <a:schemeClr val="dk1"/>
                          </a:solidFill>
                          <a:latin typeface="Cambria Math" panose="02040503050406030204" pitchFamily="18" charset="0"/>
                        </a:rPr>
                        <m:t>=</m:t>
                      </m:r>
                      <m:sSup>
                        <m:sSupPr>
                          <m:ctrlPr>
                            <a:rPr lang="en-US" i="1" dirty="0">
                              <a:solidFill>
                                <a:schemeClr val="dk1"/>
                              </a:solidFill>
                              <a:latin typeface="Cambria Math" panose="02040503050406030204" pitchFamily="18" charset="0"/>
                            </a:rPr>
                          </m:ctrlPr>
                        </m:sSupPr>
                        <m:e>
                          <m:r>
                            <a:rPr lang="en-US" i="1" dirty="0">
                              <a:solidFill>
                                <a:schemeClr val="dk1"/>
                              </a:solidFill>
                              <a:latin typeface="Cambria Math" panose="02040503050406030204" pitchFamily="18" charset="0"/>
                            </a:rPr>
                            <m:t>𝑔</m:t>
                          </m:r>
                        </m:e>
                        <m:sup>
                          <m:r>
                            <a:rPr lang="en-US" i="1" dirty="0">
                              <a:solidFill>
                                <a:schemeClr val="dk1"/>
                              </a:solidFill>
                              <a:latin typeface="Cambria Math" panose="02040503050406030204" pitchFamily="18" charset="0"/>
                            </a:rPr>
                            <m:t>𝑘</m:t>
                          </m:r>
                        </m:sup>
                      </m:sSup>
                      <m:r>
                        <a:rPr lang="en-US" i="1" dirty="0">
                          <a:solidFill>
                            <a:schemeClr val="dk1"/>
                          </a:solidFill>
                          <a:latin typeface="Cambria Math" panose="02040503050406030204" pitchFamily="18" charset="0"/>
                        </a:rPr>
                        <m:t>)</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𝐸𝐺</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4" name="TextBox 33">
                <a:extLst>
                  <a:ext uri="{FF2B5EF4-FFF2-40B4-BE49-F238E27FC236}">
                    <a16:creationId xmlns:a16="http://schemas.microsoft.com/office/drawing/2014/main" id="{8C4410EA-8AD9-816A-7187-57BD7B82221E}"/>
                  </a:ext>
                </a:extLst>
              </p:cNvPr>
              <p:cNvSpPr txBox="1">
                <a:spLocks noRot="1" noChangeAspect="1" noMove="1" noResize="1" noEditPoints="1" noAdjustHandles="1" noChangeArrowheads="1" noChangeShapeType="1" noTextEdit="1"/>
              </p:cNvSpPr>
              <p:nvPr/>
            </p:nvSpPr>
            <p:spPr>
              <a:xfrm>
                <a:off x="6787313" y="2611767"/>
                <a:ext cx="2437365" cy="311560"/>
              </a:xfrm>
              <a:prstGeom prst="rect">
                <a:avLst/>
              </a:prstGeom>
              <a:blipFill>
                <a:blip r:embed="rId8"/>
                <a:stretch>
                  <a:fillRect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A0BCEA87-06D7-F11E-DDD9-E540403B5485}"/>
                  </a:ext>
                </a:extLst>
              </p:cNvPr>
              <p:cNvSpPr txBox="1"/>
              <p:nvPr/>
            </p:nvSpPr>
            <p:spPr>
              <a:xfrm>
                <a:off x="1234529" y="4333889"/>
                <a:ext cx="2368915" cy="307777"/>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𝑥</m:t>
                      </m:r>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𝐸𝐺</m:t>
                      </m:r>
                      <m:r>
                        <a:rPr lang="en-US" sz="1400" i="1" dirty="0" err="1">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𝐷𝑒𝑐𝑟𝑦𝑝𝑡</m:t>
                      </m:r>
                      <m:r>
                        <a:rPr lang="en-US" sz="1400" i="1" dirty="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35" name="TextBox 34">
                <a:extLst>
                  <a:ext uri="{FF2B5EF4-FFF2-40B4-BE49-F238E27FC236}">
                    <a16:creationId xmlns:a16="http://schemas.microsoft.com/office/drawing/2014/main" id="{A0BCEA87-06D7-F11E-DDD9-E540403B5485}"/>
                  </a:ext>
                </a:extLst>
              </p:cNvPr>
              <p:cNvSpPr txBox="1">
                <a:spLocks noRot="1" noChangeAspect="1" noMove="1" noResize="1" noEditPoints="1" noAdjustHandles="1" noChangeArrowheads="1" noChangeShapeType="1" noTextEdit="1"/>
              </p:cNvSpPr>
              <p:nvPr/>
            </p:nvSpPr>
            <p:spPr>
              <a:xfrm>
                <a:off x="1234529" y="4333889"/>
                <a:ext cx="2368915" cy="307777"/>
              </a:xfrm>
              <a:prstGeom prst="rect">
                <a:avLst/>
              </a:prstGeom>
              <a:blipFill>
                <a:blip r:embed="rId9"/>
                <a:stretch>
                  <a:fillRect b="-12000"/>
                </a:stretch>
              </a:blipFill>
            </p:spPr>
            <p:txBody>
              <a:bodyPr/>
              <a:lstStyle/>
              <a:p>
                <a:r>
                  <a:rPr lang="en-US">
                    <a:noFill/>
                  </a:rPr>
                  <a:t> </a:t>
                </a:r>
              </a:p>
            </p:txBody>
          </p:sp>
        </mc:Fallback>
      </mc:AlternateContent>
      <p:sp>
        <p:nvSpPr>
          <p:cNvPr id="7" name="Google Shape;585;p42">
            <a:extLst>
              <a:ext uri="{FF2B5EF4-FFF2-40B4-BE49-F238E27FC236}">
                <a16:creationId xmlns:a16="http://schemas.microsoft.com/office/drawing/2014/main" id="{869C3289-571C-545A-60A0-5BBF058F54BB}"/>
              </a:ext>
            </a:extLst>
          </p:cNvPr>
          <p:cNvSpPr/>
          <p:nvPr/>
        </p:nvSpPr>
        <p:spPr>
          <a:xfrm>
            <a:off x="6568709" y="2658098"/>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04C9227-5EB0-A8BD-6B6C-616FF6B97467}"/>
                  </a:ext>
                </a:extLst>
              </p:cNvPr>
              <p:cNvSpPr txBox="1"/>
              <p:nvPr/>
            </p:nvSpPr>
            <p:spPr>
              <a:xfrm>
                <a:off x="6787313" y="2882086"/>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𝐸𝐺</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𝐾</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11" name="TextBox 10">
                <a:extLst>
                  <a:ext uri="{FF2B5EF4-FFF2-40B4-BE49-F238E27FC236}">
                    <a16:creationId xmlns:a16="http://schemas.microsoft.com/office/drawing/2014/main" id="{204C9227-5EB0-A8BD-6B6C-616FF6B97467}"/>
                  </a:ext>
                </a:extLst>
              </p:cNvPr>
              <p:cNvSpPr txBox="1">
                <a:spLocks noRot="1" noChangeAspect="1" noMove="1" noResize="1" noEditPoints="1" noAdjustHandles="1" noChangeArrowheads="1" noChangeShapeType="1" noTextEdit="1"/>
              </p:cNvSpPr>
              <p:nvPr/>
            </p:nvSpPr>
            <p:spPr>
              <a:xfrm>
                <a:off x="6787313" y="2882086"/>
                <a:ext cx="2103698" cy="307777"/>
              </a:xfrm>
              <a:prstGeom prst="rect">
                <a:avLst/>
              </a:prstGeom>
              <a:blipFill>
                <a:blip r:embed="rId10"/>
                <a:stretch>
                  <a:fillRect b="-12000"/>
                </a:stretch>
              </a:blipFill>
            </p:spPr>
            <p:txBody>
              <a:bodyPr/>
              <a:lstStyle/>
              <a:p>
                <a:r>
                  <a:rPr lang="en-US">
                    <a:noFill/>
                  </a:rPr>
                  <a:t> </a:t>
                </a:r>
              </a:p>
            </p:txBody>
          </p:sp>
        </mc:Fallback>
      </mc:AlternateContent>
    </p:spTree>
    <p:extLst>
      <p:ext uri="{BB962C8B-B14F-4D97-AF65-F5344CB8AC3E}">
        <p14:creationId xmlns:p14="http://schemas.microsoft.com/office/powerpoint/2010/main" val="12085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p:bldP spid="26" grpId="0" animBg="1"/>
      <p:bldP spid="27" grpId="0" animBg="1"/>
      <p:bldP spid="30" grpId="0"/>
      <p:bldP spid="31" grpId="0"/>
      <p:bldP spid="32"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DEC7F314-7D8E-3CDF-117A-09BF7DB25DF9}"/>
            </a:ext>
          </a:extLst>
        </p:cNvPr>
        <p:cNvGrpSpPr/>
        <p:nvPr/>
      </p:nvGrpSpPr>
      <p:grpSpPr>
        <a:xfrm>
          <a:off x="0" y="0"/>
          <a:ext cx="0" cy="0"/>
          <a:chOff x="0" y="0"/>
          <a:chExt cx="0" cy="0"/>
        </a:xfrm>
      </p:grpSpPr>
      <p:sp>
        <p:nvSpPr>
          <p:cNvPr id="289" name="Google Shape;289;p29">
            <a:extLst>
              <a:ext uri="{FF2B5EF4-FFF2-40B4-BE49-F238E27FC236}">
                <a16:creationId xmlns:a16="http://schemas.microsoft.com/office/drawing/2014/main" id="{C14EB026-0191-C7FE-DF12-DF60DD6EF34C}"/>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F2D8A68E-0B39-9528-1484-BFF7384F0E07}"/>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pic>
        <p:nvPicPr>
          <p:cNvPr id="305" name="Google Shape;305;p29">
            <a:extLst>
              <a:ext uri="{FF2B5EF4-FFF2-40B4-BE49-F238E27FC236}">
                <a16:creationId xmlns:a16="http://schemas.microsoft.com/office/drawing/2014/main" id="{E830A7A5-6C4A-9DB2-18F4-1F2EAB8A2480}"/>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774CE8CC-BD46-BE5F-3413-16A72829FB6F}"/>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C0E2A34C-639B-9AAA-C19F-CFEA5A1955F1}"/>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8</a:t>
            </a:fld>
            <a:endParaRPr/>
          </a:p>
        </p:txBody>
      </p:sp>
      <p:sp>
        <p:nvSpPr>
          <p:cNvPr id="5" name="Google Shape;296;p29">
            <a:extLst>
              <a:ext uri="{FF2B5EF4-FFF2-40B4-BE49-F238E27FC236}">
                <a16:creationId xmlns:a16="http://schemas.microsoft.com/office/drawing/2014/main" id="{14E0FB94-8A04-1A9C-5F66-22C6A6E6DB48}"/>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FC6B91F-FFF6-CA5E-F607-B92B6DC023FF}"/>
                  </a:ext>
                </a:extLst>
              </p:cNvPr>
              <p:cNvSpPr txBox="1"/>
              <p:nvPr/>
            </p:nvSpPr>
            <p:spPr>
              <a:xfrm>
                <a:off x="7101082" y="251916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0FC6B91F-FFF6-CA5E-F607-B92B6DC023FF}"/>
                  </a:ext>
                </a:extLst>
              </p:cNvPr>
              <p:cNvSpPr txBox="1">
                <a:spLocks noRot="1" noChangeAspect="1" noMove="1" noResize="1" noEditPoints="1" noAdjustHandles="1" noChangeArrowheads="1" noChangeShapeType="1" noTextEdit="1"/>
              </p:cNvSpPr>
              <p:nvPr/>
            </p:nvSpPr>
            <p:spPr>
              <a:xfrm>
                <a:off x="7101082" y="2519168"/>
                <a:ext cx="2170638" cy="307777"/>
              </a:xfrm>
              <a:prstGeom prst="rect">
                <a:avLst/>
              </a:prstGeom>
              <a:blipFill>
                <a:blip r:embed="rId5"/>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61C91E0-E7B4-9610-1304-FE15996445AD}"/>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461C91E0-E7B4-9610-1304-FE15996445AD}"/>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6"/>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BE8206AD-282D-4273-B3ED-9A829F7846B8}"/>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11" name="Google Shape;587;p42">
            <a:extLst>
              <a:ext uri="{FF2B5EF4-FFF2-40B4-BE49-F238E27FC236}">
                <a16:creationId xmlns:a16="http://schemas.microsoft.com/office/drawing/2014/main" id="{43288EBE-2FEC-32CA-EF66-C1BA92067B1A}"/>
              </a:ext>
            </a:extLst>
          </p:cNvPr>
          <p:cNvSpPr/>
          <p:nvPr/>
        </p:nvSpPr>
        <p:spPr>
          <a:xfrm rot="19200000">
            <a:off x="5682926" y="4546156"/>
            <a:ext cx="262800" cy="253800"/>
          </a:xfrm>
          <a:prstGeom prst="ellips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4</a:t>
            </a:r>
            <a:endParaRPr>
              <a:solidFill>
                <a:schemeClr val="lt1"/>
              </a:solidFill>
            </a:endParaRPr>
          </a:p>
        </p:txBody>
      </p:sp>
      <p:sp>
        <p:nvSpPr>
          <p:cNvPr id="12" name="Google Shape;588;p42">
            <a:extLst>
              <a:ext uri="{FF2B5EF4-FFF2-40B4-BE49-F238E27FC236}">
                <a16:creationId xmlns:a16="http://schemas.microsoft.com/office/drawing/2014/main" id="{F126D3B7-2B20-DD7F-7947-8997FE47F658}"/>
              </a:ext>
            </a:extLst>
          </p:cNvPr>
          <p:cNvSpPr/>
          <p:nvPr/>
        </p:nvSpPr>
        <p:spPr>
          <a:xfrm rot="2400000">
            <a:off x="2598225" y="2762366"/>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13" name="Google Shape;589;p42">
            <a:extLst>
              <a:ext uri="{FF2B5EF4-FFF2-40B4-BE49-F238E27FC236}">
                <a16:creationId xmlns:a16="http://schemas.microsoft.com/office/drawing/2014/main" id="{CB544066-DACD-6F4F-4860-C4A83E9E762E}"/>
              </a:ext>
            </a:extLst>
          </p:cNvPr>
          <p:cNvSpPr/>
          <p:nvPr/>
        </p:nvSpPr>
        <p:spPr>
          <a:xfrm rot="19200000">
            <a:off x="5681671" y="356797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p:sp>
        <p:nvSpPr>
          <p:cNvPr id="14" name="Rounded Rectangle 13">
            <a:extLst>
              <a:ext uri="{FF2B5EF4-FFF2-40B4-BE49-F238E27FC236}">
                <a16:creationId xmlns:a16="http://schemas.microsoft.com/office/drawing/2014/main" id="{91AC89CC-9FE9-5208-3437-205A61CC6911}"/>
              </a:ext>
            </a:extLst>
          </p:cNvPr>
          <p:cNvSpPr/>
          <p:nvPr/>
        </p:nvSpPr>
        <p:spPr>
          <a:xfrm>
            <a:off x="3583419" y="3634484"/>
            <a:ext cx="2001944" cy="1380565"/>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u="sng" dirty="0">
                <a:solidFill>
                  <a:schemeClr val="tx1"/>
                </a:solidFill>
              </a:rPr>
              <a:t>Smart Contract</a:t>
            </a:r>
            <a:r>
              <a:rPr lang="en-US" dirty="0">
                <a:solidFill>
                  <a:schemeClr val="tx1"/>
                </a:solidFill>
              </a:rPr>
              <a:t> [ek, f]</a:t>
            </a:r>
          </a:p>
        </p:txBody>
      </p:sp>
      <p:sp>
        <p:nvSpPr>
          <p:cNvPr id="17" name="TextBox 16">
            <a:extLst>
              <a:ext uri="{FF2B5EF4-FFF2-40B4-BE49-F238E27FC236}">
                <a16:creationId xmlns:a16="http://schemas.microsoft.com/office/drawing/2014/main" id="{19B5252C-9657-6A78-9BD9-0B9B59100A57}"/>
              </a:ext>
            </a:extLst>
          </p:cNvPr>
          <p:cNvSpPr txBox="1"/>
          <p:nvPr/>
        </p:nvSpPr>
        <p:spPr>
          <a:xfrm rot="2397896">
            <a:off x="2669129" y="3148272"/>
            <a:ext cx="1149674" cy="307777"/>
          </a:xfrm>
          <a:prstGeom prst="rect">
            <a:avLst/>
          </a:prstGeom>
          <a:noFill/>
        </p:spPr>
        <p:txBody>
          <a:bodyPr wrap="none" rtlCol="0">
            <a:spAutoFit/>
          </a:bodyPr>
          <a:lstStyle/>
          <a:p>
            <a:r>
              <a:rPr lang="en-US" dirty="0"/>
              <a:t>Lock money</a:t>
            </a:r>
          </a:p>
        </p:txBody>
      </p:sp>
      <p:cxnSp>
        <p:nvCxnSpPr>
          <p:cNvPr id="19" name="Straight Arrow Connector 18">
            <a:extLst>
              <a:ext uri="{FF2B5EF4-FFF2-40B4-BE49-F238E27FC236}">
                <a16:creationId xmlns:a16="http://schemas.microsoft.com/office/drawing/2014/main" id="{5F66FFF7-27E7-A8D1-867D-98E624E7F27E}"/>
              </a:ext>
            </a:extLst>
          </p:cNvPr>
          <p:cNvCxnSpPr>
            <a:cxnSpLocks/>
          </p:cNvCxnSpPr>
          <p:nvPr/>
        </p:nvCxnSpPr>
        <p:spPr>
          <a:xfrm rot="2400000">
            <a:off x="2342901" y="3415985"/>
            <a:ext cx="13529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E2BFD88-1751-E5E2-0C98-6AEAEDC6D46A}"/>
              </a:ext>
            </a:extLst>
          </p:cNvPr>
          <p:cNvCxnSpPr>
            <a:cxnSpLocks/>
          </p:cNvCxnSpPr>
          <p:nvPr/>
        </p:nvCxnSpPr>
        <p:spPr>
          <a:xfrm rot="8400000">
            <a:off x="5453561" y="3731603"/>
            <a:ext cx="13529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BA02D9E1-313C-70E4-9327-2972A79E97E0}"/>
                  </a:ext>
                </a:extLst>
              </p:cNvPr>
              <p:cNvSpPr txBox="1"/>
              <p:nvPr/>
            </p:nvSpPr>
            <p:spPr>
              <a:xfrm rot="19200000">
                <a:off x="5850635" y="3350690"/>
                <a:ext cx="401340" cy="325025"/>
              </a:xfrm>
              <a:prstGeom prst="rect">
                <a:avLst/>
              </a:prstGeom>
              <a:noFill/>
            </p:spPr>
            <p:txBody>
              <a:bodyPr wrap="square">
                <a:spAutoFit/>
              </a:bodyPr>
              <a:lstStyle/>
              <a:p>
                <a:pPr lvl="0"/>
                <a14:m>
                  <m:oMathPara xmlns:m="http://schemas.openxmlformats.org/officeDocument/2006/math">
                    <m:oMathParaPr>
                      <m:jc m:val="left"/>
                    </m:oMathParaPr>
                    <m:oMath xmlns:m="http://schemas.openxmlformats.org/officeDocument/2006/math">
                      <m:sSub>
                        <m:sSubPr>
                          <m:ctrlPr>
                            <a:rPr lang="en-US" i="1" dirty="0" smtClean="0">
                              <a:solidFill>
                                <a:srgbClr val="C00000"/>
                              </a:solidFill>
                              <a:latin typeface="Cambria Math" panose="02040503050406030204" pitchFamily="18" charset="0"/>
                            </a:rPr>
                          </m:ctrlPr>
                        </m:sSubPr>
                        <m:e>
                          <m:r>
                            <a:rPr lang="en-US" b="0" i="1" dirty="0" smtClean="0">
                              <a:solidFill>
                                <a:srgbClr val="C00000"/>
                              </a:solidFill>
                              <a:latin typeface="Cambria Math" panose="02040503050406030204" pitchFamily="18" charset="0"/>
                            </a:rPr>
                            <m:t>𝑑</m:t>
                          </m:r>
                          <m:r>
                            <a:rPr lang="en-US" b="0" i="1" dirty="0">
                              <a:solidFill>
                                <a:srgbClr val="C00000"/>
                              </a:solidFill>
                              <a:latin typeface="Cambria Math" panose="02040503050406030204" pitchFamily="18" charset="0"/>
                            </a:rPr>
                            <m:t>𝑘</m:t>
                          </m:r>
                        </m:e>
                        <m:sub>
                          <m:r>
                            <a:rPr lang="en-US" b="0" i="1" dirty="0">
                              <a:solidFill>
                                <a:srgbClr val="C00000"/>
                              </a:solidFill>
                              <a:latin typeface="Cambria Math" panose="02040503050406030204" pitchFamily="18" charset="0"/>
                            </a:rPr>
                            <m:t>𝑓</m:t>
                          </m:r>
                        </m:sub>
                      </m:sSub>
                    </m:oMath>
                  </m:oMathPara>
                </a14:m>
                <a:endParaRPr lang="en-US" sz="1400" dirty="0">
                  <a:solidFill>
                    <a:srgbClr val="C00000"/>
                  </a:solidFill>
                </a:endParaRPr>
              </a:p>
            </p:txBody>
          </p:sp>
        </mc:Choice>
        <mc:Fallback xmlns="">
          <p:sp>
            <p:nvSpPr>
              <p:cNvPr id="21" name="TextBox 20">
                <a:extLst>
                  <a:ext uri="{FF2B5EF4-FFF2-40B4-BE49-F238E27FC236}">
                    <a16:creationId xmlns:a16="http://schemas.microsoft.com/office/drawing/2014/main" id="{BA02D9E1-313C-70E4-9327-2972A79E97E0}"/>
                  </a:ext>
                </a:extLst>
              </p:cNvPr>
              <p:cNvSpPr txBox="1">
                <a:spLocks noRot="1" noChangeAspect="1" noMove="1" noResize="1" noEditPoints="1" noAdjustHandles="1" noChangeArrowheads="1" noChangeShapeType="1" noTextEdit="1"/>
              </p:cNvSpPr>
              <p:nvPr/>
            </p:nvSpPr>
            <p:spPr>
              <a:xfrm rot="19200000">
                <a:off x="5850635" y="3350690"/>
                <a:ext cx="401340" cy="325025"/>
              </a:xfrm>
              <a:prstGeom prst="rect">
                <a:avLst/>
              </a:prstGeom>
              <a:blipFill>
                <a:blip r:embed="rId7"/>
                <a:stretch>
                  <a:fillRect r="-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8B4D4F4-E6EC-14A2-E176-CC6A0F00701B}"/>
                  </a:ext>
                </a:extLst>
              </p:cNvPr>
              <p:cNvSpPr txBox="1"/>
              <p:nvPr/>
            </p:nvSpPr>
            <p:spPr>
              <a:xfrm>
                <a:off x="3603444" y="4170877"/>
                <a:ext cx="2095702" cy="325025"/>
              </a:xfrm>
              <a:prstGeom prst="rect">
                <a:avLst/>
              </a:prstGeom>
              <a:noFill/>
            </p:spPr>
            <p:txBody>
              <a:bodyPr wrap="none" rtlCol="0">
                <a:spAutoFit/>
              </a:bodyPr>
              <a:lstStyle/>
              <a:p>
                <a:r>
                  <a:rPr lang="en-US" dirty="0">
                    <a:solidFill>
                      <a:schemeClr val="tx1"/>
                    </a:solidFill>
                  </a:rPr>
                  <a:t>Verify </a:t>
                </a:r>
                <a14:m>
                  <m:oMath xmlns:m="http://schemas.openxmlformats.org/officeDocument/2006/math">
                    <m:r>
                      <a:rPr lang="en-US" i="1" dirty="0" smtClean="0">
                        <a:solidFill>
                          <a:schemeClr val="tx1"/>
                        </a:solidFill>
                        <a:latin typeface="Cambria Math" panose="02040503050406030204" pitchFamily="18" charset="0"/>
                      </a:rPr>
                      <m:t>(</m:t>
                    </m:r>
                    <m:r>
                      <a:rPr lang="en-US" b="0" i="1" dirty="0" smtClean="0">
                        <a:solidFill>
                          <a:schemeClr val="tx1"/>
                        </a:solidFill>
                        <a:latin typeface="Cambria Math" panose="02040503050406030204" pitchFamily="18" charset="0"/>
                      </a:rPr>
                      <m:t>𝑒𝑘</m:t>
                    </m:r>
                    <m:r>
                      <a:rPr lang="en-US" b="0" i="1" dirty="0" smtClean="0">
                        <a:solidFill>
                          <a:schemeClr val="tx1"/>
                        </a:solidFill>
                        <a:latin typeface="Cambria Math" panose="02040503050406030204" pitchFamily="18" charset="0"/>
                      </a:rPr>
                      <m:t>, </m:t>
                    </m:r>
                    <m:r>
                      <a:rPr lang="en-US" b="0" i="1" dirty="0" smtClean="0">
                        <a:solidFill>
                          <a:schemeClr val="tx1"/>
                        </a:solidFill>
                        <a:latin typeface="Cambria Math" panose="02040503050406030204" pitchFamily="18" charset="0"/>
                      </a:rPr>
                      <m:t>𝑓</m:t>
                    </m:r>
                    <m:r>
                      <a:rPr lang="en-US" b="0" i="1" dirty="0" smtClean="0">
                        <a:solidFill>
                          <a:schemeClr val="tx1"/>
                        </a:solidFill>
                        <a:latin typeface="Cambria Math" panose="02040503050406030204" pitchFamily="18" charset="0"/>
                      </a:rPr>
                      <m:t>,</m:t>
                    </m:r>
                    <m:sSub>
                      <m:sSubPr>
                        <m:ctrlPr>
                          <a:rPr lang="en-US" i="1" dirty="0">
                            <a:solidFill>
                              <a:schemeClr val="tx1"/>
                            </a:solidFill>
                            <a:latin typeface="Cambria Math" panose="02040503050406030204" pitchFamily="18" charset="0"/>
                          </a:rPr>
                        </m:ctrlPr>
                      </m:sSubPr>
                      <m:e>
                        <m:r>
                          <a:rPr lang="en-US" b="0" i="1" dirty="0" smtClean="0">
                            <a:solidFill>
                              <a:schemeClr val="tx1"/>
                            </a:solidFill>
                            <a:latin typeface="Cambria Math" panose="02040503050406030204" pitchFamily="18" charset="0"/>
                          </a:rPr>
                          <m:t>𝑑</m:t>
                        </m:r>
                        <m:r>
                          <a:rPr lang="en-US" i="1" dirty="0">
                            <a:solidFill>
                              <a:schemeClr val="tx1"/>
                            </a:solidFill>
                            <a:latin typeface="Cambria Math" panose="02040503050406030204" pitchFamily="18" charset="0"/>
                          </a:rPr>
                          <m:t>𝑘</m:t>
                        </m:r>
                      </m:e>
                      <m:sub>
                        <m:r>
                          <a:rPr lang="en-US" i="1" dirty="0">
                            <a:solidFill>
                              <a:schemeClr val="tx1"/>
                            </a:solidFill>
                            <a:latin typeface="Cambria Math" panose="02040503050406030204" pitchFamily="18" charset="0"/>
                          </a:rPr>
                          <m:t>𝑓</m:t>
                        </m:r>
                      </m:sub>
                    </m:sSub>
                    <m:r>
                      <a:rPr lang="en-US" i="1" dirty="0" smtClean="0">
                        <a:solidFill>
                          <a:schemeClr val="tx1"/>
                        </a:solidFill>
                        <a:latin typeface="Cambria Math" panose="02040503050406030204" pitchFamily="18" charset="0"/>
                      </a:rPr>
                      <m:t>)</m:t>
                    </m:r>
                    <m:r>
                      <a:rPr lang="en-US" i="1" dirty="0" smtClean="0">
                        <a:solidFill>
                          <a:schemeClr val="tx1"/>
                        </a:solidFill>
                        <a:latin typeface="Cambria Math" panose="02040503050406030204" pitchFamily="18" charset="0"/>
                        <a:ea typeface="Cambria Math" panose="02040503050406030204" pitchFamily="18" charset="0"/>
                      </a:rPr>
                      <m:t>∈</m:t>
                    </m:r>
                    <m:sSub>
                      <m:sSubPr>
                        <m:ctrlPr>
                          <a:rPr lang="en-US" i="1" dirty="0" smtClean="0">
                            <a:solidFill>
                              <a:schemeClr val="tx1"/>
                            </a:solidFill>
                            <a:latin typeface="Cambria Math" panose="02040503050406030204" pitchFamily="18" charset="0"/>
                            <a:ea typeface="Cambria Math" panose="02040503050406030204" pitchFamily="18" charset="0"/>
                          </a:rPr>
                        </m:ctrlPr>
                      </m:sSubPr>
                      <m:e>
                        <m:r>
                          <a:rPr lang="en-US" b="0" i="1" dirty="0" smtClean="0">
                            <a:solidFill>
                              <a:schemeClr val="tx1"/>
                            </a:solidFill>
                            <a:latin typeface="Cambria Math" panose="02040503050406030204" pitchFamily="18" charset="0"/>
                            <a:ea typeface="Cambria Math" panose="02040503050406030204" pitchFamily="18" charset="0"/>
                          </a:rPr>
                          <m:t>𝑅</m:t>
                        </m:r>
                      </m:e>
                      <m:sub>
                        <m:r>
                          <a:rPr lang="en-US" b="0" i="1" dirty="0" smtClean="0">
                            <a:solidFill>
                              <a:schemeClr val="tx1"/>
                            </a:solidFill>
                            <a:latin typeface="Cambria Math" panose="02040503050406030204" pitchFamily="18" charset="0"/>
                            <a:ea typeface="Cambria Math" panose="02040503050406030204" pitchFamily="18" charset="0"/>
                          </a:rPr>
                          <m:t>𝐹𝐸</m:t>
                        </m:r>
                      </m:sub>
                    </m:sSub>
                    <m:r>
                      <a:rPr lang="en-US" i="1" dirty="0" smtClean="0">
                        <a:solidFill>
                          <a:schemeClr val="tx1"/>
                        </a:solidFill>
                        <a:latin typeface="Cambria Math" panose="02040503050406030204" pitchFamily="18" charset="0"/>
                      </a:rPr>
                      <m:t> </m:t>
                    </m:r>
                  </m:oMath>
                </a14:m>
                <a:endParaRPr lang="en-US" dirty="0">
                  <a:solidFill>
                    <a:schemeClr val="tx1"/>
                  </a:solidFill>
                </a:endParaRPr>
              </a:p>
            </p:txBody>
          </p:sp>
        </mc:Choice>
        <mc:Fallback xmlns="">
          <p:sp>
            <p:nvSpPr>
              <p:cNvPr id="23" name="TextBox 22">
                <a:extLst>
                  <a:ext uri="{FF2B5EF4-FFF2-40B4-BE49-F238E27FC236}">
                    <a16:creationId xmlns:a16="http://schemas.microsoft.com/office/drawing/2014/main" id="{58B4D4F4-E6EC-14A2-E176-CC6A0F00701B}"/>
                  </a:ext>
                </a:extLst>
              </p:cNvPr>
              <p:cNvSpPr txBox="1">
                <a:spLocks noRot="1" noChangeAspect="1" noMove="1" noResize="1" noEditPoints="1" noAdjustHandles="1" noChangeArrowheads="1" noChangeShapeType="1" noTextEdit="1"/>
              </p:cNvSpPr>
              <p:nvPr/>
            </p:nvSpPr>
            <p:spPr>
              <a:xfrm>
                <a:off x="3603444" y="4170877"/>
                <a:ext cx="2095702" cy="325025"/>
              </a:xfrm>
              <a:prstGeom prst="rect">
                <a:avLst/>
              </a:prstGeom>
              <a:blipFill>
                <a:blip r:embed="rId8"/>
                <a:stretch>
                  <a:fillRect l="-602" t="-7407" b="-7407"/>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63F8FF4C-2DA2-4C0C-31A1-0DA8BDEB3276}"/>
              </a:ext>
            </a:extLst>
          </p:cNvPr>
          <p:cNvSpPr txBox="1"/>
          <p:nvPr/>
        </p:nvSpPr>
        <p:spPr>
          <a:xfrm rot="19200000">
            <a:off x="5761791" y="4012539"/>
            <a:ext cx="1428596" cy="307777"/>
          </a:xfrm>
          <a:prstGeom prst="rect">
            <a:avLst/>
          </a:prstGeom>
          <a:noFill/>
        </p:spPr>
        <p:txBody>
          <a:bodyPr wrap="none" rtlCol="0">
            <a:spAutoFit/>
          </a:bodyPr>
          <a:lstStyle/>
          <a:p>
            <a:r>
              <a:rPr lang="en-US" dirty="0"/>
              <a:t>Release money</a:t>
            </a:r>
          </a:p>
        </p:txBody>
      </p:sp>
      <p:cxnSp>
        <p:nvCxnSpPr>
          <p:cNvPr id="25" name="Straight Arrow Connector 24">
            <a:extLst>
              <a:ext uri="{FF2B5EF4-FFF2-40B4-BE49-F238E27FC236}">
                <a16:creationId xmlns:a16="http://schemas.microsoft.com/office/drawing/2014/main" id="{10E8F8EA-B1B2-B298-6495-C8EB3904D94A}"/>
              </a:ext>
            </a:extLst>
          </p:cNvPr>
          <p:cNvCxnSpPr>
            <a:cxnSpLocks/>
          </p:cNvCxnSpPr>
          <p:nvPr/>
        </p:nvCxnSpPr>
        <p:spPr>
          <a:xfrm rot="8400000">
            <a:off x="5747388" y="4487523"/>
            <a:ext cx="1352933" cy="0"/>
          </a:xfrm>
          <a:prstGeom prst="straightConnector1">
            <a:avLst/>
          </a:prstGeom>
          <a:ln w="381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 name="Google Shape;291;p29">
            <a:extLst>
              <a:ext uri="{FF2B5EF4-FFF2-40B4-BE49-F238E27FC236}">
                <a16:creationId xmlns:a16="http://schemas.microsoft.com/office/drawing/2014/main" id="{A1E168AC-B475-3A8E-0561-FD81BFA1EE5D}"/>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4" name="Google Shape;292;p29">
            <a:extLst>
              <a:ext uri="{FF2B5EF4-FFF2-40B4-BE49-F238E27FC236}">
                <a16:creationId xmlns:a16="http://schemas.microsoft.com/office/drawing/2014/main" id="{B3CE8435-B2F4-E77A-DA39-D5FBA8B0110C}"/>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622A896-AD98-CB5C-7CAD-5421B99D9605}"/>
                  </a:ext>
                </a:extLst>
              </p:cNvPr>
              <p:cNvSpPr txBox="1"/>
              <p:nvPr/>
            </p:nvSpPr>
            <p:spPr>
              <a:xfrm>
                <a:off x="7159057" y="3069048"/>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6" name="TextBox 5">
                <a:extLst>
                  <a:ext uri="{FF2B5EF4-FFF2-40B4-BE49-F238E27FC236}">
                    <a16:creationId xmlns:a16="http://schemas.microsoft.com/office/drawing/2014/main" id="{0622A896-AD98-CB5C-7CAD-5421B99D9605}"/>
                  </a:ext>
                </a:extLst>
              </p:cNvPr>
              <p:cNvSpPr txBox="1">
                <a:spLocks noRot="1" noChangeAspect="1" noMove="1" noResize="1" noEditPoints="1" noAdjustHandles="1" noChangeArrowheads="1" noChangeShapeType="1" noTextEdit="1"/>
              </p:cNvSpPr>
              <p:nvPr/>
            </p:nvSpPr>
            <p:spPr>
              <a:xfrm>
                <a:off x="7159057" y="3069048"/>
                <a:ext cx="2087941" cy="325025"/>
              </a:xfrm>
              <a:prstGeom prst="rect">
                <a:avLst/>
              </a:prstGeom>
              <a:blipFill>
                <a:blip r:embed="rId9"/>
                <a:stretch>
                  <a:fillRect b="-3704"/>
                </a:stretch>
              </a:blipFill>
            </p:spPr>
            <p:txBody>
              <a:bodyPr/>
              <a:lstStyle/>
              <a:p>
                <a:r>
                  <a:rPr lang="en-US">
                    <a:noFill/>
                  </a:rPr>
                  <a:t> </a:t>
                </a:r>
              </a:p>
            </p:txBody>
          </p:sp>
        </mc:Fallback>
      </mc:AlternateContent>
      <p:sp>
        <p:nvSpPr>
          <p:cNvPr id="18" name="Google Shape;297;p29">
            <a:extLst>
              <a:ext uri="{FF2B5EF4-FFF2-40B4-BE49-F238E27FC236}">
                <a16:creationId xmlns:a16="http://schemas.microsoft.com/office/drawing/2014/main" id="{3DA9E1AD-5572-E275-716D-4600A82556F5}"/>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u="sng" dirty="0">
                <a:solidFill>
                  <a:schemeClr val="tx1"/>
                </a:solidFill>
              </a:rPr>
              <a:t>Functional</a:t>
            </a:r>
            <a:r>
              <a:rPr lang="en-US" b="1" dirty="0">
                <a:solidFill>
                  <a:schemeClr val="dk1"/>
                </a:solidFill>
              </a:rPr>
              <a:t> Fair Exchange via </a:t>
            </a:r>
            <a:r>
              <a:rPr lang="en-US" b="1" dirty="0">
                <a:solidFill>
                  <a:schemeClr val="tx1"/>
                </a:solidFill>
              </a:rPr>
              <a:t>Smart Contracts + </a:t>
            </a:r>
            <a:r>
              <a:rPr lang="en-US" b="1" u="sng" dirty="0">
                <a:solidFill>
                  <a:schemeClr val="tx1"/>
                </a:solidFill>
              </a:rPr>
              <a:t>FE</a:t>
            </a:r>
            <a:endParaRPr lang="en-US" sz="2400" u="sng" dirty="0">
              <a:solidFill>
                <a:schemeClr val="tx1"/>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79F5D525-B850-3B2B-2109-A3AD5744D8DA}"/>
                  </a:ext>
                </a:extLst>
              </p:cNvPr>
              <p:cNvSpPr txBox="1"/>
              <p:nvPr/>
            </p:nvSpPr>
            <p:spPr>
              <a:xfrm>
                <a:off x="1111171" y="4681130"/>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22" name="TextBox 21">
                <a:extLst>
                  <a:ext uri="{FF2B5EF4-FFF2-40B4-BE49-F238E27FC236}">
                    <a16:creationId xmlns:a16="http://schemas.microsoft.com/office/drawing/2014/main" id="{79F5D525-B850-3B2B-2109-A3AD5744D8DA}"/>
                  </a:ext>
                </a:extLst>
              </p:cNvPr>
              <p:cNvSpPr txBox="1">
                <a:spLocks noRot="1" noChangeAspect="1" noMove="1" noResize="1" noEditPoints="1" noAdjustHandles="1" noChangeArrowheads="1" noChangeShapeType="1" noTextEdit="1"/>
              </p:cNvSpPr>
              <p:nvPr/>
            </p:nvSpPr>
            <p:spPr>
              <a:xfrm>
                <a:off x="1111171" y="4681130"/>
                <a:ext cx="2492274" cy="325025"/>
              </a:xfrm>
              <a:prstGeom prst="rect">
                <a:avLst/>
              </a:prstGeom>
              <a:blipFill>
                <a:blip r:embed="rId10"/>
                <a:stretch>
                  <a:fillRect b="-3704"/>
                </a:stretch>
              </a:blipFill>
            </p:spPr>
            <p:txBody>
              <a:bodyPr/>
              <a:lstStyle/>
              <a:p>
                <a:r>
                  <a:rPr lang="en-US">
                    <a:noFill/>
                  </a:rPr>
                  <a:t> </a:t>
                </a:r>
              </a:p>
            </p:txBody>
          </p:sp>
        </mc:Fallback>
      </mc:AlternateContent>
      <p:cxnSp>
        <p:nvCxnSpPr>
          <p:cNvPr id="8" name="Google Shape;294;p29">
            <a:extLst>
              <a:ext uri="{FF2B5EF4-FFF2-40B4-BE49-F238E27FC236}">
                <a16:creationId xmlns:a16="http://schemas.microsoft.com/office/drawing/2014/main" id="{C9DC5233-964E-5530-8560-9C387A4BBE53}"/>
              </a:ext>
            </a:extLst>
          </p:cNvPr>
          <p:cNvCxnSpPr>
            <a:cxnSpLocks/>
          </p:cNvCxnSpPr>
          <p:nvPr/>
        </p:nvCxnSpPr>
        <p:spPr>
          <a:xfrm>
            <a:off x="3220463" y="2259582"/>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6C8FECD-DCD0-D241-BF4B-E95F783A833B}"/>
                  </a:ext>
                </a:extLst>
              </p:cNvPr>
              <p:cNvSpPr txBox="1"/>
              <p:nvPr/>
            </p:nvSpPr>
            <p:spPr>
              <a:xfrm>
                <a:off x="3476561" y="184860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5" name="TextBox 14">
                <a:extLst>
                  <a:ext uri="{FF2B5EF4-FFF2-40B4-BE49-F238E27FC236}">
                    <a16:creationId xmlns:a16="http://schemas.microsoft.com/office/drawing/2014/main" id="{56C8FECD-DCD0-D241-BF4B-E95F783A833B}"/>
                  </a:ext>
                </a:extLst>
              </p:cNvPr>
              <p:cNvSpPr txBox="1">
                <a:spLocks noRot="1" noChangeAspect="1" noMove="1" noResize="1" noEditPoints="1" noAdjustHandles="1" noChangeArrowheads="1" noChangeShapeType="1" noTextEdit="1"/>
              </p:cNvSpPr>
              <p:nvPr/>
            </p:nvSpPr>
            <p:spPr>
              <a:xfrm>
                <a:off x="3476561" y="1848606"/>
                <a:ext cx="2429090" cy="307777"/>
              </a:xfrm>
              <a:prstGeom prst="rect">
                <a:avLst/>
              </a:prstGeom>
              <a:blipFill>
                <a:blip r:embed="rId11"/>
                <a:stretch>
                  <a:fillRect b="-12000"/>
                </a:stretch>
              </a:blipFill>
            </p:spPr>
            <p:txBody>
              <a:bodyPr/>
              <a:lstStyle/>
              <a:p>
                <a:r>
                  <a:rPr lang="en-US">
                    <a:noFill/>
                  </a:rPr>
                  <a:t> </a:t>
                </a:r>
              </a:p>
            </p:txBody>
          </p:sp>
        </mc:Fallback>
      </mc:AlternateContent>
      <p:sp>
        <p:nvSpPr>
          <p:cNvPr id="16" name="Google Shape;585;p42">
            <a:extLst>
              <a:ext uri="{FF2B5EF4-FFF2-40B4-BE49-F238E27FC236}">
                <a16:creationId xmlns:a16="http://schemas.microsoft.com/office/drawing/2014/main" id="{CDB8A16C-6DDF-D829-0260-F5D47BAA0653}"/>
              </a:ext>
            </a:extLst>
          </p:cNvPr>
          <p:cNvSpPr/>
          <p:nvPr/>
        </p:nvSpPr>
        <p:spPr>
          <a:xfrm>
            <a:off x="3198632" y="1875594"/>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26" name="Google Shape;585;p42">
            <a:extLst>
              <a:ext uri="{FF2B5EF4-FFF2-40B4-BE49-F238E27FC236}">
                <a16:creationId xmlns:a16="http://schemas.microsoft.com/office/drawing/2014/main" id="{89CD6C90-1232-EA2F-8840-BC6D3E282C88}"/>
              </a:ext>
            </a:extLst>
          </p:cNvPr>
          <p:cNvSpPr/>
          <p:nvPr/>
        </p:nvSpPr>
        <p:spPr>
          <a:xfrm>
            <a:off x="6896257" y="256118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28" name="Google Shape;585;p42">
            <a:extLst>
              <a:ext uri="{FF2B5EF4-FFF2-40B4-BE49-F238E27FC236}">
                <a16:creationId xmlns:a16="http://schemas.microsoft.com/office/drawing/2014/main" id="{C1186EAA-7D9B-FCE3-80F2-8DCA5F039711}"/>
              </a:ext>
            </a:extLst>
          </p:cNvPr>
          <p:cNvSpPr/>
          <p:nvPr/>
        </p:nvSpPr>
        <p:spPr>
          <a:xfrm>
            <a:off x="6896257" y="3120197"/>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E642C4E0-3510-AEAA-221E-F43C440FB106}"/>
                  </a:ext>
                </a:extLst>
              </p:cNvPr>
              <p:cNvSpPr txBox="1"/>
              <p:nvPr/>
            </p:nvSpPr>
            <p:spPr>
              <a:xfrm>
                <a:off x="7122191" y="276980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E642C4E0-3510-AEAA-221E-F43C440FB106}"/>
                  </a:ext>
                </a:extLst>
              </p:cNvPr>
              <p:cNvSpPr txBox="1">
                <a:spLocks noRot="1" noChangeAspect="1" noMove="1" noResize="1" noEditPoints="1" noAdjustHandles="1" noChangeArrowheads="1" noChangeShapeType="1" noTextEdit="1"/>
              </p:cNvSpPr>
              <p:nvPr/>
            </p:nvSpPr>
            <p:spPr>
              <a:xfrm>
                <a:off x="7122191" y="2769808"/>
                <a:ext cx="2103698" cy="307777"/>
              </a:xfrm>
              <a:prstGeom prst="rect">
                <a:avLst/>
              </a:prstGeom>
              <a:blipFill>
                <a:blip r:embed="rId12"/>
                <a:stretch>
                  <a:fillRect b="-15385"/>
                </a:stretch>
              </a:blipFill>
            </p:spPr>
            <p:txBody>
              <a:bodyPr/>
              <a:lstStyle/>
              <a:p>
                <a:r>
                  <a:rPr lang="en-US">
                    <a:noFill/>
                  </a:rPr>
                  <a:t> </a:t>
                </a:r>
              </a:p>
            </p:txBody>
          </p:sp>
        </mc:Fallback>
      </mc:AlternateContent>
      <p:cxnSp>
        <p:nvCxnSpPr>
          <p:cNvPr id="31" name="Google Shape;294;p29">
            <a:extLst>
              <a:ext uri="{FF2B5EF4-FFF2-40B4-BE49-F238E27FC236}">
                <a16:creationId xmlns:a16="http://schemas.microsoft.com/office/drawing/2014/main" id="{CFA3BC3E-5E02-1052-D41C-6074DFEBF32A}"/>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Tree>
    <p:extLst>
      <p:ext uri="{BB962C8B-B14F-4D97-AF65-F5344CB8AC3E}">
        <p14:creationId xmlns:p14="http://schemas.microsoft.com/office/powerpoint/2010/main" val="302083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nodePh="1">
                                  <p:stCondLst>
                                    <p:cond delay="0"/>
                                  </p:stCondLst>
                                  <p:endCondLst>
                                    <p:cond evt="begin" delay="0">
                                      <p:tn val="15"/>
                                    </p:cond>
                                  </p:end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animBg="1"/>
      <p:bldP spid="11" grpId="0" animBg="1"/>
      <p:bldP spid="12" grpId="0" animBg="1"/>
      <p:bldP spid="13" grpId="0" animBg="1"/>
      <p:bldP spid="14" grpId="0" animBg="1"/>
      <p:bldP spid="17" grpId="0"/>
      <p:bldP spid="21" grpId="0"/>
      <p:bldP spid="23" grpId="0"/>
      <p:bldP spid="24" grpId="0"/>
      <p:bldP spid="6" grpId="0"/>
      <p:bldP spid="22" grpId="0"/>
      <p:bldP spid="15" grpId="0"/>
      <p:bldP spid="16" grpId="0" animBg="1"/>
      <p:bldP spid="26" grpId="0" animBg="1"/>
      <p:bldP spid="28" grpId="0" animBg="1"/>
      <p:bldP spid="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AB5E450F-8E8C-CA31-2374-E3182913D6DD}"/>
            </a:ext>
          </a:extLst>
        </p:cNvPr>
        <p:cNvGrpSpPr/>
        <p:nvPr/>
      </p:nvGrpSpPr>
      <p:grpSpPr>
        <a:xfrm>
          <a:off x="0" y="0"/>
          <a:ext cx="0" cy="0"/>
          <a:chOff x="0" y="0"/>
          <a:chExt cx="0" cy="0"/>
        </a:xfrm>
      </p:grpSpPr>
      <p:sp>
        <p:nvSpPr>
          <p:cNvPr id="289" name="Google Shape;289;p29">
            <a:extLst>
              <a:ext uri="{FF2B5EF4-FFF2-40B4-BE49-F238E27FC236}">
                <a16:creationId xmlns:a16="http://schemas.microsoft.com/office/drawing/2014/main" id="{29CE35AA-F5D3-1145-CB7D-214CB71B3555}"/>
              </a:ext>
            </a:extLst>
          </p:cNvPr>
          <p:cNvSpPr txBox="1"/>
          <p:nvPr/>
        </p:nvSpPr>
        <p:spPr>
          <a:xfrm>
            <a:off x="1588200"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chemeClr val="accent1"/>
                </a:solidFill>
              </a:rPr>
              <a:t>Buyer</a:t>
            </a:r>
            <a:endParaRPr sz="1800" b="1" dirty="0">
              <a:solidFill>
                <a:schemeClr val="accent1"/>
              </a:solidFill>
            </a:endParaRPr>
          </a:p>
        </p:txBody>
      </p:sp>
      <p:sp>
        <p:nvSpPr>
          <p:cNvPr id="290" name="Google Shape;290;p29">
            <a:extLst>
              <a:ext uri="{FF2B5EF4-FFF2-40B4-BE49-F238E27FC236}">
                <a16:creationId xmlns:a16="http://schemas.microsoft.com/office/drawing/2014/main" id="{F2CA0C62-654F-4135-76EF-000D5790A715}"/>
              </a:ext>
            </a:extLst>
          </p:cNvPr>
          <p:cNvSpPr txBox="1"/>
          <p:nvPr/>
        </p:nvSpPr>
        <p:spPr>
          <a:xfrm>
            <a:off x="5954025" y="2206875"/>
            <a:ext cx="12636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BB0000"/>
                </a:solidFill>
              </a:rPr>
              <a:t>Seller</a:t>
            </a:r>
            <a:endParaRPr sz="1800" b="1" dirty="0">
              <a:solidFill>
                <a:srgbClr val="BB0000"/>
              </a:solidFill>
            </a:endParaRPr>
          </a:p>
        </p:txBody>
      </p:sp>
      <p:pic>
        <p:nvPicPr>
          <p:cNvPr id="305" name="Google Shape;305;p29">
            <a:extLst>
              <a:ext uri="{FF2B5EF4-FFF2-40B4-BE49-F238E27FC236}">
                <a16:creationId xmlns:a16="http://schemas.microsoft.com/office/drawing/2014/main" id="{01C72785-B99A-24FD-1E0F-A8054F23DA49}"/>
              </a:ext>
            </a:extLst>
          </p:cNvPr>
          <p:cNvPicPr preferRelativeResize="0"/>
          <p:nvPr/>
        </p:nvPicPr>
        <p:blipFill rotWithShape="1">
          <a:blip r:embed="rId3">
            <a:alphaModFix/>
          </a:blip>
          <a:srcRect r="16408"/>
          <a:stretch/>
        </p:blipFill>
        <p:spPr>
          <a:xfrm>
            <a:off x="1710451" y="987675"/>
            <a:ext cx="1019174" cy="1219200"/>
          </a:xfrm>
          <a:prstGeom prst="rect">
            <a:avLst/>
          </a:prstGeom>
          <a:noFill/>
          <a:ln>
            <a:noFill/>
          </a:ln>
        </p:spPr>
      </p:pic>
      <p:pic>
        <p:nvPicPr>
          <p:cNvPr id="306" name="Google Shape;306;p29">
            <a:extLst>
              <a:ext uri="{FF2B5EF4-FFF2-40B4-BE49-F238E27FC236}">
                <a16:creationId xmlns:a16="http://schemas.microsoft.com/office/drawing/2014/main" id="{556B8CCB-95B2-0F87-304B-322B3861884D}"/>
              </a:ext>
            </a:extLst>
          </p:cNvPr>
          <p:cNvPicPr preferRelativeResize="0"/>
          <p:nvPr/>
        </p:nvPicPr>
        <p:blipFill rotWithShape="1">
          <a:blip r:embed="rId4">
            <a:alphaModFix/>
          </a:blip>
          <a:srcRect r="16408"/>
          <a:stretch/>
        </p:blipFill>
        <p:spPr>
          <a:xfrm>
            <a:off x="6076237" y="987675"/>
            <a:ext cx="1019174" cy="1219200"/>
          </a:xfrm>
          <a:prstGeom prst="rect">
            <a:avLst/>
          </a:prstGeom>
          <a:noFill/>
          <a:ln>
            <a:noFill/>
          </a:ln>
        </p:spPr>
      </p:pic>
      <p:sp>
        <p:nvSpPr>
          <p:cNvPr id="307" name="Google Shape;307;p29">
            <a:extLst>
              <a:ext uri="{FF2B5EF4-FFF2-40B4-BE49-F238E27FC236}">
                <a16:creationId xmlns:a16="http://schemas.microsoft.com/office/drawing/2014/main" id="{3AD0C8A6-BDEC-63EA-927B-8C68F3F0B408}"/>
              </a:ext>
            </a:extLst>
          </p:cNvPr>
          <p:cNvSpPr txBox="1">
            <a:spLocks noGrp="1"/>
          </p:cNvSpPr>
          <p:nvPr>
            <p:ph type="sldNum" idx="12"/>
          </p:nvPr>
        </p:nvSpPr>
        <p:spPr>
          <a:xfrm>
            <a:off x="8619151" y="4733296"/>
            <a:ext cx="262800" cy="253800"/>
          </a:xfrm>
          <a:prstGeom prst="rect">
            <a:avLst/>
          </a:prstGeom>
        </p:spPr>
        <p:txBody>
          <a:bodyPr spcFirstLastPara="1" wrap="square" lIns="34275" tIns="34275" rIns="34275" bIns="34275" anchor="ctr" anchorCtr="0">
            <a:spAutoFit/>
          </a:bodyPr>
          <a:lstStyle/>
          <a:p>
            <a:pPr marL="0" lvl="0" indent="0" algn="r" rtl="0">
              <a:spcBef>
                <a:spcPts val="0"/>
              </a:spcBef>
              <a:spcAft>
                <a:spcPts val="0"/>
              </a:spcAft>
              <a:buClr>
                <a:srgbClr val="828282"/>
              </a:buClr>
              <a:buSzPts val="1200"/>
              <a:buFont typeface="Open Sans"/>
              <a:buNone/>
            </a:pPr>
            <a:fld id="{00000000-1234-1234-1234-123412341234}" type="slidenum">
              <a:rPr lang="en"/>
              <a:t>9</a:t>
            </a:fld>
            <a:endParaRPr/>
          </a:p>
        </p:txBody>
      </p:sp>
      <p:cxnSp>
        <p:nvCxnSpPr>
          <p:cNvPr id="2" name="Google Shape;294;p29">
            <a:extLst>
              <a:ext uri="{FF2B5EF4-FFF2-40B4-BE49-F238E27FC236}">
                <a16:creationId xmlns:a16="http://schemas.microsoft.com/office/drawing/2014/main" id="{6CFF2724-ACD0-22D9-C1D7-50013BCF6F2B}"/>
              </a:ext>
            </a:extLst>
          </p:cNvPr>
          <p:cNvCxnSpPr/>
          <p:nvPr/>
        </p:nvCxnSpPr>
        <p:spPr>
          <a:xfrm rot="10800000">
            <a:off x="3220463" y="1590852"/>
            <a:ext cx="2364900" cy="18000"/>
          </a:xfrm>
          <a:prstGeom prst="straightConnector1">
            <a:avLst/>
          </a:prstGeom>
          <a:noFill/>
          <a:ln w="38100" cap="flat" cmpd="sng">
            <a:solidFill>
              <a:schemeClr val="dk1"/>
            </a:solidFill>
            <a:prstDash val="solid"/>
            <a:round/>
            <a:headEnd type="none" w="med" len="med"/>
            <a:tailEnd type="triangle" w="med" len="med"/>
          </a:ln>
        </p:spPr>
      </p:cxnSp>
      <p:sp>
        <p:nvSpPr>
          <p:cNvPr id="5" name="Google Shape;296;p29">
            <a:extLst>
              <a:ext uri="{FF2B5EF4-FFF2-40B4-BE49-F238E27FC236}">
                <a16:creationId xmlns:a16="http://schemas.microsoft.com/office/drawing/2014/main" id="{695CE25A-8859-9C2C-1AB2-215A910E7F54}"/>
              </a:ext>
            </a:extLst>
          </p:cNvPr>
          <p:cNvSpPr txBox="1"/>
          <p:nvPr/>
        </p:nvSpPr>
        <p:spPr>
          <a:xfrm>
            <a:off x="3439600" y="1166652"/>
            <a:ext cx="1765500" cy="42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800" b="1" dirty="0">
              <a:solidFill>
                <a:srgbClr val="BB000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5787433-3EDC-9F15-61E0-143E66F87FED}"/>
                  </a:ext>
                </a:extLst>
              </p:cNvPr>
              <p:cNvSpPr txBox="1"/>
              <p:nvPr/>
            </p:nvSpPr>
            <p:spPr>
              <a:xfrm>
                <a:off x="7101082" y="2519168"/>
                <a:ext cx="2170638" cy="307777"/>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r>
                        <a:rPr lang="en-US" sz="140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𝑑𝑘</m:t>
                      </m:r>
                      <m:r>
                        <a:rPr lang="en-US" sz="140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𝑆𝑒𝑡𝑢𝑝</m:t>
                      </m:r>
                      <m:r>
                        <a:rPr lang="en-US" sz="1400" i="1" dirty="0">
                          <a:solidFill>
                            <a:schemeClr val="dk1"/>
                          </a:solidFill>
                          <a:latin typeface="Cambria Math" panose="02040503050406030204" pitchFamily="18" charset="0"/>
                        </a:rPr>
                        <m:t>(1</m:t>
                      </m:r>
                      <m:r>
                        <a:rPr lang="el-GR" sz="1400" i="1" baseline="30000" dirty="0">
                          <a:solidFill>
                            <a:schemeClr val="dk1"/>
                          </a:solidFill>
                          <a:latin typeface="Cambria Math" panose="02040503050406030204" pitchFamily="18" charset="0"/>
                        </a:rPr>
                        <m:t>𝜆</m:t>
                      </m:r>
                      <m:r>
                        <a:rPr lang="el-GR" sz="140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7" name="TextBox 6">
                <a:extLst>
                  <a:ext uri="{FF2B5EF4-FFF2-40B4-BE49-F238E27FC236}">
                    <a16:creationId xmlns:a16="http://schemas.microsoft.com/office/drawing/2014/main" id="{75787433-3EDC-9F15-61E0-143E66F87FED}"/>
                  </a:ext>
                </a:extLst>
              </p:cNvPr>
              <p:cNvSpPr txBox="1">
                <a:spLocks noRot="1" noChangeAspect="1" noMove="1" noResize="1" noEditPoints="1" noAdjustHandles="1" noChangeArrowheads="1" noChangeShapeType="1" noTextEdit="1"/>
              </p:cNvSpPr>
              <p:nvPr/>
            </p:nvSpPr>
            <p:spPr>
              <a:xfrm>
                <a:off x="7101082" y="2519168"/>
                <a:ext cx="2170638" cy="307777"/>
              </a:xfrm>
              <a:prstGeom prst="rect">
                <a:avLst/>
              </a:prstGeom>
              <a:blipFill>
                <a:blip r:embed="rId5"/>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A8A16F9-7549-7BE5-2348-7690397E8B0B}"/>
                  </a:ext>
                </a:extLst>
              </p:cNvPr>
              <p:cNvSpPr txBox="1"/>
              <p:nvPr/>
            </p:nvSpPr>
            <p:spPr>
              <a:xfrm>
                <a:off x="3476561" y="117987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𝑎𝑑</m:t>
                      </m:r>
                      <m:r>
                        <a:rPr lang="en-US" sz="1400" b="0" i="1" dirty="0" smtClean="0">
                          <a:solidFill>
                            <a:schemeClr val="dk1"/>
                          </a:solidFill>
                          <a:latin typeface="Cambria Math" panose="02040503050406030204" pitchFamily="18" charset="0"/>
                        </a:rPr>
                        <m:t>=(</m:t>
                      </m:r>
                      <m:r>
                        <a:rPr lang="en-US" sz="1400" b="0" i="1" dirty="0" smtClean="0">
                          <a:solidFill>
                            <a:schemeClr val="dk1"/>
                          </a:solidFill>
                          <a:latin typeface="Cambria Math" panose="02040503050406030204" pitchFamily="18" charset="0"/>
                        </a:rPr>
                        <m:t>𝑒𝑘</m:t>
                      </m:r>
                      <m:r>
                        <a:rPr lang="en-US" sz="1400" b="0" i="1" dirty="0" smtClean="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𝑐𝑡</m:t>
                      </m:r>
                      <m:r>
                        <a:rPr lang="en-US" sz="1400" b="0" i="1" dirty="0" smtClean="0">
                          <a:solidFill>
                            <a:schemeClr val="dk1"/>
                          </a:solidFill>
                          <a:latin typeface="Cambria Math" panose="02040503050406030204" pitchFamily="18" charset="0"/>
                        </a:rPr>
                        <m:t>)</m:t>
                      </m:r>
                    </m:oMath>
                  </m:oMathPara>
                </a14:m>
                <a:endParaRPr lang="en-US" sz="1400" dirty="0">
                  <a:solidFill>
                    <a:schemeClr val="dk1"/>
                  </a:solidFill>
                </a:endParaRPr>
              </a:p>
            </p:txBody>
          </p:sp>
        </mc:Choice>
        <mc:Fallback xmlns="">
          <p:sp>
            <p:nvSpPr>
              <p:cNvPr id="9" name="TextBox 8">
                <a:extLst>
                  <a:ext uri="{FF2B5EF4-FFF2-40B4-BE49-F238E27FC236}">
                    <a16:creationId xmlns:a16="http://schemas.microsoft.com/office/drawing/2014/main" id="{DA8A16F9-7549-7BE5-2348-7690397E8B0B}"/>
                  </a:ext>
                </a:extLst>
              </p:cNvPr>
              <p:cNvSpPr txBox="1">
                <a:spLocks noRot="1" noChangeAspect="1" noMove="1" noResize="1" noEditPoints="1" noAdjustHandles="1" noChangeArrowheads="1" noChangeShapeType="1" noTextEdit="1"/>
              </p:cNvSpPr>
              <p:nvPr/>
            </p:nvSpPr>
            <p:spPr>
              <a:xfrm>
                <a:off x="3476561" y="1179876"/>
                <a:ext cx="2429090" cy="307777"/>
              </a:xfrm>
              <a:prstGeom prst="rect">
                <a:avLst/>
              </a:prstGeom>
              <a:blipFill>
                <a:blip r:embed="rId6"/>
                <a:stretch>
                  <a:fillRect b="-12000"/>
                </a:stretch>
              </a:blipFill>
            </p:spPr>
            <p:txBody>
              <a:bodyPr/>
              <a:lstStyle/>
              <a:p>
                <a:r>
                  <a:rPr lang="en-US">
                    <a:noFill/>
                  </a:rPr>
                  <a:t> </a:t>
                </a:r>
              </a:p>
            </p:txBody>
          </p:sp>
        </mc:Fallback>
      </mc:AlternateContent>
      <p:sp>
        <p:nvSpPr>
          <p:cNvPr id="10" name="Google Shape;585;p42">
            <a:extLst>
              <a:ext uri="{FF2B5EF4-FFF2-40B4-BE49-F238E27FC236}">
                <a16:creationId xmlns:a16="http://schemas.microsoft.com/office/drawing/2014/main" id="{5C0DF9BC-E243-9AA3-10BA-E1BCFB0190B0}"/>
              </a:ext>
            </a:extLst>
          </p:cNvPr>
          <p:cNvSpPr/>
          <p:nvPr/>
        </p:nvSpPr>
        <p:spPr>
          <a:xfrm>
            <a:off x="3198632" y="1206864"/>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a:solidFill>
                  <a:schemeClr val="lt1"/>
                </a:solidFill>
              </a:rPr>
              <a:t>1</a:t>
            </a:r>
            <a:endParaRPr>
              <a:solidFill>
                <a:schemeClr val="lt1"/>
              </a:solidFill>
            </a:endParaRPr>
          </a:p>
        </p:txBody>
      </p:sp>
      <p:sp>
        <p:nvSpPr>
          <p:cNvPr id="3" name="Google Shape;291;p29">
            <a:extLst>
              <a:ext uri="{FF2B5EF4-FFF2-40B4-BE49-F238E27FC236}">
                <a16:creationId xmlns:a16="http://schemas.microsoft.com/office/drawing/2014/main" id="{2078C7FC-1199-8066-EE29-8C969CED32CE}"/>
              </a:ext>
            </a:extLst>
          </p:cNvPr>
          <p:cNvSpPr txBox="1"/>
          <p:nvPr/>
        </p:nvSpPr>
        <p:spPr>
          <a:xfrm>
            <a:off x="7129075" y="1385175"/>
            <a:ext cx="2015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BB0000"/>
                </a:solidFill>
              </a:rPr>
              <a:t>x: sensitive info</a:t>
            </a:r>
            <a:endParaRPr sz="1800" b="1" dirty="0">
              <a:solidFill>
                <a:srgbClr val="BB0000"/>
              </a:solidFill>
            </a:endParaRPr>
          </a:p>
          <a:p>
            <a:pPr marL="0" lvl="0" indent="0" algn="ctr" rtl="0">
              <a:spcBef>
                <a:spcPts val="0"/>
              </a:spcBef>
              <a:spcAft>
                <a:spcPts val="0"/>
              </a:spcAft>
              <a:buNone/>
            </a:pPr>
            <a:r>
              <a:rPr lang="en" b="1" dirty="0">
                <a:solidFill>
                  <a:srgbClr val="BB0000"/>
                </a:solidFill>
              </a:rPr>
              <a:t>(</a:t>
            </a:r>
            <a:r>
              <a:rPr lang="en" b="1" dirty="0" err="1">
                <a:solidFill>
                  <a:srgbClr val="BB0000"/>
                </a:solidFill>
              </a:rPr>
              <a:t>Eg</a:t>
            </a:r>
            <a:r>
              <a:rPr lang="en" b="1" dirty="0">
                <a:solidFill>
                  <a:srgbClr val="BB0000"/>
                </a:solidFill>
              </a:rPr>
              <a:t>: medical records)</a:t>
            </a:r>
            <a:endParaRPr b="1" dirty="0">
              <a:solidFill>
                <a:srgbClr val="BB0000"/>
              </a:solidFill>
            </a:endParaRPr>
          </a:p>
        </p:txBody>
      </p:sp>
      <p:sp>
        <p:nvSpPr>
          <p:cNvPr id="4" name="Google Shape;292;p29">
            <a:extLst>
              <a:ext uri="{FF2B5EF4-FFF2-40B4-BE49-F238E27FC236}">
                <a16:creationId xmlns:a16="http://schemas.microsoft.com/office/drawing/2014/main" id="{77EDAB92-5A7A-7287-DAB3-F802E02CF4D4}"/>
              </a:ext>
            </a:extLst>
          </p:cNvPr>
          <p:cNvSpPr txBox="1"/>
          <p:nvPr/>
        </p:nvSpPr>
        <p:spPr>
          <a:xfrm>
            <a:off x="138225" y="1385175"/>
            <a:ext cx="1538525"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accent1"/>
                </a:solidFill>
              </a:rPr>
              <a:t>money,</a:t>
            </a:r>
            <a:endParaRPr sz="1800" b="1" dirty="0">
              <a:solidFill>
                <a:schemeClr val="accent1"/>
              </a:solidFill>
            </a:endParaRPr>
          </a:p>
          <a:p>
            <a:pPr marL="0" lvl="0" indent="0" algn="l" rtl="0">
              <a:spcBef>
                <a:spcPts val="0"/>
              </a:spcBef>
              <a:spcAft>
                <a:spcPts val="0"/>
              </a:spcAft>
              <a:buNone/>
            </a:pPr>
            <a:r>
              <a:rPr lang="en" sz="1800" b="1" dirty="0">
                <a:solidFill>
                  <a:schemeClr val="accent1"/>
                </a:solidFill>
              </a:rPr>
              <a:t>f: function</a:t>
            </a:r>
          </a:p>
          <a:p>
            <a:pPr marL="0" lvl="0" indent="0" algn="l" rtl="0">
              <a:spcBef>
                <a:spcPts val="0"/>
              </a:spcBef>
              <a:spcAft>
                <a:spcPts val="0"/>
              </a:spcAft>
              <a:buNone/>
            </a:pPr>
            <a:r>
              <a:rPr lang="en" b="1" dirty="0">
                <a:solidFill>
                  <a:schemeClr val="accent1"/>
                </a:solidFill>
              </a:rPr>
              <a:t>(</a:t>
            </a:r>
            <a:r>
              <a:rPr lang="en" b="1" dirty="0" err="1">
                <a:solidFill>
                  <a:schemeClr val="accent1"/>
                </a:solidFill>
              </a:rPr>
              <a:t>Eg</a:t>
            </a:r>
            <a:r>
              <a:rPr lang="en" b="1" dirty="0">
                <a:solidFill>
                  <a:schemeClr val="accent1"/>
                </a:solidFill>
              </a:rPr>
              <a:t>: fine-tuning ML model)</a:t>
            </a:r>
            <a:endParaRPr b="1" dirty="0">
              <a:solidFill>
                <a:schemeClr val="accent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B11AC92-9296-E5AF-821F-EB91AC901B46}"/>
                  </a:ext>
                </a:extLst>
              </p:cNvPr>
              <p:cNvSpPr txBox="1"/>
              <p:nvPr/>
            </p:nvSpPr>
            <p:spPr>
              <a:xfrm>
                <a:off x="7159057" y="3069048"/>
                <a:ext cx="2087941" cy="325025"/>
              </a:xfrm>
              <a:prstGeom prst="rect">
                <a:avLst/>
              </a:prstGeom>
              <a:noFill/>
            </p:spPr>
            <p:txBody>
              <a:bodyPr wrap="square">
                <a:spAutoFit/>
              </a:bodyPr>
              <a:lstStyle/>
              <a:p>
                <a:pPr marL="0" lvl="0" indent="0" rtl="0">
                  <a:spcBef>
                    <a:spcPts val="0"/>
                  </a:spcBef>
                  <a:spcAft>
                    <a:spcPts val="0"/>
                  </a:spcAft>
                  <a:buClr>
                    <a:schemeClr val="dk1"/>
                  </a:buClr>
                  <a:buSzPts val="1100"/>
                  <a:buFont typeface="Arial"/>
                  <a:buNone/>
                </a:pPr>
                <a14:m>
                  <m:oMathPara xmlns:m="http://schemas.openxmlformats.org/officeDocument/2006/math">
                    <m:oMathParaPr>
                      <m:jc m:val="left"/>
                    </m:oMathParaPr>
                    <m:oMath xmlns:m="http://schemas.openxmlformats.org/officeDocument/2006/math">
                      <m:sSub>
                        <m:sSubPr>
                          <m:ctrlPr>
                            <a:rPr lang="en-US" sz="1400" b="0" i="1" dirty="0" smtClean="0">
                              <a:solidFill>
                                <a:srgbClr val="C00000"/>
                              </a:solidFill>
                              <a:latin typeface="Cambria Math" panose="02040503050406030204" pitchFamily="18" charset="0"/>
                            </a:rPr>
                          </m:ctrlPr>
                        </m:sSubPr>
                        <m:e>
                          <m:r>
                            <a:rPr lang="en-US" sz="1400" b="0" i="1" dirty="0" smtClean="0">
                              <a:solidFill>
                                <a:srgbClr val="C00000"/>
                              </a:solidFill>
                              <a:latin typeface="Cambria Math" panose="02040503050406030204" pitchFamily="18" charset="0"/>
                            </a:rPr>
                            <m:t>𝑑𝑘</m:t>
                          </m:r>
                        </m:e>
                        <m:sub>
                          <m:r>
                            <a:rPr lang="en-US" sz="1400" b="0" i="1" dirty="0" smtClean="0">
                              <a:solidFill>
                                <a:srgbClr val="C00000"/>
                              </a:solidFill>
                              <a:latin typeface="Cambria Math" panose="02040503050406030204" pitchFamily="18" charset="0"/>
                            </a:rPr>
                            <m:t>𝑓</m:t>
                          </m:r>
                        </m:sub>
                      </m:sSub>
                      <m:r>
                        <a:rPr lang="en-US" sz="140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𝐹𝐸</m:t>
                      </m:r>
                      <m:r>
                        <a:rPr lang="en-US" sz="1400" i="1" dirty="0" err="1">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𝐾𝐺𝑒𝑛</m:t>
                      </m:r>
                      <m:r>
                        <a:rPr lang="en-US" sz="1400" i="1" dirty="0">
                          <a:solidFill>
                            <a:srgbClr val="C00000"/>
                          </a:solidFill>
                          <a:latin typeface="Cambria Math" panose="02040503050406030204" pitchFamily="18" charset="0"/>
                        </a:rPr>
                        <m:t>(</m:t>
                      </m:r>
                      <m:r>
                        <a:rPr lang="en-US" sz="1400" b="0" i="1" dirty="0" smtClean="0">
                          <a:solidFill>
                            <a:srgbClr val="C00000"/>
                          </a:solidFill>
                          <a:latin typeface="Cambria Math" panose="02040503050406030204" pitchFamily="18" charset="0"/>
                        </a:rPr>
                        <m:t>𝑑𝑘</m:t>
                      </m:r>
                      <m:r>
                        <a:rPr lang="en-US" sz="1400" b="0" i="1" dirty="0" smtClean="0">
                          <a:solidFill>
                            <a:srgbClr val="C00000"/>
                          </a:solidFill>
                          <a:latin typeface="Cambria Math" panose="02040503050406030204" pitchFamily="18" charset="0"/>
                        </a:rPr>
                        <m:t>, </m:t>
                      </m:r>
                      <m:r>
                        <a:rPr lang="en-US" sz="1400" b="0" i="1" dirty="0" smtClean="0">
                          <a:solidFill>
                            <a:srgbClr val="C00000"/>
                          </a:solidFill>
                          <a:latin typeface="Cambria Math" panose="02040503050406030204" pitchFamily="18" charset="0"/>
                        </a:rPr>
                        <m:t>𝑓</m:t>
                      </m:r>
                      <m:r>
                        <a:rPr lang="el-GR" sz="1400" i="1" dirty="0" smtClean="0">
                          <a:solidFill>
                            <a:srgbClr val="C00000"/>
                          </a:solidFill>
                          <a:latin typeface="Cambria Math" panose="02040503050406030204" pitchFamily="18" charset="0"/>
                        </a:rPr>
                        <m:t>)</m:t>
                      </m:r>
                    </m:oMath>
                  </m:oMathPara>
                </a14:m>
                <a:endParaRPr lang="en-US" sz="1400" dirty="0">
                  <a:solidFill>
                    <a:srgbClr val="C00000"/>
                  </a:solidFill>
                </a:endParaRPr>
              </a:p>
            </p:txBody>
          </p:sp>
        </mc:Choice>
        <mc:Fallback xmlns="">
          <p:sp>
            <p:nvSpPr>
              <p:cNvPr id="6" name="TextBox 5">
                <a:extLst>
                  <a:ext uri="{FF2B5EF4-FFF2-40B4-BE49-F238E27FC236}">
                    <a16:creationId xmlns:a16="http://schemas.microsoft.com/office/drawing/2014/main" id="{5B11AC92-9296-E5AF-821F-EB91AC901B46}"/>
                  </a:ext>
                </a:extLst>
              </p:cNvPr>
              <p:cNvSpPr txBox="1">
                <a:spLocks noRot="1" noChangeAspect="1" noMove="1" noResize="1" noEditPoints="1" noAdjustHandles="1" noChangeArrowheads="1" noChangeShapeType="1" noTextEdit="1"/>
              </p:cNvSpPr>
              <p:nvPr/>
            </p:nvSpPr>
            <p:spPr>
              <a:xfrm>
                <a:off x="7159057" y="3069048"/>
                <a:ext cx="2087941" cy="325025"/>
              </a:xfrm>
              <a:prstGeom prst="rect">
                <a:avLst/>
              </a:prstGeom>
              <a:blipFill>
                <a:blip r:embed="rId7"/>
                <a:stretch>
                  <a:fillRect b="-3704"/>
                </a:stretch>
              </a:blipFill>
            </p:spPr>
            <p:txBody>
              <a:bodyPr/>
              <a:lstStyle/>
              <a:p>
                <a:r>
                  <a:rPr lang="en-US">
                    <a:noFill/>
                  </a:rPr>
                  <a:t> </a:t>
                </a:r>
              </a:p>
            </p:txBody>
          </p:sp>
        </mc:Fallback>
      </mc:AlternateContent>
      <p:sp>
        <p:nvSpPr>
          <p:cNvPr id="18" name="Google Shape;297;p29">
            <a:extLst>
              <a:ext uri="{FF2B5EF4-FFF2-40B4-BE49-F238E27FC236}">
                <a16:creationId xmlns:a16="http://schemas.microsoft.com/office/drawing/2014/main" id="{8982FD47-3573-A2A6-2180-416D575E2674}"/>
              </a:ext>
            </a:extLst>
          </p:cNvPr>
          <p:cNvSpPr txBox="1">
            <a:spLocks/>
          </p:cNvSpPr>
          <p:nvPr/>
        </p:nvSpPr>
        <p:spPr>
          <a:xfrm>
            <a:off x="197223" y="207391"/>
            <a:ext cx="8946776" cy="443168"/>
          </a:xfrm>
          <a:prstGeom prst="rect">
            <a:avLst/>
          </a:prstGeom>
          <a:noFill/>
          <a:ln>
            <a:noFill/>
          </a:ln>
        </p:spPr>
        <p:txBody>
          <a:bodyPr spcFirstLastPara="1" wrap="square" lIns="34275" tIns="34275" rIns="34275" bIns="34275"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5D5D5D"/>
              </a:buClr>
              <a:buSzPts val="2700"/>
              <a:buFont typeface="Arial"/>
              <a:buNone/>
              <a:defRPr sz="2700" b="0" i="0" u="none" strike="noStrike" cap="none">
                <a:solidFill>
                  <a:srgbClr val="5D5D5D"/>
                </a:solidFill>
                <a:latin typeface="Arial"/>
                <a:ea typeface="Arial"/>
                <a:cs typeface="Arial"/>
                <a:sym typeface="Arial"/>
              </a:defRPr>
            </a:lvl1pPr>
            <a:lvl2pPr marL="914400" marR="0" lvl="1"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90000"/>
              </a:lnSpc>
              <a:spcBef>
                <a:spcPts val="800"/>
              </a:spcBef>
              <a:spcAft>
                <a:spcPts val="0"/>
              </a:spcAft>
              <a:buClr>
                <a:srgbClr val="5D5D5D"/>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90000"/>
              </a:lnSpc>
              <a:spcBef>
                <a:spcPts val="800"/>
              </a:spcBef>
              <a:spcAft>
                <a:spcPts val="0"/>
              </a:spcAft>
              <a:buClr>
                <a:srgbClr val="000000"/>
              </a:buClr>
              <a:buSzPts val="1400"/>
              <a:buFont typeface="Arial"/>
              <a:buChar char="■"/>
              <a:defRPr sz="1400" b="0" i="0" u="none" strike="noStrike" cap="none">
                <a:solidFill>
                  <a:schemeClr val="dk2"/>
                </a:solidFill>
                <a:latin typeface="Arial"/>
                <a:ea typeface="Arial"/>
                <a:cs typeface="Arial"/>
                <a:sym typeface="Arial"/>
              </a:defRPr>
            </a:lvl9pPr>
          </a:lstStyle>
          <a:p>
            <a:pPr marL="0" indent="0">
              <a:spcBef>
                <a:spcPts val="0"/>
              </a:spcBef>
            </a:pPr>
            <a:r>
              <a:rPr lang="en-US" b="1" u="sng" dirty="0">
                <a:solidFill>
                  <a:schemeClr val="tx1"/>
                </a:solidFill>
              </a:rPr>
              <a:t>Functional</a:t>
            </a:r>
            <a:r>
              <a:rPr lang="en-US" b="1" dirty="0">
                <a:solidFill>
                  <a:schemeClr val="dk1"/>
                </a:solidFill>
              </a:rPr>
              <a:t> Fair Exchange via </a:t>
            </a:r>
            <a:r>
              <a:rPr lang="en-US" b="1" dirty="0">
                <a:solidFill>
                  <a:schemeClr val="tx1"/>
                </a:solidFill>
              </a:rPr>
              <a:t>Smart Contracts + </a:t>
            </a:r>
            <a:r>
              <a:rPr lang="en-US" b="1" u="sng" dirty="0">
                <a:solidFill>
                  <a:schemeClr val="tx1"/>
                </a:solidFill>
              </a:rPr>
              <a:t>FE</a:t>
            </a:r>
            <a:endParaRPr lang="en-US" sz="2400" u="sng" dirty="0">
              <a:solidFill>
                <a:schemeClr val="tx1"/>
              </a:solidFill>
            </a:endParaRPr>
          </a:p>
        </p:txBody>
      </p:sp>
      <p:cxnSp>
        <p:nvCxnSpPr>
          <p:cNvPr id="8" name="Google Shape;294;p29">
            <a:extLst>
              <a:ext uri="{FF2B5EF4-FFF2-40B4-BE49-F238E27FC236}">
                <a16:creationId xmlns:a16="http://schemas.microsoft.com/office/drawing/2014/main" id="{26B81D7D-0FBD-4444-503E-E3C23E148172}"/>
              </a:ext>
            </a:extLst>
          </p:cNvPr>
          <p:cNvCxnSpPr>
            <a:cxnSpLocks/>
          </p:cNvCxnSpPr>
          <p:nvPr/>
        </p:nvCxnSpPr>
        <p:spPr>
          <a:xfrm>
            <a:off x="3220463" y="2259582"/>
            <a:ext cx="2364900" cy="18000"/>
          </a:xfrm>
          <a:prstGeom prst="straightConnector1">
            <a:avLst/>
          </a:prstGeom>
          <a:noFill/>
          <a:ln w="38100" cap="flat" cmpd="sng">
            <a:solidFill>
              <a:schemeClr val="dk1"/>
            </a:solidFill>
            <a:prstDash val="solid"/>
            <a:round/>
            <a:headEnd type="none" w="med" len="med"/>
            <a:tailEnd type="triangle" w="med" len="med"/>
          </a:ln>
        </p:spPr>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29AD8E9-6EE0-A6E1-1FAF-B374368043CA}"/>
                  </a:ext>
                </a:extLst>
              </p:cNvPr>
              <p:cNvSpPr txBox="1"/>
              <p:nvPr/>
            </p:nvSpPr>
            <p:spPr>
              <a:xfrm>
                <a:off x="3476561" y="1848606"/>
                <a:ext cx="2429090" cy="307777"/>
              </a:xfrm>
              <a:prstGeom prst="rect">
                <a:avLst/>
              </a:prstGeom>
              <a:noFill/>
            </p:spPr>
            <p:txBody>
              <a:bodyPr wrap="square">
                <a:spAutoFit/>
              </a:bodyPr>
              <a:lstStyle/>
              <a:p>
                <a:pPr marL="0" lvl="0" indent="0" rtl="0">
                  <a:spcBef>
                    <a:spcPts val="0"/>
                  </a:spcBef>
                  <a:spcAft>
                    <a:spcPts val="0"/>
                  </a:spcAft>
                  <a:buNone/>
                </a:pPr>
                <a14:m>
                  <m:oMathPara xmlns:m="http://schemas.openxmlformats.org/officeDocument/2006/math">
                    <m:oMathParaPr>
                      <m:jc m:val="left"/>
                    </m:oMathParaPr>
                    <m:oMath xmlns:m="http://schemas.openxmlformats.org/officeDocument/2006/math">
                      <m:r>
                        <a:rPr lang="en-US" sz="1400" b="0" i="1" dirty="0" smtClean="0">
                          <a:solidFill>
                            <a:schemeClr val="dk1"/>
                          </a:solidFill>
                          <a:latin typeface="Cambria Math" panose="02040503050406030204" pitchFamily="18" charset="0"/>
                        </a:rPr>
                        <m:t>𝑓</m:t>
                      </m:r>
                    </m:oMath>
                  </m:oMathPara>
                </a14:m>
                <a:endParaRPr lang="en-US" sz="1400" dirty="0">
                  <a:solidFill>
                    <a:schemeClr val="dk1"/>
                  </a:solidFill>
                </a:endParaRPr>
              </a:p>
            </p:txBody>
          </p:sp>
        </mc:Choice>
        <mc:Fallback xmlns="">
          <p:sp>
            <p:nvSpPr>
              <p:cNvPr id="15" name="TextBox 14">
                <a:extLst>
                  <a:ext uri="{FF2B5EF4-FFF2-40B4-BE49-F238E27FC236}">
                    <a16:creationId xmlns:a16="http://schemas.microsoft.com/office/drawing/2014/main" id="{029AD8E9-6EE0-A6E1-1FAF-B374368043CA}"/>
                  </a:ext>
                </a:extLst>
              </p:cNvPr>
              <p:cNvSpPr txBox="1">
                <a:spLocks noRot="1" noChangeAspect="1" noMove="1" noResize="1" noEditPoints="1" noAdjustHandles="1" noChangeArrowheads="1" noChangeShapeType="1" noTextEdit="1"/>
              </p:cNvSpPr>
              <p:nvPr/>
            </p:nvSpPr>
            <p:spPr>
              <a:xfrm>
                <a:off x="3476561" y="1848606"/>
                <a:ext cx="2429090" cy="307777"/>
              </a:xfrm>
              <a:prstGeom prst="rect">
                <a:avLst/>
              </a:prstGeom>
              <a:blipFill>
                <a:blip r:embed="rId8"/>
                <a:stretch>
                  <a:fillRect b="-12000"/>
                </a:stretch>
              </a:blipFill>
            </p:spPr>
            <p:txBody>
              <a:bodyPr/>
              <a:lstStyle/>
              <a:p>
                <a:r>
                  <a:rPr lang="en-US">
                    <a:noFill/>
                  </a:rPr>
                  <a:t> </a:t>
                </a:r>
              </a:p>
            </p:txBody>
          </p:sp>
        </mc:Fallback>
      </mc:AlternateContent>
      <p:sp>
        <p:nvSpPr>
          <p:cNvPr id="16" name="Google Shape;585;p42">
            <a:extLst>
              <a:ext uri="{FF2B5EF4-FFF2-40B4-BE49-F238E27FC236}">
                <a16:creationId xmlns:a16="http://schemas.microsoft.com/office/drawing/2014/main" id="{D766A35C-2195-DAA8-DC63-E56A51C9E710}"/>
              </a:ext>
            </a:extLst>
          </p:cNvPr>
          <p:cNvSpPr/>
          <p:nvPr/>
        </p:nvSpPr>
        <p:spPr>
          <a:xfrm>
            <a:off x="3198632" y="1875594"/>
            <a:ext cx="262800" cy="253800"/>
          </a:xfrm>
          <a:prstGeom prst="ellipse">
            <a:avLst/>
          </a:prstGeom>
          <a:solidFill>
            <a:schemeClr val="accent1"/>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2</a:t>
            </a:r>
            <a:endParaRPr dirty="0">
              <a:solidFill>
                <a:schemeClr val="lt1"/>
              </a:solidFill>
            </a:endParaRPr>
          </a:p>
        </p:txBody>
      </p:sp>
      <p:sp>
        <p:nvSpPr>
          <p:cNvPr id="26" name="Google Shape;585;p42">
            <a:extLst>
              <a:ext uri="{FF2B5EF4-FFF2-40B4-BE49-F238E27FC236}">
                <a16:creationId xmlns:a16="http://schemas.microsoft.com/office/drawing/2014/main" id="{C027CED7-4BBF-C826-D9B0-D2702B6703BD}"/>
              </a:ext>
            </a:extLst>
          </p:cNvPr>
          <p:cNvSpPr/>
          <p:nvPr/>
        </p:nvSpPr>
        <p:spPr>
          <a:xfrm>
            <a:off x="6896257" y="2561186"/>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1</a:t>
            </a:r>
            <a:endParaRPr dirty="0">
              <a:solidFill>
                <a:schemeClr val="lt1"/>
              </a:solidFill>
            </a:endParaRPr>
          </a:p>
        </p:txBody>
      </p:sp>
      <p:sp>
        <p:nvSpPr>
          <p:cNvPr id="28" name="Google Shape;585;p42">
            <a:extLst>
              <a:ext uri="{FF2B5EF4-FFF2-40B4-BE49-F238E27FC236}">
                <a16:creationId xmlns:a16="http://schemas.microsoft.com/office/drawing/2014/main" id="{8220B41D-818A-B90E-DD56-D1563E7FA4EA}"/>
              </a:ext>
            </a:extLst>
          </p:cNvPr>
          <p:cNvSpPr/>
          <p:nvPr/>
        </p:nvSpPr>
        <p:spPr>
          <a:xfrm>
            <a:off x="6896257" y="3120197"/>
            <a:ext cx="262800" cy="253800"/>
          </a:xfrm>
          <a:prstGeom prst="ellipse">
            <a:avLst/>
          </a:prstGeom>
          <a:solidFill>
            <a:srgbClr val="BB0000"/>
          </a:solidFill>
          <a:ln w="9525" cap="flat" cmpd="sng">
            <a:noFill/>
            <a:prstDash val="solid"/>
            <a:round/>
            <a:headEnd type="none" w="sm" len="sm"/>
            <a:tailEnd type="none" w="sm" len="sm"/>
          </a:ln>
        </p:spPr>
        <p:txBody>
          <a:bodyPr spcFirstLastPara="1" wrap="square" lIns="91425" tIns="91425" rIns="91275" bIns="91425" anchor="ctr" anchorCtr="0">
            <a:noAutofit/>
          </a:bodyPr>
          <a:lstStyle/>
          <a:p>
            <a:pPr marL="0" marR="0" lvl="0" indent="-114300" algn="ctr" rtl="0">
              <a:spcBef>
                <a:spcPts val="0"/>
              </a:spcBef>
              <a:spcAft>
                <a:spcPts val="0"/>
              </a:spcAft>
              <a:buNone/>
            </a:pPr>
            <a:r>
              <a:rPr lang="en" dirty="0">
                <a:solidFill>
                  <a:schemeClr val="lt1"/>
                </a:solidFill>
              </a:rPr>
              <a:t>3</a:t>
            </a:r>
            <a:endParaRPr dirty="0">
              <a:solidFill>
                <a:schemeClr val="lt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318B2CD2-7922-3913-C15A-F7BDF90C4CE9}"/>
                  </a:ext>
                </a:extLst>
              </p:cNvPr>
              <p:cNvSpPr txBox="1"/>
              <p:nvPr/>
            </p:nvSpPr>
            <p:spPr>
              <a:xfrm>
                <a:off x="7122191" y="2769808"/>
                <a:ext cx="210369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solidFill>
                            <a:schemeClr val="dk1"/>
                          </a:solidFill>
                          <a:latin typeface="Cambria Math" panose="02040503050406030204" pitchFamily="18" charset="0"/>
                        </a:rPr>
                        <m:t>𝑐𝑡</m:t>
                      </m:r>
                      <m:r>
                        <a:rPr lang="en-US" sz="1400" i="1" dirty="0">
                          <a:solidFill>
                            <a:schemeClr val="dk1"/>
                          </a:solidFill>
                          <a:latin typeface="Cambria Math" panose="02040503050406030204" pitchFamily="18" charset="0"/>
                        </a:rPr>
                        <m:t> ←</m:t>
                      </m:r>
                      <m:r>
                        <a:rPr lang="en-US" sz="1400" b="0" i="1" dirty="0" smtClean="0">
                          <a:solidFill>
                            <a:schemeClr val="dk1"/>
                          </a:solidFill>
                          <a:latin typeface="Cambria Math" panose="02040503050406030204" pitchFamily="18" charset="0"/>
                        </a:rPr>
                        <m:t>𝐹𝐸</m:t>
                      </m:r>
                      <m:r>
                        <a:rPr lang="en-US" sz="1400" i="1" dirty="0" err="1">
                          <a:solidFill>
                            <a:schemeClr val="dk1"/>
                          </a:solidFill>
                          <a:latin typeface="Cambria Math" panose="02040503050406030204" pitchFamily="18" charset="0"/>
                        </a:rPr>
                        <m:t>.</m:t>
                      </m:r>
                      <m:r>
                        <a:rPr lang="en-US" sz="1400" i="1" dirty="0" err="1">
                          <a:solidFill>
                            <a:schemeClr val="dk1"/>
                          </a:solidFill>
                          <a:latin typeface="Cambria Math" panose="02040503050406030204" pitchFamily="18" charset="0"/>
                        </a:rPr>
                        <m:t>𝐸𝑛𝑐𝑟𝑦𝑝𝑡</m:t>
                      </m:r>
                      <m:d>
                        <m:dPr>
                          <m:ctrlPr>
                            <a:rPr lang="en-US" sz="1400" i="1" dirty="0">
                              <a:solidFill>
                                <a:schemeClr val="dk1"/>
                              </a:solidFill>
                              <a:latin typeface="Cambria Math" panose="02040503050406030204" pitchFamily="18" charset="0"/>
                            </a:rPr>
                          </m:ctrlPr>
                        </m:dPr>
                        <m:e>
                          <m:r>
                            <a:rPr lang="en-US" sz="1400" b="0" i="1" dirty="0" smtClean="0">
                              <a:solidFill>
                                <a:schemeClr val="dk1"/>
                              </a:solidFill>
                              <a:latin typeface="Cambria Math" panose="02040503050406030204" pitchFamily="18" charset="0"/>
                            </a:rPr>
                            <m:t>𝑒𝑘</m:t>
                          </m:r>
                          <m:r>
                            <a:rPr lang="en-US" sz="1400" i="1" dirty="0">
                              <a:solidFill>
                                <a:schemeClr val="dk1"/>
                              </a:solidFill>
                              <a:latin typeface="Cambria Math" panose="02040503050406030204" pitchFamily="18" charset="0"/>
                            </a:rPr>
                            <m:t>, </m:t>
                          </m:r>
                          <m:r>
                            <a:rPr lang="en-US" sz="1400" i="1" dirty="0">
                              <a:solidFill>
                                <a:schemeClr val="dk1"/>
                              </a:solidFill>
                              <a:latin typeface="Cambria Math" panose="02040503050406030204" pitchFamily="18" charset="0"/>
                            </a:rPr>
                            <m:t>𝑥</m:t>
                          </m:r>
                        </m:e>
                      </m:d>
                    </m:oMath>
                  </m:oMathPara>
                </a14:m>
                <a:endParaRPr lang="en-US" dirty="0"/>
              </a:p>
            </p:txBody>
          </p:sp>
        </mc:Choice>
        <mc:Fallback xmlns="">
          <p:sp>
            <p:nvSpPr>
              <p:cNvPr id="30" name="TextBox 29">
                <a:extLst>
                  <a:ext uri="{FF2B5EF4-FFF2-40B4-BE49-F238E27FC236}">
                    <a16:creationId xmlns:a16="http://schemas.microsoft.com/office/drawing/2014/main" id="{318B2CD2-7922-3913-C15A-F7BDF90C4CE9}"/>
                  </a:ext>
                </a:extLst>
              </p:cNvPr>
              <p:cNvSpPr txBox="1">
                <a:spLocks noRot="1" noChangeAspect="1" noMove="1" noResize="1" noEditPoints="1" noAdjustHandles="1" noChangeArrowheads="1" noChangeShapeType="1" noTextEdit="1"/>
              </p:cNvSpPr>
              <p:nvPr/>
            </p:nvSpPr>
            <p:spPr>
              <a:xfrm>
                <a:off x="7122191" y="2769808"/>
                <a:ext cx="2103698" cy="307777"/>
              </a:xfrm>
              <a:prstGeom prst="rect">
                <a:avLst/>
              </a:prstGeom>
              <a:blipFill>
                <a:blip r:embed="rId9"/>
                <a:stretch>
                  <a:fillRect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ounded Rectangle 26">
                <a:extLst>
                  <a:ext uri="{FF2B5EF4-FFF2-40B4-BE49-F238E27FC236}">
                    <a16:creationId xmlns:a16="http://schemas.microsoft.com/office/drawing/2014/main" id="{BE1D73F9-6293-2308-14DE-3D3A839EC65E}"/>
                  </a:ext>
                </a:extLst>
              </p:cNvPr>
              <p:cNvSpPr/>
              <p:nvPr/>
            </p:nvSpPr>
            <p:spPr>
              <a:xfrm>
                <a:off x="2613626" y="2666895"/>
                <a:ext cx="3578574" cy="1506857"/>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t>Atomic swap of </a:t>
                </a:r>
              </a:p>
              <a:p>
                <a:pPr algn="ctr"/>
                <a:r>
                  <a:rPr lang="en-US" sz="3000" dirty="0"/>
                  <a:t>money </a:t>
                </a:r>
                <a:r>
                  <a:rPr lang="en-US" sz="3000" dirty="0">
                    <a:sym typeface="Wingdings" pitchFamily="2" charset="2"/>
                  </a:rPr>
                  <a:t>&amp;</a:t>
                </a:r>
                <a:r>
                  <a:rPr lang="en-US" sz="3200" b="0" dirty="0">
                    <a:solidFill>
                      <a:schemeClr val="dk1"/>
                    </a:solidFill>
                  </a:rPr>
                  <a:t> </a:t>
                </a:r>
                <a14:m>
                  <m:oMath xmlns:m="http://schemas.openxmlformats.org/officeDocument/2006/math">
                    <m:sSub>
                      <m:sSubPr>
                        <m:ctrlPr>
                          <a:rPr lang="en-US" sz="3200" b="0" i="1" dirty="0" smtClean="0">
                            <a:solidFill>
                              <a:schemeClr val="bg1"/>
                            </a:solidFill>
                            <a:latin typeface="Cambria Math" panose="02040503050406030204" pitchFamily="18" charset="0"/>
                          </a:rPr>
                        </m:ctrlPr>
                      </m:sSubPr>
                      <m:e>
                        <m:r>
                          <a:rPr lang="en-US" sz="3200" b="0" i="1" dirty="0" smtClean="0">
                            <a:solidFill>
                              <a:schemeClr val="bg1"/>
                            </a:solidFill>
                            <a:latin typeface="Cambria Math" panose="02040503050406030204" pitchFamily="18" charset="0"/>
                          </a:rPr>
                          <m:t>𝑑𝑘</m:t>
                        </m:r>
                      </m:e>
                      <m:sub>
                        <m:r>
                          <a:rPr lang="en-US" sz="3200" b="0" i="1" dirty="0" smtClean="0">
                            <a:solidFill>
                              <a:schemeClr val="bg1"/>
                            </a:solidFill>
                            <a:latin typeface="Cambria Math" panose="02040503050406030204" pitchFamily="18" charset="0"/>
                          </a:rPr>
                          <m:t>𝑓</m:t>
                        </m:r>
                      </m:sub>
                    </m:sSub>
                    <m:r>
                      <a:rPr lang="en-US" sz="3200" i="1" dirty="0" smtClean="0">
                        <a:solidFill>
                          <a:schemeClr val="bg1"/>
                        </a:solidFill>
                        <a:latin typeface="Cambria Math" panose="02040503050406030204" pitchFamily="18" charset="0"/>
                      </a:rPr>
                      <m:t> </m:t>
                    </m:r>
                  </m:oMath>
                </a14:m>
                <a:endParaRPr lang="en-US" sz="3000" dirty="0">
                  <a:sym typeface="Wingdings" pitchFamily="2" charset="2"/>
                </a:endParaRPr>
              </a:p>
              <a:p>
                <a:pPr algn="ctr"/>
                <a:r>
                  <a:rPr lang="en-US" sz="3000" dirty="0">
                    <a:sym typeface="Wingdings" pitchFamily="2" charset="2"/>
                  </a:rPr>
                  <a:t>via Smart Contract</a:t>
                </a:r>
                <a:endParaRPr lang="en-US" sz="3000" dirty="0"/>
              </a:p>
            </p:txBody>
          </p:sp>
        </mc:Choice>
        <mc:Fallback xmlns="">
          <p:sp>
            <p:nvSpPr>
              <p:cNvPr id="27" name="Rounded Rectangle 26">
                <a:extLst>
                  <a:ext uri="{FF2B5EF4-FFF2-40B4-BE49-F238E27FC236}">
                    <a16:creationId xmlns:a16="http://schemas.microsoft.com/office/drawing/2014/main" id="{BE1D73F9-6293-2308-14DE-3D3A839EC65E}"/>
                  </a:ext>
                </a:extLst>
              </p:cNvPr>
              <p:cNvSpPr>
                <a:spLocks noRot="1" noChangeAspect="1" noMove="1" noResize="1" noEditPoints="1" noAdjustHandles="1" noChangeArrowheads="1" noChangeShapeType="1" noTextEdit="1"/>
              </p:cNvSpPr>
              <p:nvPr/>
            </p:nvSpPr>
            <p:spPr>
              <a:xfrm>
                <a:off x="2613626" y="2666895"/>
                <a:ext cx="3578574" cy="1506857"/>
              </a:xfrm>
              <a:prstGeom prst="roundRect">
                <a:avLst/>
              </a:prstGeom>
              <a:blipFill>
                <a:blip r:embed="rId10"/>
                <a:stretch>
                  <a:fillRect l="-353" t="-5000" r="-707" b="-13333"/>
                </a:stretch>
              </a:blipFill>
              <a:ln>
                <a:noFill/>
              </a:ln>
            </p:spPr>
            <p:txBody>
              <a:bodyPr/>
              <a:lstStyle/>
              <a:p>
                <a:r>
                  <a:rPr lang="en-US">
                    <a:noFill/>
                  </a:rPr>
                  <a:t> </a:t>
                </a:r>
              </a:p>
            </p:txBody>
          </p:sp>
        </mc:Fallback>
      </mc:AlternateContent>
      <p:sp>
        <p:nvSpPr>
          <p:cNvPr id="29" name="Rectangular Callout 28">
            <a:extLst>
              <a:ext uri="{FF2B5EF4-FFF2-40B4-BE49-F238E27FC236}">
                <a16:creationId xmlns:a16="http://schemas.microsoft.com/office/drawing/2014/main" id="{E331AC0D-79B9-5935-7271-141B5BFAC948}"/>
              </a:ext>
            </a:extLst>
          </p:cNvPr>
          <p:cNvSpPr/>
          <p:nvPr/>
        </p:nvSpPr>
        <p:spPr>
          <a:xfrm>
            <a:off x="5173403" y="4209573"/>
            <a:ext cx="3445748" cy="928690"/>
          </a:xfrm>
          <a:prstGeom prst="wedgeRectCallout">
            <a:avLst>
              <a:gd name="adj1" fmla="val -63146"/>
              <a:gd name="adj2" fmla="val -60905"/>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dirty="0">
                <a:solidFill>
                  <a:schemeClr val="bg1"/>
                </a:solidFill>
              </a:rPr>
              <a:t>Downsides of Smart Contracts</a:t>
            </a:r>
          </a:p>
          <a:p>
            <a:pPr marL="285750" indent="-285750">
              <a:buClr>
                <a:schemeClr val="bg1"/>
              </a:buClr>
              <a:buFont typeface="Arial" panose="020B0604020202020204" pitchFamily="34" charset="0"/>
              <a:buChar char="•"/>
            </a:pPr>
            <a:r>
              <a:rPr lang="en-US" sz="1800" dirty="0">
                <a:solidFill>
                  <a:schemeClr val="bg1"/>
                </a:solidFill>
              </a:rPr>
              <a:t>High on-chain costs</a:t>
            </a:r>
          </a:p>
          <a:p>
            <a:pPr marL="285750" indent="-285750">
              <a:buClr>
                <a:schemeClr val="bg1"/>
              </a:buClr>
              <a:buFont typeface="Arial" panose="020B0604020202020204" pitchFamily="34" charset="0"/>
              <a:buChar char="•"/>
            </a:pPr>
            <a:r>
              <a:rPr lang="en-US" sz="1800" dirty="0" err="1">
                <a:solidFill>
                  <a:schemeClr val="bg1"/>
                </a:solidFill>
              </a:rPr>
              <a:t>Incompatability</a:t>
            </a:r>
            <a:r>
              <a:rPr lang="en-US" sz="1800" dirty="0">
                <a:solidFill>
                  <a:schemeClr val="bg1"/>
                </a:solidFill>
              </a:rPr>
              <a:t> with Bitcoin</a:t>
            </a: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A8E846B-0717-CA8D-3395-2215678A694D}"/>
                  </a:ext>
                </a:extLst>
              </p:cNvPr>
              <p:cNvSpPr txBox="1"/>
              <p:nvPr/>
            </p:nvSpPr>
            <p:spPr>
              <a:xfrm>
                <a:off x="1111171" y="4681130"/>
                <a:ext cx="2492274" cy="325025"/>
              </a:xfrm>
              <a:prstGeom prst="rect">
                <a:avLst/>
              </a:prstGeom>
              <a:noFill/>
            </p:spPr>
            <p:txBody>
              <a:bodyPr wrap="square">
                <a:spAutoFit/>
              </a:bodyPr>
              <a:lstStyle/>
              <a:p>
                <a:pPr lvl="0">
                  <a:buClr>
                    <a:schemeClr val="dk1"/>
                  </a:buClr>
                  <a:buSzPts val="1100"/>
                </a:pPr>
                <a14:m>
                  <m:oMathPara xmlns:m="http://schemas.openxmlformats.org/officeDocument/2006/math">
                    <m:oMathParaPr>
                      <m:jc m:val="left"/>
                    </m:oMathParaPr>
                    <m:oMath xmlns:m="http://schemas.openxmlformats.org/officeDocument/2006/math">
                      <m:r>
                        <a:rPr lang="en-US" sz="1400" b="0" i="1" dirty="0" smtClean="0">
                          <a:solidFill>
                            <a:schemeClr val="accent1"/>
                          </a:solidFill>
                          <a:latin typeface="Cambria Math" panose="02040503050406030204" pitchFamily="18" charset="0"/>
                        </a:rPr>
                        <m:t>𝑓</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𝑥</m:t>
                      </m:r>
                      <m:r>
                        <a:rPr lang="en-US" sz="1400" b="0" i="1" dirty="0" smtClean="0">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𝐹𝐸</m:t>
                      </m:r>
                      <m:r>
                        <a:rPr lang="en-US" sz="1400" i="1" dirty="0" err="1">
                          <a:solidFill>
                            <a:schemeClr val="accent1"/>
                          </a:solidFill>
                          <a:latin typeface="Cambria Math" panose="02040503050406030204" pitchFamily="18" charset="0"/>
                        </a:rPr>
                        <m:t>.</m:t>
                      </m:r>
                      <m:r>
                        <a:rPr lang="en-US" sz="1400" b="0" i="1" dirty="0" smtClean="0">
                          <a:solidFill>
                            <a:schemeClr val="accent1"/>
                          </a:solidFill>
                          <a:latin typeface="Cambria Math" panose="02040503050406030204" pitchFamily="18" charset="0"/>
                        </a:rPr>
                        <m:t>𝐷𝑒𝑐𝑟𝑦𝑝𝑡</m:t>
                      </m:r>
                      <m:r>
                        <a:rPr lang="en-US" sz="1400" i="1" dirty="0">
                          <a:solidFill>
                            <a:schemeClr val="accent1"/>
                          </a:solidFill>
                          <a:latin typeface="Cambria Math" panose="02040503050406030204" pitchFamily="18" charset="0"/>
                        </a:rPr>
                        <m:t>(</m:t>
                      </m:r>
                      <m:sSub>
                        <m:sSubPr>
                          <m:ctrlPr>
                            <a:rPr lang="en-US" i="1" dirty="0">
                              <a:solidFill>
                                <a:schemeClr val="accent1"/>
                              </a:solidFill>
                              <a:latin typeface="Cambria Math" panose="02040503050406030204" pitchFamily="18" charset="0"/>
                            </a:rPr>
                          </m:ctrlPr>
                        </m:sSubPr>
                        <m:e>
                          <m:r>
                            <a:rPr lang="en-US" b="0" i="1" dirty="0" smtClean="0">
                              <a:solidFill>
                                <a:schemeClr val="accent1"/>
                              </a:solidFill>
                              <a:latin typeface="Cambria Math" panose="02040503050406030204" pitchFamily="18" charset="0"/>
                            </a:rPr>
                            <m:t>𝑑</m:t>
                          </m:r>
                          <m:r>
                            <a:rPr lang="en-US" i="1" dirty="0">
                              <a:solidFill>
                                <a:schemeClr val="accent1"/>
                              </a:solidFill>
                              <a:latin typeface="Cambria Math" panose="02040503050406030204" pitchFamily="18" charset="0"/>
                            </a:rPr>
                            <m:t>𝑘</m:t>
                          </m:r>
                        </m:e>
                        <m:sub>
                          <m:r>
                            <a:rPr lang="en-US" i="1" dirty="0">
                              <a:solidFill>
                                <a:schemeClr val="accent1"/>
                              </a:solidFill>
                              <a:latin typeface="Cambria Math" panose="02040503050406030204" pitchFamily="18" charset="0"/>
                            </a:rPr>
                            <m:t>𝑓</m:t>
                          </m:r>
                        </m:sub>
                      </m:sSub>
                      <m:r>
                        <a:rPr lang="en-US" sz="1400" b="0" i="1" dirty="0" smtClean="0">
                          <a:solidFill>
                            <a:schemeClr val="accent1"/>
                          </a:solidFill>
                          <a:latin typeface="Cambria Math" panose="02040503050406030204" pitchFamily="18" charset="0"/>
                        </a:rPr>
                        <m:t>, </m:t>
                      </m:r>
                      <m:r>
                        <a:rPr lang="en-US" sz="1400" b="0" i="1" dirty="0" smtClean="0">
                          <a:solidFill>
                            <a:schemeClr val="accent1"/>
                          </a:solidFill>
                          <a:latin typeface="Cambria Math" panose="02040503050406030204" pitchFamily="18" charset="0"/>
                        </a:rPr>
                        <m:t>𝑐𝑡</m:t>
                      </m:r>
                      <m:r>
                        <a:rPr lang="el-GR" sz="1400" i="1" dirty="0" smtClean="0">
                          <a:solidFill>
                            <a:schemeClr val="accent1"/>
                          </a:solidFill>
                          <a:latin typeface="Cambria Math" panose="02040503050406030204" pitchFamily="18" charset="0"/>
                        </a:rPr>
                        <m:t>)</m:t>
                      </m:r>
                    </m:oMath>
                  </m:oMathPara>
                </a14:m>
                <a:endParaRPr lang="en-US" sz="1400" dirty="0">
                  <a:solidFill>
                    <a:schemeClr val="accent1"/>
                  </a:solidFill>
                </a:endParaRPr>
              </a:p>
            </p:txBody>
          </p:sp>
        </mc:Choice>
        <mc:Fallback xmlns="">
          <p:sp>
            <p:nvSpPr>
              <p:cNvPr id="31" name="TextBox 30">
                <a:extLst>
                  <a:ext uri="{FF2B5EF4-FFF2-40B4-BE49-F238E27FC236}">
                    <a16:creationId xmlns:a16="http://schemas.microsoft.com/office/drawing/2014/main" id="{1A8E846B-0717-CA8D-3395-2215678A694D}"/>
                  </a:ext>
                </a:extLst>
              </p:cNvPr>
              <p:cNvSpPr txBox="1">
                <a:spLocks noRot="1" noChangeAspect="1" noMove="1" noResize="1" noEditPoints="1" noAdjustHandles="1" noChangeArrowheads="1" noChangeShapeType="1" noTextEdit="1"/>
              </p:cNvSpPr>
              <p:nvPr/>
            </p:nvSpPr>
            <p:spPr>
              <a:xfrm>
                <a:off x="1111171" y="4681130"/>
                <a:ext cx="2492274" cy="325025"/>
              </a:xfrm>
              <a:prstGeom prst="rect">
                <a:avLst/>
              </a:prstGeom>
              <a:blipFill>
                <a:blip r:embed="rId11"/>
                <a:stretch>
                  <a:fillRect b="-3704"/>
                </a:stretch>
              </a:blipFill>
            </p:spPr>
            <p:txBody>
              <a:bodyPr/>
              <a:lstStyle/>
              <a:p>
                <a:r>
                  <a:rPr lang="en-US">
                    <a:noFill/>
                  </a:rPr>
                  <a:t> </a:t>
                </a:r>
              </a:p>
            </p:txBody>
          </p:sp>
        </mc:Fallback>
      </mc:AlternateContent>
    </p:spTree>
    <p:extLst>
      <p:ext uri="{BB962C8B-B14F-4D97-AF65-F5344CB8AC3E}">
        <p14:creationId xmlns:p14="http://schemas.microsoft.com/office/powerpoint/2010/main" val="350809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34138</TotalTime>
  <Words>8758</Words>
  <Application>Microsoft Macintosh PowerPoint</Application>
  <PresentationFormat>On-screen Show (16:9)</PresentationFormat>
  <Paragraphs>1192</Paragraphs>
  <Slides>67</Slides>
  <Notes>60</Notes>
  <HiddenSlides>13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67</vt:i4>
      </vt:variant>
    </vt:vector>
  </HeadingPairs>
  <TitlesOfParts>
    <vt:vector size="75" baseType="lpstr">
      <vt:lpstr>Open Sans</vt:lpstr>
      <vt:lpstr>Arial</vt:lpstr>
      <vt:lpstr>Open Sans ExtraBold</vt:lpstr>
      <vt:lpstr>Cambria Math</vt:lpstr>
      <vt:lpstr>Open Sans Light</vt:lpstr>
      <vt:lpstr>Calibri</vt:lpstr>
      <vt:lpstr>Wingdings</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Nikhil Lalit Vanjani</cp:lastModifiedBy>
  <cp:revision>49</cp:revision>
  <dcterms:modified xsi:type="dcterms:W3CDTF">2026-05-19T14:23:23Z</dcterms:modified>
</cp:coreProperties>
</file>