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8.xml" ContentType="application/vnd.openxmlformats-officedocument.presentationml.tags+xml"/>
  <Override PartName="/ppt/notesSlides/notesSlide35.xml" ContentType="application/vnd.openxmlformats-officedocument.presentationml.notesSlide+xml"/>
  <Override PartName="/ppt/tags/tag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0.xml" ContentType="application/vnd.openxmlformats-officedocument.presentationml.tags+xml"/>
  <Override PartName="/ppt/notesSlides/notesSlide41.xml" ContentType="application/vnd.openxmlformats-officedocument.presentationml.notesSlide+xml"/>
  <Override PartName="/ppt/tags/tag11.xml" ContentType="application/vnd.openxmlformats-officedocument.presentationml.tags+xml"/>
  <Override PartName="/ppt/notesSlides/notesSlide42.xml" ContentType="application/vnd.openxmlformats-officedocument.presentationml.notesSlide+xml"/>
  <Override PartName="/ppt/tags/tag12.xml" ContentType="application/vnd.openxmlformats-officedocument.presentationml.tags+xml"/>
  <Override PartName="/ppt/notesSlides/notesSlide43.xml" ContentType="application/vnd.openxmlformats-officedocument.presentationml.notesSlide+xml"/>
  <Override PartName="/ppt/tags/tag13.xml" ContentType="application/vnd.openxmlformats-officedocument.presentationml.tags+xml"/>
  <Override PartName="/ppt/notesSlides/notesSlide44.xml" ContentType="application/vnd.openxmlformats-officedocument.presentationml.notesSlide+xml"/>
  <Override PartName="/ppt/tags/tag14.xml" ContentType="application/vnd.openxmlformats-officedocument.presentationml.tags+xml"/>
  <Override PartName="/ppt/notesSlides/notesSlide45.xml" ContentType="application/vnd.openxmlformats-officedocument.presentationml.notesSlide+xml"/>
  <Override PartName="/ppt/tags/tag15.xml" ContentType="application/vnd.openxmlformats-officedocument.presentationml.tags+xml"/>
  <Override PartName="/ppt/notesSlides/notesSlide46.xml" ContentType="application/vnd.openxmlformats-officedocument.presentationml.notesSlide+xml"/>
  <Override PartName="/ppt/tags/tag16.xml" ContentType="application/vnd.openxmlformats-officedocument.presentationml.tags+xml"/>
  <Override PartName="/ppt/notesSlides/notesSlide47.xml" ContentType="application/vnd.openxmlformats-officedocument.presentationml.notesSlide+xml"/>
  <Override PartName="/ppt/tags/tag17.xml" ContentType="application/vnd.openxmlformats-officedocument.presentationml.tags+xml"/>
  <Override PartName="/ppt/notesSlides/notesSlide48.xml" ContentType="application/vnd.openxmlformats-officedocument.presentationml.notesSlide+xml"/>
  <Override PartName="/ppt/tags/tag18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57" r:id="rId3"/>
    <p:sldId id="258" r:id="rId4"/>
    <p:sldId id="260" r:id="rId5"/>
    <p:sldId id="261" r:id="rId6"/>
    <p:sldId id="262" r:id="rId7"/>
    <p:sldId id="519" r:id="rId8"/>
    <p:sldId id="520" r:id="rId9"/>
    <p:sldId id="521" r:id="rId10"/>
    <p:sldId id="266" r:id="rId11"/>
    <p:sldId id="268" r:id="rId12"/>
    <p:sldId id="269" r:id="rId13"/>
    <p:sldId id="271" r:id="rId14"/>
    <p:sldId id="284" r:id="rId15"/>
    <p:sldId id="302" r:id="rId16"/>
    <p:sldId id="283" r:id="rId17"/>
    <p:sldId id="279" r:id="rId18"/>
    <p:sldId id="328" r:id="rId19"/>
    <p:sldId id="317" r:id="rId20"/>
    <p:sldId id="449" r:id="rId21"/>
    <p:sldId id="450" r:id="rId22"/>
    <p:sldId id="324" r:id="rId23"/>
    <p:sldId id="320" r:id="rId24"/>
    <p:sldId id="413" r:id="rId25"/>
    <p:sldId id="518" r:id="rId26"/>
    <p:sldId id="522" r:id="rId27"/>
    <p:sldId id="273" r:id="rId28"/>
    <p:sldId id="274" r:id="rId29"/>
    <p:sldId id="523" r:id="rId30"/>
    <p:sldId id="270" r:id="rId31"/>
    <p:sldId id="524" r:id="rId32"/>
    <p:sldId id="277" r:id="rId33"/>
    <p:sldId id="525" r:id="rId34"/>
    <p:sldId id="280" r:id="rId35"/>
    <p:sldId id="282" r:id="rId36"/>
    <p:sldId id="285" r:id="rId37"/>
    <p:sldId id="321" r:id="rId38"/>
    <p:sldId id="287" r:id="rId39"/>
    <p:sldId id="304" r:id="rId40"/>
    <p:sldId id="305" r:id="rId41"/>
    <p:sldId id="278" r:id="rId42"/>
    <p:sldId id="288" r:id="rId43"/>
    <p:sldId id="315" r:id="rId44"/>
    <p:sldId id="316" r:id="rId45"/>
    <p:sldId id="289" r:id="rId46"/>
    <p:sldId id="290" r:id="rId47"/>
    <p:sldId id="291" r:id="rId48"/>
    <p:sldId id="292" r:id="rId49"/>
    <p:sldId id="293" r:id="rId50"/>
    <p:sldId id="323" r:id="rId51"/>
    <p:sldId id="294" r:id="rId52"/>
    <p:sldId id="295" r:id="rId53"/>
    <p:sldId id="327" r:id="rId54"/>
    <p:sldId id="296" r:id="rId55"/>
    <p:sldId id="322" r:id="rId56"/>
    <p:sldId id="298" r:id="rId57"/>
    <p:sldId id="300" r:id="rId58"/>
    <p:sldId id="299" r:id="rId5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61"/>
    </p:embeddedFont>
    <p:embeddedFont>
      <p:font typeface="Impact" panose="020B0806030902050204" pitchFamily="34" charset="0"/>
      <p:regular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hil Vanjani" initials="" lastIdx="6" clrIdx="0"/>
  <p:cmAuthor id="1" name="Nikhil Lalit Vanjani" initials="" lastIdx="16" clrIdx="1">
    <p:extLst>
      <p:ext uri="{19B8F6BF-5375-455C-9EA6-DF929625EA0E}">
        <p15:presenceInfo xmlns:p15="http://schemas.microsoft.com/office/powerpoint/2012/main" userId="S::nvanjani@andrew.cmu.edu::f502bf31-20b2-4729-9520-21911cc431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1880A8-D4F1-4EB1-BC22-3ACA0F566227}">
  <a:tblStyle styleId="{051880A8-D4F1-4EB1-BC22-3ACA0F5662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/>
    <p:restoredTop sz="55281"/>
  </p:normalViewPr>
  <p:slideViewPr>
    <p:cSldViewPr snapToGrid="0">
      <p:cViewPr varScale="1">
        <p:scale>
          <a:sx n="89" d="100"/>
          <a:sy n="89" d="100"/>
        </p:scale>
        <p:origin x="259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11T18:51:41.892" idx="9">
    <p:pos x="10" y="10"/>
    <p:text>TODO: change this. this is a bad example since it can be simplified to A ^ (B v C).</p:text>
    <p:extLst>
      <p:ext uri="{C676402C-5697-4E1C-873F-D02D1690AC5C}">
        <p15:threadingInfo xmlns:p15="http://schemas.microsoft.com/office/powerpoint/2012/main" timeZoneBias="240"/>
      </p:ext>
    </p:extLst>
  </p:cm>
  <p:cm authorId="1" dt="2025-10-12T18:21:37.941" idx="10">
    <p:pos x="10" y="106"/>
    <p:text>removed the attribute-reuse column altogether to avoid distraction</p:text>
    <p:extLst>
      <p:ext uri="{C676402C-5697-4E1C-873F-D02D1690AC5C}">
        <p15:threadingInfo xmlns:p15="http://schemas.microsoft.com/office/powerpoint/2012/main" timeZoneBias="42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9-05T16:41:57.570" idx="5">
    <p:pos x="325" y="51"/>
    <p:text>delete DKW23 and this work 1 to simplify</p:text>
  </p:cm>
  <p:cm authorId="1" dt="2025-10-12T18:20:08.090" idx="11">
    <p:pos x="325" y="147"/>
    <p:text>deleted CCG+23 and this work 2 for simplification.</p:text>
    <p:extLst>
      <p:ext uri="{C676402C-5697-4E1C-873F-D02D1690AC5C}">
        <p15:threadingInfo xmlns:p15="http://schemas.microsoft.com/office/powerpoint/2012/main" timeZoneBias="420">
          <p15:parentCm authorId="0" idx="5"/>
        </p15:threadingInfo>
      </p:ext>
    </p:extLst>
  </p:cm>
  <p:cm authorId="1" dt="2025-09-11T18:53:46.827" idx="12">
    <p:pos x="10" y="10"/>
    <p:text>TODO: smoothen transition here. It was abrupt that we have two BSP constructions. Suggestion: change to just one result (with attribute-reuse) in the summary table.</p:text>
    <p:extLst>
      <p:ext uri="{C676402C-5697-4E1C-873F-D02D1690AC5C}">
        <p15:threadingInfo xmlns:p15="http://schemas.microsoft.com/office/powerpoint/2012/main" timeZoneBias="240"/>
      </p:ext>
    </p:extLst>
  </p:cm>
  <p:cm authorId="1" dt="2025-10-12T18:20:47.023" idx="13">
    <p:pos x="10" y="106"/>
    <p:text>done, changed to one-use result here.. no need to introduce attribute-reuse complication here.. it's distracting</p:text>
    <p:extLst>
      <p:ext uri="{C676402C-5697-4E1C-873F-D02D1690AC5C}">
        <p15:threadingInfo xmlns:p15="http://schemas.microsoft.com/office/powerpoint/2012/main" timeZoneBias="420">
          <p15:parentCm authorId="1" idx="12"/>
        </p15:threadingInfo>
      </p:ext>
    </p:extLst>
  </p:cm>
  <p:cm authorId="1" dt="2025-09-11T18:54:54.420" idx="14">
    <p:pos x="106" y="106"/>
    <p:text>TODO: question from seminar: is ASP with attribute-reuse defined?</p:text>
    <p:extLst>
      <p:ext uri="{C676402C-5697-4E1C-873F-D02D1690AC5C}">
        <p15:threadingInfo xmlns:p15="http://schemas.microsoft.com/office/powerpoint/2012/main" timeZoneBias="240"/>
      </p:ext>
    </p:extLst>
  </p:cm>
  <p:cm authorId="1" dt="2025-10-12T18:27:24.235" idx="15">
    <p:pos x="106" y="202"/>
    <p:text>yes, but our construction does not satisfy that property</p:text>
    <p:extLst>
      <p:ext uri="{C676402C-5697-4E1C-873F-D02D1690AC5C}">
        <p15:threadingInfo xmlns:p15="http://schemas.microsoft.com/office/powerpoint/2012/main" timeZoneBias="420">
          <p15:parentCm authorId="1" idx="1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9-05T16:41:58.535" idx="6">
    <p:pos x="325" y="51"/>
    <p:text>delete DKW23 and this work1 to simplify</p:text>
  </p:cm>
  <p:cm authorId="1" dt="2025-10-12T18:22:16.126" idx="16">
    <p:pos x="325" y="147"/>
    <p:text>deleted CCG+23 and this work2 for simplification</p:text>
    <p:extLst>
      <p:ext uri="{C676402C-5697-4E1C-873F-D02D1690AC5C}">
        <p15:threadingInfo xmlns:p15="http://schemas.microsoft.com/office/powerpoint/2012/main" timeZoneBias="420">
          <p15:parentCm authorId="0" idx="6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AD032-2214-7645-AFBD-32D195CBFFC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AD28DC8-4BCF-964E-8697-451535281A9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Real-World</a:t>
          </a:r>
        </a:p>
        <a:p>
          <a:r>
            <a:rPr lang="en-US" sz="1800" dirty="0">
              <a:solidFill>
                <a:schemeClr val="tx1"/>
              </a:solidFill>
            </a:rPr>
            <a:t> access policy</a:t>
          </a:r>
        </a:p>
      </dgm:t>
    </dgm:pt>
    <dgm:pt modelId="{B12286E5-D0E8-DE40-90BF-761F367777F5}" type="parTrans" cxnId="{62CDE14F-3BF3-EE49-BC9E-6E935892CFCD}">
      <dgm:prSet/>
      <dgm:spPr/>
      <dgm:t>
        <a:bodyPr/>
        <a:lstStyle/>
        <a:p>
          <a:endParaRPr lang="en-US"/>
        </a:p>
      </dgm:t>
    </dgm:pt>
    <dgm:pt modelId="{6A9435A1-2BB9-0041-B04C-A11093136B7D}" type="sibTrans" cxnId="{62CDE14F-3BF3-EE49-BC9E-6E935892CFC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03DB7FA-B553-8E4D-A2D4-B4524BD4EEA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MA-ABE-friendly</a:t>
          </a:r>
        </a:p>
        <a:p>
          <a:r>
            <a:rPr lang="en-US" sz="1800" i="1" dirty="0">
              <a:solidFill>
                <a:schemeClr val="tx1"/>
              </a:solidFill>
            </a:rPr>
            <a:t>intermediate representation</a:t>
          </a:r>
        </a:p>
      </dgm:t>
    </dgm:pt>
    <dgm:pt modelId="{11DF8413-70E9-C942-8CDA-442D610C07B6}" type="parTrans" cxnId="{57E5ADFB-C4D7-6D45-A838-6EEB3B614DEE}">
      <dgm:prSet/>
      <dgm:spPr/>
      <dgm:t>
        <a:bodyPr/>
        <a:lstStyle/>
        <a:p>
          <a:endParaRPr lang="en-US"/>
        </a:p>
      </dgm:t>
    </dgm:pt>
    <dgm:pt modelId="{B3A30952-C7EE-8343-93A2-ACAEA109DCF6}" type="sibTrans" cxnId="{57E5ADFB-C4D7-6D45-A838-6EEB3B614DE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5A4825C-87DC-CE45-A8B0-F10B178233C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 </a:t>
          </a:r>
        </a:p>
        <a:p>
          <a:r>
            <a:rPr lang="en-US" sz="1800" dirty="0">
              <a:solidFill>
                <a:schemeClr val="tx1"/>
              </a:solidFill>
            </a:rPr>
            <a:t>implementation</a:t>
          </a:r>
        </a:p>
      </dgm:t>
    </dgm:pt>
    <dgm:pt modelId="{1D2B0B98-286F-F748-8669-5B34277D1609}" type="parTrans" cxnId="{DFB0F463-F37A-FE49-9653-782B59E475DB}">
      <dgm:prSet/>
      <dgm:spPr/>
      <dgm:t>
        <a:bodyPr/>
        <a:lstStyle/>
        <a:p>
          <a:endParaRPr lang="en-US"/>
        </a:p>
      </dgm:t>
    </dgm:pt>
    <dgm:pt modelId="{8DAEBBBB-0168-A148-9585-09797D944F41}" type="sibTrans" cxnId="{DFB0F463-F37A-FE49-9653-782B59E475DB}">
      <dgm:prSet/>
      <dgm:spPr/>
      <dgm:t>
        <a:bodyPr/>
        <a:lstStyle/>
        <a:p>
          <a:endParaRPr lang="en-US"/>
        </a:p>
      </dgm:t>
    </dgm:pt>
    <dgm:pt modelId="{E2BBE644-8E11-654C-B523-8BBBDF7F1E5A}" type="pres">
      <dgm:prSet presAssocID="{673AD032-2214-7645-AFBD-32D195CBFFCA}" presName="Name0" presStyleCnt="0">
        <dgm:presLayoutVars>
          <dgm:dir/>
          <dgm:resizeHandles val="exact"/>
        </dgm:presLayoutVars>
      </dgm:prSet>
      <dgm:spPr/>
    </dgm:pt>
    <dgm:pt modelId="{9953765A-FDD1-3E49-AF70-DF7CFE1C49B3}" type="pres">
      <dgm:prSet presAssocID="{2AD28DC8-4BCF-964E-8697-451535281A95}" presName="node" presStyleLbl="node1" presStyleIdx="0" presStyleCnt="3" custScaleX="55479">
        <dgm:presLayoutVars>
          <dgm:bulletEnabled val="1"/>
        </dgm:presLayoutVars>
      </dgm:prSet>
      <dgm:spPr/>
    </dgm:pt>
    <dgm:pt modelId="{2D1759A6-7FE1-A645-8F72-7841F1AF8A66}" type="pres">
      <dgm:prSet presAssocID="{6A9435A1-2BB9-0041-B04C-A11093136B7D}" presName="sibTrans" presStyleLbl="sibTrans2D1" presStyleIdx="0" presStyleCnt="2" custScaleX="162658"/>
      <dgm:spPr/>
    </dgm:pt>
    <dgm:pt modelId="{E0FEBB63-2D2E-9B45-A92E-AB6B8196E913}" type="pres">
      <dgm:prSet presAssocID="{6A9435A1-2BB9-0041-B04C-A11093136B7D}" presName="connectorText" presStyleLbl="sibTrans2D1" presStyleIdx="0" presStyleCnt="2"/>
      <dgm:spPr/>
    </dgm:pt>
    <dgm:pt modelId="{786A0505-CFB4-5946-B970-F6F44E2B4947}" type="pres">
      <dgm:prSet presAssocID="{803DB7FA-B553-8E4D-A2D4-B4524BD4EEA4}" presName="node" presStyleLbl="node1" presStyleIdx="1" presStyleCnt="3" custScaleX="60195">
        <dgm:presLayoutVars>
          <dgm:bulletEnabled val="1"/>
        </dgm:presLayoutVars>
      </dgm:prSet>
      <dgm:spPr/>
    </dgm:pt>
    <dgm:pt modelId="{4D2658A6-7CE8-BE46-8A5E-3A7AFB5CF1F0}" type="pres">
      <dgm:prSet presAssocID="{B3A30952-C7EE-8343-93A2-ACAEA109DCF6}" presName="sibTrans" presStyleLbl="sibTrans2D1" presStyleIdx="1" presStyleCnt="2" custScaleX="162002"/>
      <dgm:spPr/>
    </dgm:pt>
    <dgm:pt modelId="{7A1EDE63-6366-0A43-BDEC-F2C1373E2736}" type="pres">
      <dgm:prSet presAssocID="{B3A30952-C7EE-8343-93A2-ACAEA109DCF6}" presName="connectorText" presStyleLbl="sibTrans2D1" presStyleIdx="1" presStyleCnt="2"/>
      <dgm:spPr/>
    </dgm:pt>
    <dgm:pt modelId="{68AD87B6-342B-7C49-A5AF-282A58F59DA5}" type="pres">
      <dgm:prSet presAssocID="{A5A4825C-87DC-CE45-A8B0-F10B178233C3}" presName="node" presStyleLbl="node1" presStyleIdx="2" presStyleCnt="3" custScaleX="57340" custLinFactNeighborY="669">
        <dgm:presLayoutVars>
          <dgm:bulletEnabled val="1"/>
        </dgm:presLayoutVars>
      </dgm:prSet>
      <dgm:spPr/>
    </dgm:pt>
  </dgm:ptLst>
  <dgm:cxnLst>
    <dgm:cxn modelId="{B1B6DA0B-DCF0-7249-B364-79B76ED9DB97}" type="presOf" srcId="{673AD032-2214-7645-AFBD-32D195CBFFCA}" destId="{E2BBE644-8E11-654C-B523-8BBBDF7F1E5A}" srcOrd="0" destOrd="0" presId="urn:microsoft.com/office/officeart/2005/8/layout/process1"/>
    <dgm:cxn modelId="{21B70216-1AE0-304B-82B0-0C22B867B78C}" type="presOf" srcId="{6A9435A1-2BB9-0041-B04C-A11093136B7D}" destId="{2D1759A6-7FE1-A645-8F72-7841F1AF8A66}" srcOrd="0" destOrd="0" presId="urn:microsoft.com/office/officeart/2005/8/layout/process1"/>
    <dgm:cxn modelId="{90A94132-EDD2-7445-B647-6CAD819A20A6}" type="presOf" srcId="{B3A30952-C7EE-8343-93A2-ACAEA109DCF6}" destId="{4D2658A6-7CE8-BE46-8A5E-3A7AFB5CF1F0}" srcOrd="0" destOrd="0" presId="urn:microsoft.com/office/officeart/2005/8/layout/process1"/>
    <dgm:cxn modelId="{62CDE14F-3BF3-EE49-BC9E-6E935892CFCD}" srcId="{673AD032-2214-7645-AFBD-32D195CBFFCA}" destId="{2AD28DC8-4BCF-964E-8697-451535281A95}" srcOrd="0" destOrd="0" parTransId="{B12286E5-D0E8-DE40-90BF-761F367777F5}" sibTransId="{6A9435A1-2BB9-0041-B04C-A11093136B7D}"/>
    <dgm:cxn modelId="{EA2B8F52-22E5-AD41-8975-387838CCAEB1}" type="presOf" srcId="{2AD28DC8-4BCF-964E-8697-451535281A95}" destId="{9953765A-FDD1-3E49-AF70-DF7CFE1C49B3}" srcOrd="0" destOrd="0" presId="urn:microsoft.com/office/officeart/2005/8/layout/process1"/>
    <dgm:cxn modelId="{DFB0F463-F37A-FE49-9653-782B59E475DB}" srcId="{673AD032-2214-7645-AFBD-32D195CBFFCA}" destId="{A5A4825C-87DC-CE45-A8B0-F10B178233C3}" srcOrd="2" destOrd="0" parTransId="{1D2B0B98-286F-F748-8669-5B34277D1609}" sibTransId="{8DAEBBBB-0168-A148-9585-09797D944F41}"/>
    <dgm:cxn modelId="{EAAE0F73-784D-E84C-9796-4B37CC49E6CA}" type="presOf" srcId="{6A9435A1-2BB9-0041-B04C-A11093136B7D}" destId="{E0FEBB63-2D2E-9B45-A92E-AB6B8196E913}" srcOrd="1" destOrd="0" presId="urn:microsoft.com/office/officeart/2005/8/layout/process1"/>
    <dgm:cxn modelId="{EF62D08E-C119-1543-AE96-2E96C00197A5}" type="presOf" srcId="{A5A4825C-87DC-CE45-A8B0-F10B178233C3}" destId="{68AD87B6-342B-7C49-A5AF-282A58F59DA5}" srcOrd="0" destOrd="0" presId="urn:microsoft.com/office/officeart/2005/8/layout/process1"/>
    <dgm:cxn modelId="{1C533CAB-0101-554B-A0CB-B2270A96D961}" type="presOf" srcId="{B3A30952-C7EE-8343-93A2-ACAEA109DCF6}" destId="{7A1EDE63-6366-0A43-BDEC-F2C1373E2736}" srcOrd="1" destOrd="0" presId="urn:microsoft.com/office/officeart/2005/8/layout/process1"/>
    <dgm:cxn modelId="{57E5ADFB-C4D7-6D45-A838-6EEB3B614DEE}" srcId="{673AD032-2214-7645-AFBD-32D195CBFFCA}" destId="{803DB7FA-B553-8E4D-A2D4-B4524BD4EEA4}" srcOrd="1" destOrd="0" parTransId="{11DF8413-70E9-C942-8CDA-442D610C07B6}" sibTransId="{B3A30952-C7EE-8343-93A2-ACAEA109DCF6}"/>
    <dgm:cxn modelId="{B3B36DFF-BE14-5B4F-A1EB-FEDDF1EF6979}" type="presOf" srcId="{803DB7FA-B553-8E4D-A2D4-B4524BD4EEA4}" destId="{786A0505-CFB4-5946-B970-F6F44E2B4947}" srcOrd="0" destOrd="0" presId="urn:microsoft.com/office/officeart/2005/8/layout/process1"/>
    <dgm:cxn modelId="{95A2AD99-24DC-FC4F-BBDE-3E05BE01FF73}" type="presParOf" srcId="{E2BBE644-8E11-654C-B523-8BBBDF7F1E5A}" destId="{9953765A-FDD1-3E49-AF70-DF7CFE1C49B3}" srcOrd="0" destOrd="0" presId="urn:microsoft.com/office/officeart/2005/8/layout/process1"/>
    <dgm:cxn modelId="{A4340F5C-5541-FE45-BE3E-F222BC9E351E}" type="presParOf" srcId="{E2BBE644-8E11-654C-B523-8BBBDF7F1E5A}" destId="{2D1759A6-7FE1-A645-8F72-7841F1AF8A66}" srcOrd="1" destOrd="0" presId="urn:microsoft.com/office/officeart/2005/8/layout/process1"/>
    <dgm:cxn modelId="{C5E4219B-C04A-8747-89E4-2BFD61BDCF04}" type="presParOf" srcId="{2D1759A6-7FE1-A645-8F72-7841F1AF8A66}" destId="{E0FEBB63-2D2E-9B45-A92E-AB6B8196E913}" srcOrd="0" destOrd="0" presId="urn:microsoft.com/office/officeart/2005/8/layout/process1"/>
    <dgm:cxn modelId="{E187C27F-F9D0-BE4A-A1CC-1168D36B2A3C}" type="presParOf" srcId="{E2BBE644-8E11-654C-B523-8BBBDF7F1E5A}" destId="{786A0505-CFB4-5946-B970-F6F44E2B4947}" srcOrd="2" destOrd="0" presId="urn:microsoft.com/office/officeart/2005/8/layout/process1"/>
    <dgm:cxn modelId="{7FEB4B47-8E55-3B46-897D-4C2DA3D61C05}" type="presParOf" srcId="{E2BBE644-8E11-654C-B523-8BBBDF7F1E5A}" destId="{4D2658A6-7CE8-BE46-8A5E-3A7AFB5CF1F0}" srcOrd="3" destOrd="0" presId="urn:microsoft.com/office/officeart/2005/8/layout/process1"/>
    <dgm:cxn modelId="{88F434A8-2F6E-774E-BB0F-C459A94C1F8E}" type="presParOf" srcId="{4D2658A6-7CE8-BE46-8A5E-3A7AFB5CF1F0}" destId="{7A1EDE63-6366-0A43-BDEC-F2C1373E2736}" srcOrd="0" destOrd="0" presId="urn:microsoft.com/office/officeart/2005/8/layout/process1"/>
    <dgm:cxn modelId="{BCE01D64-D272-AE47-98CF-DF5773017526}" type="presParOf" srcId="{E2BBE644-8E11-654C-B523-8BBBDF7F1E5A}" destId="{68AD87B6-342B-7C49-A5AF-282A58F59D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AD032-2214-7645-AFBD-32D195CBFFC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AD28DC8-4BCF-964E-8697-451535281A9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Real-World</a:t>
          </a:r>
        </a:p>
        <a:p>
          <a:r>
            <a:rPr lang="en-US" sz="1800" dirty="0">
              <a:solidFill>
                <a:schemeClr val="tx1"/>
              </a:solidFill>
            </a:rPr>
            <a:t> access policy</a:t>
          </a:r>
        </a:p>
      </dgm:t>
    </dgm:pt>
    <dgm:pt modelId="{B12286E5-D0E8-DE40-90BF-761F367777F5}" type="parTrans" cxnId="{62CDE14F-3BF3-EE49-BC9E-6E935892CFCD}">
      <dgm:prSet/>
      <dgm:spPr/>
      <dgm:t>
        <a:bodyPr/>
        <a:lstStyle/>
        <a:p>
          <a:endParaRPr lang="en-US"/>
        </a:p>
      </dgm:t>
    </dgm:pt>
    <dgm:pt modelId="{6A9435A1-2BB9-0041-B04C-A11093136B7D}" type="sibTrans" cxnId="{62CDE14F-3BF3-EE49-BC9E-6E935892CFC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03DB7FA-B553-8E4D-A2D4-B4524BD4EEA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MA-ABE-friendly</a:t>
          </a:r>
        </a:p>
        <a:p>
          <a:r>
            <a:rPr lang="en-US" sz="1800" i="1" dirty="0">
              <a:solidFill>
                <a:schemeClr val="tx1"/>
              </a:solidFill>
            </a:rPr>
            <a:t>intermediate representation</a:t>
          </a:r>
        </a:p>
      </dgm:t>
    </dgm:pt>
    <dgm:pt modelId="{11DF8413-70E9-C942-8CDA-442D610C07B6}" type="parTrans" cxnId="{57E5ADFB-C4D7-6D45-A838-6EEB3B614DEE}">
      <dgm:prSet/>
      <dgm:spPr/>
      <dgm:t>
        <a:bodyPr/>
        <a:lstStyle/>
        <a:p>
          <a:endParaRPr lang="en-US"/>
        </a:p>
      </dgm:t>
    </dgm:pt>
    <dgm:pt modelId="{B3A30952-C7EE-8343-93A2-ACAEA109DCF6}" type="sibTrans" cxnId="{57E5ADFB-C4D7-6D45-A838-6EEB3B614DE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5A4825C-87DC-CE45-A8B0-F10B178233C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 </a:t>
          </a:r>
        </a:p>
        <a:p>
          <a:r>
            <a:rPr lang="en-US" sz="1800" dirty="0">
              <a:solidFill>
                <a:schemeClr val="tx1"/>
              </a:solidFill>
            </a:rPr>
            <a:t>implementation</a:t>
          </a:r>
        </a:p>
      </dgm:t>
    </dgm:pt>
    <dgm:pt modelId="{1D2B0B98-286F-F748-8669-5B34277D1609}" type="parTrans" cxnId="{DFB0F463-F37A-FE49-9653-782B59E475DB}">
      <dgm:prSet/>
      <dgm:spPr/>
      <dgm:t>
        <a:bodyPr/>
        <a:lstStyle/>
        <a:p>
          <a:endParaRPr lang="en-US"/>
        </a:p>
      </dgm:t>
    </dgm:pt>
    <dgm:pt modelId="{8DAEBBBB-0168-A148-9585-09797D944F41}" type="sibTrans" cxnId="{DFB0F463-F37A-FE49-9653-782B59E475DB}">
      <dgm:prSet/>
      <dgm:spPr/>
      <dgm:t>
        <a:bodyPr/>
        <a:lstStyle/>
        <a:p>
          <a:endParaRPr lang="en-US"/>
        </a:p>
      </dgm:t>
    </dgm:pt>
    <dgm:pt modelId="{E2BBE644-8E11-654C-B523-8BBBDF7F1E5A}" type="pres">
      <dgm:prSet presAssocID="{673AD032-2214-7645-AFBD-32D195CBFFCA}" presName="Name0" presStyleCnt="0">
        <dgm:presLayoutVars>
          <dgm:dir/>
          <dgm:resizeHandles val="exact"/>
        </dgm:presLayoutVars>
      </dgm:prSet>
      <dgm:spPr/>
    </dgm:pt>
    <dgm:pt modelId="{9953765A-FDD1-3E49-AF70-DF7CFE1C49B3}" type="pres">
      <dgm:prSet presAssocID="{2AD28DC8-4BCF-964E-8697-451535281A95}" presName="node" presStyleLbl="node1" presStyleIdx="0" presStyleCnt="3" custScaleX="55479">
        <dgm:presLayoutVars>
          <dgm:bulletEnabled val="1"/>
        </dgm:presLayoutVars>
      </dgm:prSet>
      <dgm:spPr/>
    </dgm:pt>
    <dgm:pt modelId="{2D1759A6-7FE1-A645-8F72-7841F1AF8A66}" type="pres">
      <dgm:prSet presAssocID="{6A9435A1-2BB9-0041-B04C-A11093136B7D}" presName="sibTrans" presStyleLbl="sibTrans2D1" presStyleIdx="0" presStyleCnt="2" custScaleX="162658"/>
      <dgm:spPr/>
    </dgm:pt>
    <dgm:pt modelId="{E0FEBB63-2D2E-9B45-A92E-AB6B8196E913}" type="pres">
      <dgm:prSet presAssocID="{6A9435A1-2BB9-0041-B04C-A11093136B7D}" presName="connectorText" presStyleLbl="sibTrans2D1" presStyleIdx="0" presStyleCnt="2"/>
      <dgm:spPr/>
    </dgm:pt>
    <dgm:pt modelId="{786A0505-CFB4-5946-B970-F6F44E2B4947}" type="pres">
      <dgm:prSet presAssocID="{803DB7FA-B553-8E4D-A2D4-B4524BD4EEA4}" presName="node" presStyleLbl="node1" presStyleIdx="1" presStyleCnt="3" custScaleX="60195">
        <dgm:presLayoutVars>
          <dgm:bulletEnabled val="1"/>
        </dgm:presLayoutVars>
      </dgm:prSet>
      <dgm:spPr/>
    </dgm:pt>
    <dgm:pt modelId="{4D2658A6-7CE8-BE46-8A5E-3A7AFB5CF1F0}" type="pres">
      <dgm:prSet presAssocID="{B3A30952-C7EE-8343-93A2-ACAEA109DCF6}" presName="sibTrans" presStyleLbl="sibTrans2D1" presStyleIdx="1" presStyleCnt="2" custScaleX="162002"/>
      <dgm:spPr/>
    </dgm:pt>
    <dgm:pt modelId="{7A1EDE63-6366-0A43-BDEC-F2C1373E2736}" type="pres">
      <dgm:prSet presAssocID="{B3A30952-C7EE-8343-93A2-ACAEA109DCF6}" presName="connectorText" presStyleLbl="sibTrans2D1" presStyleIdx="1" presStyleCnt="2"/>
      <dgm:spPr/>
    </dgm:pt>
    <dgm:pt modelId="{68AD87B6-342B-7C49-A5AF-282A58F59DA5}" type="pres">
      <dgm:prSet presAssocID="{A5A4825C-87DC-CE45-A8B0-F10B178233C3}" presName="node" presStyleLbl="node1" presStyleIdx="2" presStyleCnt="3" custScaleX="57340" custLinFactNeighborY="669">
        <dgm:presLayoutVars>
          <dgm:bulletEnabled val="1"/>
        </dgm:presLayoutVars>
      </dgm:prSet>
      <dgm:spPr/>
    </dgm:pt>
  </dgm:ptLst>
  <dgm:cxnLst>
    <dgm:cxn modelId="{B1B6DA0B-DCF0-7249-B364-79B76ED9DB97}" type="presOf" srcId="{673AD032-2214-7645-AFBD-32D195CBFFCA}" destId="{E2BBE644-8E11-654C-B523-8BBBDF7F1E5A}" srcOrd="0" destOrd="0" presId="urn:microsoft.com/office/officeart/2005/8/layout/process1"/>
    <dgm:cxn modelId="{21B70216-1AE0-304B-82B0-0C22B867B78C}" type="presOf" srcId="{6A9435A1-2BB9-0041-B04C-A11093136B7D}" destId="{2D1759A6-7FE1-A645-8F72-7841F1AF8A66}" srcOrd="0" destOrd="0" presId="urn:microsoft.com/office/officeart/2005/8/layout/process1"/>
    <dgm:cxn modelId="{90A94132-EDD2-7445-B647-6CAD819A20A6}" type="presOf" srcId="{B3A30952-C7EE-8343-93A2-ACAEA109DCF6}" destId="{4D2658A6-7CE8-BE46-8A5E-3A7AFB5CF1F0}" srcOrd="0" destOrd="0" presId="urn:microsoft.com/office/officeart/2005/8/layout/process1"/>
    <dgm:cxn modelId="{62CDE14F-3BF3-EE49-BC9E-6E935892CFCD}" srcId="{673AD032-2214-7645-AFBD-32D195CBFFCA}" destId="{2AD28DC8-4BCF-964E-8697-451535281A95}" srcOrd="0" destOrd="0" parTransId="{B12286E5-D0E8-DE40-90BF-761F367777F5}" sibTransId="{6A9435A1-2BB9-0041-B04C-A11093136B7D}"/>
    <dgm:cxn modelId="{EA2B8F52-22E5-AD41-8975-387838CCAEB1}" type="presOf" srcId="{2AD28DC8-4BCF-964E-8697-451535281A95}" destId="{9953765A-FDD1-3E49-AF70-DF7CFE1C49B3}" srcOrd="0" destOrd="0" presId="urn:microsoft.com/office/officeart/2005/8/layout/process1"/>
    <dgm:cxn modelId="{DFB0F463-F37A-FE49-9653-782B59E475DB}" srcId="{673AD032-2214-7645-AFBD-32D195CBFFCA}" destId="{A5A4825C-87DC-CE45-A8B0-F10B178233C3}" srcOrd="2" destOrd="0" parTransId="{1D2B0B98-286F-F748-8669-5B34277D1609}" sibTransId="{8DAEBBBB-0168-A148-9585-09797D944F41}"/>
    <dgm:cxn modelId="{EAAE0F73-784D-E84C-9796-4B37CC49E6CA}" type="presOf" srcId="{6A9435A1-2BB9-0041-B04C-A11093136B7D}" destId="{E0FEBB63-2D2E-9B45-A92E-AB6B8196E913}" srcOrd="1" destOrd="0" presId="urn:microsoft.com/office/officeart/2005/8/layout/process1"/>
    <dgm:cxn modelId="{EF62D08E-C119-1543-AE96-2E96C00197A5}" type="presOf" srcId="{A5A4825C-87DC-CE45-A8B0-F10B178233C3}" destId="{68AD87B6-342B-7C49-A5AF-282A58F59DA5}" srcOrd="0" destOrd="0" presId="urn:microsoft.com/office/officeart/2005/8/layout/process1"/>
    <dgm:cxn modelId="{1C533CAB-0101-554B-A0CB-B2270A96D961}" type="presOf" srcId="{B3A30952-C7EE-8343-93A2-ACAEA109DCF6}" destId="{7A1EDE63-6366-0A43-BDEC-F2C1373E2736}" srcOrd="1" destOrd="0" presId="urn:microsoft.com/office/officeart/2005/8/layout/process1"/>
    <dgm:cxn modelId="{57E5ADFB-C4D7-6D45-A838-6EEB3B614DEE}" srcId="{673AD032-2214-7645-AFBD-32D195CBFFCA}" destId="{803DB7FA-B553-8E4D-A2D4-B4524BD4EEA4}" srcOrd="1" destOrd="0" parTransId="{11DF8413-70E9-C942-8CDA-442D610C07B6}" sibTransId="{B3A30952-C7EE-8343-93A2-ACAEA109DCF6}"/>
    <dgm:cxn modelId="{B3B36DFF-BE14-5B4F-A1EB-FEDDF1EF6979}" type="presOf" srcId="{803DB7FA-B553-8E4D-A2D4-B4524BD4EEA4}" destId="{786A0505-CFB4-5946-B970-F6F44E2B4947}" srcOrd="0" destOrd="0" presId="urn:microsoft.com/office/officeart/2005/8/layout/process1"/>
    <dgm:cxn modelId="{95A2AD99-24DC-FC4F-BBDE-3E05BE01FF73}" type="presParOf" srcId="{E2BBE644-8E11-654C-B523-8BBBDF7F1E5A}" destId="{9953765A-FDD1-3E49-AF70-DF7CFE1C49B3}" srcOrd="0" destOrd="0" presId="urn:microsoft.com/office/officeart/2005/8/layout/process1"/>
    <dgm:cxn modelId="{A4340F5C-5541-FE45-BE3E-F222BC9E351E}" type="presParOf" srcId="{E2BBE644-8E11-654C-B523-8BBBDF7F1E5A}" destId="{2D1759A6-7FE1-A645-8F72-7841F1AF8A66}" srcOrd="1" destOrd="0" presId="urn:microsoft.com/office/officeart/2005/8/layout/process1"/>
    <dgm:cxn modelId="{C5E4219B-C04A-8747-89E4-2BFD61BDCF04}" type="presParOf" srcId="{2D1759A6-7FE1-A645-8F72-7841F1AF8A66}" destId="{E0FEBB63-2D2E-9B45-A92E-AB6B8196E913}" srcOrd="0" destOrd="0" presId="urn:microsoft.com/office/officeart/2005/8/layout/process1"/>
    <dgm:cxn modelId="{E187C27F-F9D0-BE4A-A1CC-1168D36B2A3C}" type="presParOf" srcId="{E2BBE644-8E11-654C-B523-8BBBDF7F1E5A}" destId="{786A0505-CFB4-5946-B970-F6F44E2B4947}" srcOrd="2" destOrd="0" presId="urn:microsoft.com/office/officeart/2005/8/layout/process1"/>
    <dgm:cxn modelId="{7FEB4B47-8E55-3B46-897D-4C2DA3D61C05}" type="presParOf" srcId="{E2BBE644-8E11-654C-B523-8BBBDF7F1E5A}" destId="{4D2658A6-7CE8-BE46-8A5E-3A7AFB5CF1F0}" srcOrd="3" destOrd="0" presId="urn:microsoft.com/office/officeart/2005/8/layout/process1"/>
    <dgm:cxn modelId="{88F434A8-2F6E-774E-BB0F-C459A94C1F8E}" type="presParOf" srcId="{4D2658A6-7CE8-BE46-8A5E-3A7AFB5CF1F0}" destId="{7A1EDE63-6366-0A43-BDEC-F2C1373E2736}" srcOrd="0" destOrd="0" presId="urn:microsoft.com/office/officeart/2005/8/layout/process1"/>
    <dgm:cxn modelId="{BCE01D64-D272-AE47-98CF-DF5773017526}" type="presParOf" srcId="{E2BBE644-8E11-654C-B523-8BBBDF7F1E5A}" destId="{68AD87B6-342B-7C49-A5AF-282A58F59D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3AD032-2214-7645-AFBD-32D195CBFFC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AD28DC8-4BCF-964E-8697-451535281A9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Real-World</a:t>
          </a:r>
        </a:p>
        <a:p>
          <a:r>
            <a:rPr lang="en-US" sz="1800" dirty="0">
              <a:solidFill>
                <a:schemeClr val="tx1"/>
              </a:solidFill>
            </a:rPr>
            <a:t> access policy</a:t>
          </a:r>
        </a:p>
      </dgm:t>
    </dgm:pt>
    <dgm:pt modelId="{B12286E5-D0E8-DE40-90BF-761F367777F5}" type="parTrans" cxnId="{62CDE14F-3BF3-EE49-BC9E-6E935892CFCD}">
      <dgm:prSet/>
      <dgm:spPr/>
      <dgm:t>
        <a:bodyPr/>
        <a:lstStyle/>
        <a:p>
          <a:endParaRPr lang="en-US"/>
        </a:p>
      </dgm:t>
    </dgm:pt>
    <dgm:pt modelId="{6A9435A1-2BB9-0041-B04C-A11093136B7D}" type="sibTrans" cxnId="{62CDE14F-3BF3-EE49-BC9E-6E935892CFC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03DB7FA-B553-8E4D-A2D4-B4524BD4EEA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MA-ABE-friendly</a:t>
          </a:r>
        </a:p>
        <a:p>
          <a:r>
            <a:rPr lang="en-US" sz="1800" i="1" dirty="0">
              <a:solidFill>
                <a:schemeClr val="tx1"/>
              </a:solidFill>
            </a:rPr>
            <a:t>intermediate representation</a:t>
          </a:r>
        </a:p>
      </dgm:t>
    </dgm:pt>
    <dgm:pt modelId="{11DF8413-70E9-C942-8CDA-442D610C07B6}" type="parTrans" cxnId="{57E5ADFB-C4D7-6D45-A838-6EEB3B614DEE}">
      <dgm:prSet/>
      <dgm:spPr/>
      <dgm:t>
        <a:bodyPr/>
        <a:lstStyle/>
        <a:p>
          <a:endParaRPr lang="en-US"/>
        </a:p>
      </dgm:t>
    </dgm:pt>
    <dgm:pt modelId="{B3A30952-C7EE-8343-93A2-ACAEA109DCF6}" type="sibTrans" cxnId="{57E5ADFB-C4D7-6D45-A838-6EEB3B614DE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5A4825C-87DC-CE45-A8B0-F10B178233C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 </a:t>
          </a:r>
        </a:p>
        <a:p>
          <a:r>
            <a:rPr lang="en-US" sz="1800" dirty="0">
              <a:solidFill>
                <a:schemeClr val="tx1"/>
              </a:solidFill>
            </a:rPr>
            <a:t>implementation</a:t>
          </a:r>
        </a:p>
      </dgm:t>
    </dgm:pt>
    <dgm:pt modelId="{1D2B0B98-286F-F748-8669-5B34277D1609}" type="parTrans" cxnId="{DFB0F463-F37A-FE49-9653-782B59E475DB}">
      <dgm:prSet/>
      <dgm:spPr/>
      <dgm:t>
        <a:bodyPr/>
        <a:lstStyle/>
        <a:p>
          <a:endParaRPr lang="en-US"/>
        </a:p>
      </dgm:t>
    </dgm:pt>
    <dgm:pt modelId="{8DAEBBBB-0168-A148-9585-09797D944F41}" type="sibTrans" cxnId="{DFB0F463-F37A-FE49-9653-782B59E475DB}">
      <dgm:prSet/>
      <dgm:spPr/>
      <dgm:t>
        <a:bodyPr/>
        <a:lstStyle/>
        <a:p>
          <a:endParaRPr lang="en-US"/>
        </a:p>
      </dgm:t>
    </dgm:pt>
    <dgm:pt modelId="{E2BBE644-8E11-654C-B523-8BBBDF7F1E5A}" type="pres">
      <dgm:prSet presAssocID="{673AD032-2214-7645-AFBD-32D195CBFFCA}" presName="Name0" presStyleCnt="0">
        <dgm:presLayoutVars>
          <dgm:dir/>
          <dgm:resizeHandles val="exact"/>
        </dgm:presLayoutVars>
      </dgm:prSet>
      <dgm:spPr/>
    </dgm:pt>
    <dgm:pt modelId="{9953765A-FDD1-3E49-AF70-DF7CFE1C49B3}" type="pres">
      <dgm:prSet presAssocID="{2AD28DC8-4BCF-964E-8697-451535281A95}" presName="node" presStyleLbl="node1" presStyleIdx="0" presStyleCnt="3" custScaleX="55479">
        <dgm:presLayoutVars>
          <dgm:bulletEnabled val="1"/>
        </dgm:presLayoutVars>
      </dgm:prSet>
      <dgm:spPr/>
    </dgm:pt>
    <dgm:pt modelId="{2D1759A6-7FE1-A645-8F72-7841F1AF8A66}" type="pres">
      <dgm:prSet presAssocID="{6A9435A1-2BB9-0041-B04C-A11093136B7D}" presName="sibTrans" presStyleLbl="sibTrans2D1" presStyleIdx="0" presStyleCnt="2" custScaleX="162658"/>
      <dgm:spPr/>
    </dgm:pt>
    <dgm:pt modelId="{E0FEBB63-2D2E-9B45-A92E-AB6B8196E913}" type="pres">
      <dgm:prSet presAssocID="{6A9435A1-2BB9-0041-B04C-A11093136B7D}" presName="connectorText" presStyleLbl="sibTrans2D1" presStyleIdx="0" presStyleCnt="2"/>
      <dgm:spPr/>
    </dgm:pt>
    <dgm:pt modelId="{786A0505-CFB4-5946-B970-F6F44E2B4947}" type="pres">
      <dgm:prSet presAssocID="{803DB7FA-B553-8E4D-A2D4-B4524BD4EEA4}" presName="node" presStyleLbl="node1" presStyleIdx="1" presStyleCnt="3" custScaleX="60195">
        <dgm:presLayoutVars>
          <dgm:bulletEnabled val="1"/>
        </dgm:presLayoutVars>
      </dgm:prSet>
      <dgm:spPr/>
    </dgm:pt>
    <dgm:pt modelId="{4D2658A6-7CE8-BE46-8A5E-3A7AFB5CF1F0}" type="pres">
      <dgm:prSet presAssocID="{B3A30952-C7EE-8343-93A2-ACAEA109DCF6}" presName="sibTrans" presStyleLbl="sibTrans2D1" presStyleIdx="1" presStyleCnt="2" custScaleX="162002"/>
      <dgm:spPr/>
    </dgm:pt>
    <dgm:pt modelId="{7A1EDE63-6366-0A43-BDEC-F2C1373E2736}" type="pres">
      <dgm:prSet presAssocID="{B3A30952-C7EE-8343-93A2-ACAEA109DCF6}" presName="connectorText" presStyleLbl="sibTrans2D1" presStyleIdx="1" presStyleCnt="2"/>
      <dgm:spPr/>
    </dgm:pt>
    <dgm:pt modelId="{68AD87B6-342B-7C49-A5AF-282A58F59DA5}" type="pres">
      <dgm:prSet presAssocID="{A5A4825C-87DC-CE45-A8B0-F10B178233C3}" presName="node" presStyleLbl="node1" presStyleIdx="2" presStyleCnt="3" custScaleX="57340" custLinFactNeighborY="669">
        <dgm:presLayoutVars>
          <dgm:bulletEnabled val="1"/>
        </dgm:presLayoutVars>
      </dgm:prSet>
      <dgm:spPr/>
    </dgm:pt>
  </dgm:ptLst>
  <dgm:cxnLst>
    <dgm:cxn modelId="{B1B6DA0B-DCF0-7249-B364-79B76ED9DB97}" type="presOf" srcId="{673AD032-2214-7645-AFBD-32D195CBFFCA}" destId="{E2BBE644-8E11-654C-B523-8BBBDF7F1E5A}" srcOrd="0" destOrd="0" presId="urn:microsoft.com/office/officeart/2005/8/layout/process1"/>
    <dgm:cxn modelId="{21B70216-1AE0-304B-82B0-0C22B867B78C}" type="presOf" srcId="{6A9435A1-2BB9-0041-B04C-A11093136B7D}" destId="{2D1759A6-7FE1-A645-8F72-7841F1AF8A66}" srcOrd="0" destOrd="0" presId="urn:microsoft.com/office/officeart/2005/8/layout/process1"/>
    <dgm:cxn modelId="{90A94132-EDD2-7445-B647-6CAD819A20A6}" type="presOf" srcId="{B3A30952-C7EE-8343-93A2-ACAEA109DCF6}" destId="{4D2658A6-7CE8-BE46-8A5E-3A7AFB5CF1F0}" srcOrd="0" destOrd="0" presId="urn:microsoft.com/office/officeart/2005/8/layout/process1"/>
    <dgm:cxn modelId="{62CDE14F-3BF3-EE49-BC9E-6E935892CFCD}" srcId="{673AD032-2214-7645-AFBD-32D195CBFFCA}" destId="{2AD28DC8-4BCF-964E-8697-451535281A95}" srcOrd="0" destOrd="0" parTransId="{B12286E5-D0E8-DE40-90BF-761F367777F5}" sibTransId="{6A9435A1-2BB9-0041-B04C-A11093136B7D}"/>
    <dgm:cxn modelId="{EA2B8F52-22E5-AD41-8975-387838CCAEB1}" type="presOf" srcId="{2AD28DC8-4BCF-964E-8697-451535281A95}" destId="{9953765A-FDD1-3E49-AF70-DF7CFE1C49B3}" srcOrd="0" destOrd="0" presId="urn:microsoft.com/office/officeart/2005/8/layout/process1"/>
    <dgm:cxn modelId="{DFB0F463-F37A-FE49-9653-782B59E475DB}" srcId="{673AD032-2214-7645-AFBD-32D195CBFFCA}" destId="{A5A4825C-87DC-CE45-A8B0-F10B178233C3}" srcOrd="2" destOrd="0" parTransId="{1D2B0B98-286F-F748-8669-5B34277D1609}" sibTransId="{8DAEBBBB-0168-A148-9585-09797D944F41}"/>
    <dgm:cxn modelId="{EAAE0F73-784D-E84C-9796-4B37CC49E6CA}" type="presOf" srcId="{6A9435A1-2BB9-0041-B04C-A11093136B7D}" destId="{E0FEBB63-2D2E-9B45-A92E-AB6B8196E913}" srcOrd="1" destOrd="0" presId="urn:microsoft.com/office/officeart/2005/8/layout/process1"/>
    <dgm:cxn modelId="{EF62D08E-C119-1543-AE96-2E96C00197A5}" type="presOf" srcId="{A5A4825C-87DC-CE45-A8B0-F10B178233C3}" destId="{68AD87B6-342B-7C49-A5AF-282A58F59DA5}" srcOrd="0" destOrd="0" presId="urn:microsoft.com/office/officeart/2005/8/layout/process1"/>
    <dgm:cxn modelId="{1C533CAB-0101-554B-A0CB-B2270A96D961}" type="presOf" srcId="{B3A30952-C7EE-8343-93A2-ACAEA109DCF6}" destId="{7A1EDE63-6366-0A43-BDEC-F2C1373E2736}" srcOrd="1" destOrd="0" presId="urn:microsoft.com/office/officeart/2005/8/layout/process1"/>
    <dgm:cxn modelId="{57E5ADFB-C4D7-6D45-A838-6EEB3B614DEE}" srcId="{673AD032-2214-7645-AFBD-32D195CBFFCA}" destId="{803DB7FA-B553-8E4D-A2D4-B4524BD4EEA4}" srcOrd="1" destOrd="0" parTransId="{11DF8413-70E9-C942-8CDA-442D610C07B6}" sibTransId="{B3A30952-C7EE-8343-93A2-ACAEA109DCF6}"/>
    <dgm:cxn modelId="{B3B36DFF-BE14-5B4F-A1EB-FEDDF1EF6979}" type="presOf" srcId="{803DB7FA-B553-8E4D-A2D4-B4524BD4EEA4}" destId="{786A0505-CFB4-5946-B970-F6F44E2B4947}" srcOrd="0" destOrd="0" presId="urn:microsoft.com/office/officeart/2005/8/layout/process1"/>
    <dgm:cxn modelId="{95A2AD99-24DC-FC4F-BBDE-3E05BE01FF73}" type="presParOf" srcId="{E2BBE644-8E11-654C-B523-8BBBDF7F1E5A}" destId="{9953765A-FDD1-3E49-AF70-DF7CFE1C49B3}" srcOrd="0" destOrd="0" presId="urn:microsoft.com/office/officeart/2005/8/layout/process1"/>
    <dgm:cxn modelId="{A4340F5C-5541-FE45-BE3E-F222BC9E351E}" type="presParOf" srcId="{E2BBE644-8E11-654C-B523-8BBBDF7F1E5A}" destId="{2D1759A6-7FE1-A645-8F72-7841F1AF8A66}" srcOrd="1" destOrd="0" presId="urn:microsoft.com/office/officeart/2005/8/layout/process1"/>
    <dgm:cxn modelId="{C5E4219B-C04A-8747-89E4-2BFD61BDCF04}" type="presParOf" srcId="{2D1759A6-7FE1-A645-8F72-7841F1AF8A66}" destId="{E0FEBB63-2D2E-9B45-A92E-AB6B8196E913}" srcOrd="0" destOrd="0" presId="urn:microsoft.com/office/officeart/2005/8/layout/process1"/>
    <dgm:cxn modelId="{E187C27F-F9D0-BE4A-A1CC-1168D36B2A3C}" type="presParOf" srcId="{E2BBE644-8E11-654C-B523-8BBBDF7F1E5A}" destId="{786A0505-CFB4-5946-B970-F6F44E2B4947}" srcOrd="2" destOrd="0" presId="urn:microsoft.com/office/officeart/2005/8/layout/process1"/>
    <dgm:cxn modelId="{7FEB4B47-8E55-3B46-897D-4C2DA3D61C05}" type="presParOf" srcId="{E2BBE644-8E11-654C-B523-8BBBDF7F1E5A}" destId="{4D2658A6-7CE8-BE46-8A5E-3A7AFB5CF1F0}" srcOrd="3" destOrd="0" presId="urn:microsoft.com/office/officeart/2005/8/layout/process1"/>
    <dgm:cxn modelId="{88F434A8-2F6E-774E-BB0F-C459A94C1F8E}" type="presParOf" srcId="{4D2658A6-7CE8-BE46-8A5E-3A7AFB5CF1F0}" destId="{7A1EDE63-6366-0A43-BDEC-F2C1373E2736}" srcOrd="0" destOrd="0" presId="urn:microsoft.com/office/officeart/2005/8/layout/process1"/>
    <dgm:cxn modelId="{BCE01D64-D272-AE47-98CF-DF5773017526}" type="presParOf" srcId="{E2BBE644-8E11-654C-B523-8BBBDF7F1E5A}" destId="{68AD87B6-342B-7C49-A5AF-282A58F59D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AD032-2214-7645-AFBD-32D195CBFFC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AD28DC8-4BCF-964E-8697-451535281A9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Real-World</a:t>
          </a:r>
        </a:p>
        <a:p>
          <a:r>
            <a:rPr lang="en-US" sz="1800" dirty="0">
              <a:solidFill>
                <a:schemeClr val="tx1"/>
              </a:solidFill>
            </a:rPr>
            <a:t> access policy</a:t>
          </a:r>
        </a:p>
      </dgm:t>
    </dgm:pt>
    <dgm:pt modelId="{B12286E5-D0E8-DE40-90BF-761F367777F5}" type="parTrans" cxnId="{62CDE14F-3BF3-EE49-BC9E-6E935892CFCD}">
      <dgm:prSet/>
      <dgm:spPr/>
      <dgm:t>
        <a:bodyPr/>
        <a:lstStyle/>
        <a:p>
          <a:endParaRPr lang="en-US"/>
        </a:p>
      </dgm:t>
    </dgm:pt>
    <dgm:pt modelId="{6A9435A1-2BB9-0041-B04C-A11093136B7D}" type="sibTrans" cxnId="{62CDE14F-3BF3-EE49-BC9E-6E935892CFC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03DB7FA-B553-8E4D-A2D4-B4524BD4EEA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MA-ABE-friendly</a:t>
          </a:r>
        </a:p>
        <a:p>
          <a:r>
            <a:rPr lang="en-US" sz="1800" i="1" dirty="0">
              <a:solidFill>
                <a:schemeClr val="tx1"/>
              </a:solidFill>
            </a:rPr>
            <a:t>intermediate representation</a:t>
          </a:r>
        </a:p>
      </dgm:t>
    </dgm:pt>
    <dgm:pt modelId="{11DF8413-70E9-C942-8CDA-442D610C07B6}" type="parTrans" cxnId="{57E5ADFB-C4D7-6D45-A838-6EEB3B614DEE}">
      <dgm:prSet/>
      <dgm:spPr/>
      <dgm:t>
        <a:bodyPr/>
        <a:lstStyle/>
        <a:p>
          <a:endParaRPr lang="en-US"/>
        </a:p>
      </dgm:t>
    </dgm:pt>
    <dgm:pt modelId="{B3A30952-C7EE-8343-93A2-ACAEA109DCF6}" type="sibTrans" cxnId="{57E5ADFB-C4D7-6D45-A838-6EEB3B614DE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5A4825C-87DC-CE45-A8B0-F10B178233C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MA-ABE </a:t>
          </a:r>
        </a:p>
        <a:p>
          <a:r>
            <a:rPr lang="en-US" sz="1800" dirty="0">
              <a:solidFill>
                <a:schemeClr val="tx1"/>
              </a:solidFill>
            </a:rPr>
            <a:t>implementation</a:t>
          </a:r>
        </a:p>
      </dgm:t>
    </dgm:pt>
    <dgm:pt modelId="{1D2B0B98-286F-F748-8669-5B34277D1609}" type="parTrans" cxnId="{DFB0F463-F37A-FE49-9653-782B59E475DB}">
      <dgm:prSet/>
      <dgm:spPr/>
      <dgm:t>
        <a:bodyPr/>
        <a:lstStyle/>
        <a:p>
          <a:endParaRPr lang="en-US"/>
        </a:p>
      </dgm:t>
    </dgm:pt>
    <dgm:pt modelId="{8DAEBBBB-0168-A148-9585-09797D944F41}" type="sibTrans" cxnId="{DFB0F463-F37A-FE49-9653-782B59E475DB}">
      <dgm:prSet/>
      <dgm:spPr/>
      <dgm:t>
        <a:bodyPr/>
        <a:lstStyle/>
        <a:p>
          <a:endParaRPr lang="en-US"/>
        </a:p>
      </dgm:t>
    </dgm:pt>
    <dgm:pt modelId="{E2BBE644-8E11-654C-B523-8BBBDF7F1E5A}" type="pres">
      <dgm:prSet presAssocID="{673AD032-2214-7645-AFBD-32D195CBFFCA}" presName="Name0" presStyleCnt="0">
        <dgm:presLayoutVars>
          <dgm:dir/>
          <dgm:resizeHandles val="exact"/>
        </dgm:presLayoutVars>
      </dgm:prSet>
      <dgm:spPr/>
    </dgm:pt>
    <dgm:pt modelId="{9953765A-FDD1-3E49-AF70-DF7CFE1C49B3}" type="pres">
      <dgm:prSet presAssocID="{2AD28DC8-4BCF-964E-8697-451535281A95}" presName="node" presStyleLbl="node1" presStyleIdx="0" presStyleCnt="3" custScaleX="55479">
        <dgm:presLayoutVars>
          <dgm:bulletEnabled val="1"/>
        </dgm:presLayoutVars>
      </dgm:prSet>
      <dgm:spPr/>
    </dgm:pt>
    <dgm:pt modelId="{2D1759A6-7FE1-A645-8F72-7841F1AF8A66}" type="pres">
      <dgm:prSet presAssocID="{6A9435A1-2BB9-0041-B04C-A11093136B7D}" presName="sibTrans" presStyleLbl="sibTrans2D1" presStyleIdx="0" presStyleCnt="2" custScaleX="162658"/>
      <dgm:spPr/>
    </dgm:pt>
    <dgm:pt modelId="{E0FEBB63-2D2E-9B45-A92E-AB6B8196E913}" type="pres">
      <dgm:prSet presAssocID="{6A9435A1-2BB9-0041-B04C-A11093136B7D}" presName="connectorText" presStyleLbl="sibTrans2D1" presStyleIdx="0" presStyleCnt="2"/>
      <dgm:spPr/>
    </dgm:pt>
    <dgm:pt modelId="{786A0505-CFB4-5946-B970-F6F44E2B4947}" type="pres">
      <dgm:prSet presAssocID="{803DB7FA-B553-8E4D-A2D4-B4524BD4EEA4}" presName="node" presStyleLbl="node1" presStyleIdx="1" presStyleCnt="3" custScaleX="60195">
        <dgm:presLayoutVars>
          <dgm:bulletEnabled val="1"/>
        </dgm:presLayoutVars>
      </dgm:prSet>
      <dgm:spPr/>
    </dgm:pt>
    <dgm:pt modelId="{4D2658A6-7CE8-BE46-8A5E-3A7AFB5CF1F0}" type="pres">
      <dgm:prSet presAssocID="{B3A30952-C7EE-8343-93A2-ACAEA109DCF6}" presName="sibTrans" presStyleLbl="sibTrans2D1" presStyleIdx="1" presStyleCnt="2" custScaleX="162002"/>
      <dgm:spPr/>
    </dgm:pt>
    <dgm:pt modelId="{7A1EDE63-6366-0A43-BDEC-F2C1373E2736}" type="pres">
      <dgm:prSet presAssocID="{B3A30952-C7EE-8343-93A2-ACAEA109DCF6}" presName="connectorText" presStyleLbl="sibTrans2D1" presStyleIdx="1" presStyleCnt="2"/>
      <dgm:spPr/>
    </dgm:pt>
    <dgm:pt modelId="{68AD87B6-342B-7C49-A5AF-282A58F59DA5}" type="pres">
      <dgm:prSet presAssocID="{A5A4825C-87DC-CE45-A8B0-F10B178233C3}" presName="node" presStyleLbl="node1" presStyleIdx="2" presStyleCnt="3" custScaleX="57340" custLinFactNeighborY="669">
        <dgm:presLayoutVars>
          <dgm:bulletEnabled val="1"/>
        </dgm:presLayoutVars>
      </dgm:prSet>
      <dgm:spPr/>
    </dgm:pt>
  </dgm:ptLst>
  <dgm:cxnLst>
    <dgm:cxn modelId="{B1B6DA0B-DCF0-7249-B364-79B76ED9DB97}" type="presOf" srcId="{673AD032-2214-7645-AFBD-32D195CBFFCA}" destId="{E2BBE644-8E11-654C-B523-8BBBDF7F1E5A}" srcOrd="0" destOrd="0" presId="urn:microsoft.com/office/officeart/2005/8/layout/process1"/>
    <dgm:cxn modelId="{21B70216-1AE0-304B-82B0-0C22B867B78C}" type="presOf" srcId="{6A9435A1-2BB9-0041-B04C-A11093136B7D}" destId="{2D1759A6-7FE1-A645-8F72-7841F1AF8A66}" srcOrd="0" destOrd="0" presId="urn:microsoft.com/office/officeart/2005/8/layout/process1"/>
    <dgm:cxn modelId="{90A94132-EDD2-7445-B647-6CAD819A20A6}" type="presOf" srcId="{B3A30952-C7EE-8343-93A2-ACAEA109DCF6}" destId="{4D2658A6-7CE8-BE46-8A5E-3A7AFB5CF1F0}" srcOrd="0" destOrd="0" presId="urn:microsoft.com/office/officeart/2005/8/layout/process1"/>
    <dgm:cxn modelId="{62CDE14F-3BF3-EE49-BC9E-6E935892CFCD}" srcId="{673AD032-2214-7645-AFBD-32D195CBFFCA}" destId="{2AD28DC8-4BCF-964E-8697-451535281A95}" srcOrd="0" destOrd="0" parTransId="{B12286E5-D0E8-DE40-90BF-761F367777F5}" sibTransId="{6A9435A1-2BB9-0041-B04C-A11093136B7D}"/>
    <dgm:cxn modelId="{EA2B8F52-22E5-AD41-8975-387838CCAEB1}" type="presOf" srcId="{2AD28DC8-4BCF-964E-8697-451535281A95}" destId="{9953765A-FDD1-3E49-AF70-DF7CFE1C49B3}" srcOrd="0" destOrd="0" presId="urn:microsoft.com/office/officeart/2005/8/layout/process1"/>
    <dgm:cxn modelId="{DFB0F463-F37A-FE49-9653-782B59E475DB}" srcId="{673AD032-2214-7645-AFBD-32D195CBFFCA}" destId="{A5A4825C-87DC-CE45-A8B0-F10B178233C3}" srcOrd="2" destOrd="0" parTransId="{1D2B0B98-286F-F748-8669-5B34277D1609}" sibTransId="{8DAEBBBB-0168-A148-9585-09797D944F41}"/>
    <dgm:cxn modelId="{EAAE0F73-784D-E84C-9796-4B37CC49E6CA}" type="presOf" srcId="{6A9435A1-2BB9-0041-B04C-A11093136B7D}" destId="{E0FEBB63-2D2E-9B45-A92E-AB6B8196E913}" srcOrd="1" destOrd="0" presId="urn:microsoft.com/office/officeart/2005/8/layout/process1"/>
    <dgm:cxn modelId="{EF62D08E-C119-1543-AE96-2E96C00197A5}" type="presOf" srcId="{A5A4825C-87DC-CE45-A8B0-F10B178233C3}" destId="{68AD87B6-342B-7C49-A5AF-282A58F59DA5}" srcOrd="0" destOrd="0" presId="urn:microsoft.com/office/officeart/2005/8/layout/process1"/>
    <dgm:cxn modelId="{1C533CAB-0101-554B-A0CB-B2270A96D961}" type="presOf" srcId="{B3A30952-C7EE-8343-93A2-ACAEA109DCF6}" destId="{7A1EDE63-6366-0A43-BDEC-F2C1373E2736}" srcOrd="1" destOrd="0" presId="urn:microsoft.com/office/officeart/2005/8/layout/process1"/>
    <dgm:cxn modelId="{57E5ADFB-C4D7-6D45-A838-6EEB3B614DEE}" srcId="{673AD032-2214-7645-AFBD-32D195CBFFCA}" destId="{803DB7FA-B553-8E4D-A2D4-B4524BD4EEA4}" srcOrd="1" destOrd="0" parTransId="{11DF8413-70E9-C942-8CDA-442D610C07B6}" sibTransId="{B3A30952-C7EE-8343-93A2-ACAEA109DCF6}"/>
    <dgm:cxn modelId="{B3B36DFF-BE14-5B4F-A1EB-FEDDF1EF6979}" type="presOf" srcId="{803DB7FA-B553-8E4D-A2D4-B4524BD4EEA4}" destId="{786A0505-CFB4-5946-B970-F6F44E2B4947}" srcOrd="0" destOrd="0" presId="urn:microsoft.com/office/officeart/2005/8/layout/process1"/>
    <dgm:cxn modelId="{95A2AD99-24DC-FC4F-BBDE-3E05BE01FF73}" type="presParOf" srcId="{E2BBE644-8E11-654C-B523-8BBBDF7F1E5A}" destId="{9953765A-FDD1-3E49-AF70-DF7CFE1C49B3}" srcOrd="0" destOrd="0" presId="urn:microsoft.com/office/officeart/2005/8/layout/process1"/>
    <dgm:cxn modelId="{A4340F5C-5541-FE45-BE3E-F222BC9E351E}" type="presParOf" srcId="{E2BBE644-8E11-654C-B523-8BBBDF7F1E5A}" destId="{2D1759A6-7FE1-A645-8F72-7841F1AF8A66}" srcOrd="1" destOrd="0" presId="urn:microsoft.com/office/officeart/2005/8/layout/process1"/>
    <dgm:cxn modelId="{C5E4219B-C04A-8747-89E4-2BFD61BDCF04}" type="presParOf" srcId="{2D1759A6-7FE1-A645-8F72-7841F1AF8A66}" destId="{E0FEBB63-2D2E-9B45-A92E-AB6B8196E913}" srcOrd="0" destOrd="0" presId="urn:microsoft.com/office/officeart/2005/8/layout/process1"/>
    <dgm:cxn modelId="{E187C27F-F9D0-BE4A-A1CC-1168D36B2A3C}" type="presParOf" srcId="{E2BBE644-8E11-654C-B523-8BBBDF7F1E5A}" destId="{786A0505-CFB4-5946-B970-F6F44E2B4947}" srcOrd="2" destOrd="0" presId="urn:microsoft.com/office/officeart/2005/8/layout/process1"/>
    <dgm:cxn modelId="{7FEB4B47-8E55-3B46-897D-4C2DA3D61C05}" type="presParOf" srcId="{E2BBE644-8E11-654C-B523-8BBBDF7F1E5A}" destId="{4D2658A6-7CE8-BE46-8A5E-3A7AFB5CF1F0}" srcOrd="3" destOrd="0" presId="urn:microsoft.com/office/officeart/2005/8/layout/process1"/>
    <dgm:cxn modelId="{88F434A8-2F6E-774E-BB0F-C459A94C1F8E}" type="presParOf" srcId="{4D2658A6-7CE8-BE46-8A5E-3A7AFB5CF1F0}" destId="{7A1EDE63-6366-0A43-BDEC-F2C1373E2736}" srcOrd="0" destOrd="0" presId="urn:microsoft.com/office/officeart/2005/8/layout/process1"/>
    <dgm:cxn modelId="{BCE01D64-D272-AE47-98CF-DF5773017526}" type="presParOf" srcId="{E2BBE644-8E11-654C-B523-8BBBDF7F1E5A}" destId="{68AD87B6-342B-7C49-A5AF-282A58F59D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3765A-FDD1-3E49-AF70-DF7CFE1C49B3}">
      <dsp:nvSpPr>
        <dsp:cNvPr id="0" name=""/>
        <dsp:cNvSpPr/>
      </dsp:nvSpPr>
      <dsp:spPr>
        <a:xfrm>
          <a:off x="2403" y="0"/>
          <a:ext cx="1931879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Real-World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 access policy</a:t>
          </a:r>
        </a:p>
      </dsp:txBody>
      <dsp:txXfrm>
        <a:off x="38487" y="36084"/>
        <a:ext cx="1859711" cy="1159817"/>
      </dsp:txXfrm>
    </dsp:sp>
    <dsp:sp modelId="{2D1759A6-7FE1-A645-8F72-7841F1AF8A66}">
      <dsp:nvSpPr>
        <dsp:cNvPr id="0" name=""/>
        <dsp:cNvSpPr/>
      </dsp:nvSpPr>
      <dsp:spPr>
        <a:xfrm>
          <a:off x="2051222" y="184202"/>
          <a:ext cx="1200777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2051222" y="356918"/>
        <a:ext cx="941703" cy="518148"/>
      </dsp:txXfrm>
    </dsp:sp>
    <dsp:sp modelId="{786A0505-CFB4-5946-B970-F6F44E2B4947}">
      <dsp:nvSpPr>
        <dsp:cNvPr id="0" name=""/>
        <dsp:cNvSpPr/>
      </dsp:nvSpPr>
      <dsp:spPr>
        <a:xfrm>
          <a:off x="3327154" y="0"/>
          <a:ext cx="2096098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MA-ABE-friendly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tx1"/>
              </a:solidFill>
            </a:rPr>
            <a:t>intermediate representation</a:t>
          </a:r>
        </a:p>
      </dsp:txBody>
      <dsp:txXfrm>
        <a:off x="3363238" y="36084"/>
        <a:ext cx="2023930" cy="1159817"/>
      </dsp:txXfrm>
    </dsp:sp>
    <dsp:sp modelId="{4D2658A6-7CE8-BE46-8A5E-3A7AFB5CF1F0}">
      <dsp:nvSpPr>
        <dsp:cNvPr id="0" name=""/>
        <dsp:cNvSpPr/>
      </dsp:nvSpPr>
      <dsp:spPr>
        <a:xfrm>
          <a:off x="5542615" y="184202"/>
          <a:ext cx="1195934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5542615" y="356918"/>
        <a:ext cx="936860" cy="518148"/>
      </dsp:txXfrm>
    </dsp:sp>
    <dsp:sp modelId="{68AD87B6-342B-7C49-A5AF-282A58F59DA5}">
      <dsp:nvSpPr>
        <dsp:cNvPr id="0" name=""/>
        <dsp:cNvSpPr/>
      </dsp:nvSpPr>
      <dsp:spPr>
        <a:xfrm>
          <a:off x="6816126" y="0"/>
          <a:ext cx="1996682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implementation</a:t>
          </a:r>
        </a:p>
      </dsp:txBody>
      <dsp:txXfrm>
        <a:off x="6852210" y="36084"/>
        <a:ext cx="1924514" cy="115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3765A-FDD1-3E49-AF70-DF7CFE1C49B3}">
      <dsp:nvSpPr>
        <dsp:cNvPr id="0" name=""/>
        <dsp:cNvSpPr/>
      </dsp:nvSpPr>
      <dsp:spPr>
        <a:xfrm>
          <a:off x="2403" y="0"/>
          <a:ext cx="1931879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Real-World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 access policy</a:t>
          </a:r>
        </a:p>
      </dsp:txBody>
      <dsp:txXfrm>
        <a:off x="38487" y="36084"/>
        <a:ext cx="1859711" cy="1159817"/>
      </dsp:txXfrm>
    </dsp:sp>
    <dsp:sp modelId="{2D1759A6-7FE1-A645-8F72-7841F1AF8A66}">
      <dsp:nvSpPr>
        <dsp:cNvPr id="0" name=""/>
        <dsp:cNvSpPr/>
      </dsp:nvSpPr>
      <dsp:spPr>
        <a:xfrm>
          <a:off x="2051222" y="184202"/>
          <a:ext cx="1200777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2051222" y="356918"/>
        <a:ext cx="941703" cy="518148"/>
      </dsp:txXfrm>
    </dsp:sp>
    <dsp:sp modelId="{786A0505-CFB4-5946-B970-F6F44E2B4947}">
      <dsp:nvSpPr>
        <dsp:cNvPr id="0" name=""/>
        <dsp:cNvSpPr/>
      </dsp:nvSpPr>
      <dsp:spPr>
        <a:xfrm>
          <a:off x="3327154" y="0"/>
          <a:ext cx="2096098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MA-ABE-friendly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tx1"/>
              </a:solidFill>
            </a:rPr>
            <a:t>intermediate representation</a:t>
          </a:r>
        </a:p>
      </dsp:txBody>
      <dsp:txXfrm>
        <a:off x="3363238" y="36084"/>
        <a:ext cx="2023930" cy="1159817"/>
      </dsp:txXfrm>
    </dsp:sp>
    <dsp:sp modelId="{4D2658A6-7CE8-BE46-8A5E-3A7AFB5CF1F0}">
      <dsp:nvSpPr>
        <dsp:cNvPr id="0" name=""/>
        <dsp:cNvSpPr/>
      </dsp:nvSpPr>
      <dsp:spPr>
        <a:xfrm>
          <a:off x="5542615" y="184202"/>
          <a:ext cx="1195934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5542615" y="356918"/>
        <a:ext cx="936860" cy="518148"/>
      </dsp:txXfrm>
    </dsp:sp>
    <dsp:sp modelId="{68AD87B6-342B-7C49-A5AF-282A58F59DA5}">
      <dsp:nvSpPr>
        <dsp:cNvPr id="0" name=""/>
        <dsp:cNvSpPr/>
      </dsp:nvSpPr>
      <dsp:spPr>
        <a:xfrm>
          <a:off x="6816126" y="0"/>
          <a:ext cx="1996682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implementation</a:t>
          </a:r>
        </a:p>
      </dsp:txBody>
      <dsp:txXfrm>
        <a:off x="6852210" y="36084"/>
        <a:ext cx="1924514" cy="1159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3765A-FDD1-3E49-AF70-DF7CFE1C49B3}">
      <dsp:nvSpPr>
        <dsp:cNvPr id="0" name=""/>
        <dsp:cNvSpPr/>
      </dsp:nvSpPr>
      <dsp:spPr>
        <a:xfrm>
          <a:off x="2403" y="0"/>
          <a:ext cx="1931879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Real-World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 access policy</a:t>
          </a:r>
        </a:p>
      </dsp:txBody>
      <dsp:txXfrm>
        <a:off x="38487" y="36084"/>
        <a:ext cx="1859711" cy="1159817"/>
      </dsp:txXfrm>
    </dsp:sp>
    <dsp:sp modelId="{2D1759A6-7FE1-A645-8F72-7841F1AF8A66}">
      <dsp:nvSpPr>
        <dsp:cNvPr id="0" name=""/>
        <dsp:cNvSpPr/>
      </dsp:nvSpPr>
      <dsp:spPr>
        <a:xfrm>
          <a:off x="2051222" y="184202"/>
          <a:ext cx="1200777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2051222" y="356918"/>
        <a:ext cx="941703" cy="518148"/>
      </dsp:txXfrm>
    </dsp:sp>
    <dsp:sp modelId="{786A0505-CFB4-5946-B970-F6F44E2B4947}">
      <dsp:nvSpPr>
        <dsp:cNvPr id="0" name=""/>
        <dsp:cNvSpPr/>
      </dsp:nvSpPr>
      <dsp:spPr>
        <a:xfrm>
          <a:off x="3327154" y="0"/>
          <a:ext cx="2096098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MA-ABE-friendly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tx1"/>
              </a:solidFill>
            </a:rPr>
            <a:t>intermediate representation</a:t>
          </a:r>
        </a:p>
      </dsp:txBody>
      <dsp:txXfrm>
        <a:off x="3363238" y="36084"/>
        <a:ext cx="2023930" cy="1159817"/>
      </dsp:txXfrm>
    </dsp:sp>
    <dsp:sp modelId="{4D2658A6-7CE8-BE46-8A5E-3A7AFB5CF1F0}">
      <dsp:nvSpPr>
        <dsp:cNvPr id="0" name=""/>
        <dsp:cNvSpPr/>
      </dsp:nvSpPr>
      <dsp:spPr>
        <a:xfrm>
          <a:off x="5542615" y="184202"/>
          <a:ext cx="1195934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5542615" y="356918"/>
        <a:ext cx="936860" cy="518148"/>
      </dsp:txXfrm>
    </dsp:sp>
    <dsp:sp modelId="{68AD87B6-342B-7C49-A5AF-282A58F59DA5}">
      <dsp:nvSpPr>
        <dsp:cNvPr id="0" name=""/>
        <dsp:cNvSpPr/>
      </dsp:nvSpPr>
      <dsp:spPr>
        <a:xfrm>
          <a:off x="6816126" y="0"/>
          <a:ext cx="1996682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implementation</a:t>
          </a:r>
        </a:p>
      </dsp:txBody>
      <dsp:txXfrm>
        <a:off x="6852210" y="36084"/>
        <a:ext cx="1924514" cy="1159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3765A-FDD1-3E49-AF70-DF7CFE1C49B3}">
      <dsp:nvSpPr>
        <dsp:cNvPr id="0" name=""/>
        <dsp:cNvSpPr/>
      </dsp:nvSpPr>
      <dsp:spPr>
        <a:xfrm>
          <a:off x="2403" y="0"/>
          <a:ext cx="1931879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Real-World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 access policy</a:t>
          </a:r>
        </a:p>
      </dsp:txBody>
      <dsp:txXfrm>
        <a:off x="38487" y="36084"/>
        <a:ext cx="1859711" cy="1159817"/>
      </dsp:txXfrm>
    </dsp:sp>
    <dsp:sp modelId="{2D1759A6-7FE1-A645-8F72-7841F1AF8A66}">
      <dsp:nvSpPr>
        <dsp:cNvPr id="0" name=""/>
        <dsp:cNvSpPr/>
      </dsp:nvSpPr>
      <dsp:spPr>
        <a:xfrm>
          <a:off x="2051222" y="184202"/>
          <a:ext cx="1200777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2051222" y="356918"/>
        <a:ext cx="941703" cy="518148"/>
      </dsp:txXfrm>
    </dsp:sp>
    <dsp:sp modelId="{786A0505-CFB4-5946-B970-F6F44E2B4947}">
      <dsp:nvSpPr>
        <dsp:cNvPr id="0" name=""/>
        <dsp:cNvSpPr/>
      </dsp:nvSpPr>
      <dsp:spPr>
        <a:xfrm>
          <a:off x="3327154" y="0"/>
          <a:ext cx="2096098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MA-ABE-friendly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tx1"/>
              </a:solidFill>
            </a:rPr>
            <a:t>intermediate representation</a:t>
          </a:r>
        </a:p>
      </dsp:txBody>
      <dsp:txXfrm>
        <a:off x="3363238" y="36084"/>
        <a:ext cx="2023930" cy="1159817"/>
      </dsp:txXfrm>
    </dsp:sp>
    <dsp:sp modelId="{4D2658A6-7CE8-BE46-8A5E-3A7AFB5CF1F0}">
      <dsp:nvSpPr>
        <dsp:cNvPr id="0" name=""/>
        <dsp:cNvSpPr/>
      </dsp:nvSpPr>
      <dsp:spPr>
        <a:xfrm>
          <a:off x="5542615" y="184202"/>
          <a:ext cx="1195934" cy="863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5542615" y="356918"/>
        <a:ext cx="936860" cy="518148"/>
      </dsp:txXfrm>
    </dsp:sp>
    <dsp:sp modelId="{68AD87B6-342B-7C49-A5AF-282A58F59DA5}">
      <dsp:nvSpPr>
        <dsp:cNvPr id="0" name=""/>
        <dsp:cNvSpPr/>
      </dsp:nvSpPr>
      <dsp:spPr>
        <a:xfrm>
          <a:off x="6816126" y="0"/>
          <a:ext cx="1996682" cy="12319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MA-ABE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implementation</a:t>
          </a:r>
        </a:p>
      </dsp:txBody>
      <dsp:txXfrm>
        <a:off x="6852210" y="36084"/>
        <a:ext cx="1924514" cy="115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a3967780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0: 12:00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1: 29:00 min (17:00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2: 34:00 min (4:30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3: 59:00 min (25:00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CMU crypto seminar times: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0: 20:00 min (including discussion on ASP slide and questions)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1: 37:00 min (based on estimate of 17:00 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2: 42:00 min (based on estimate of 5:00 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3: finished SD assumption slides by 50:00min. Skimmed over hybrids by 57:00 min. Finished talk by 62:00 min.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g37a39677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84010cfed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84010cfed_0_5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Our second contribution is the first decentralized MA-ABE scheme for Arithmetic Span Programs (ASPs).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The construction and proof build upon our framework for BSP.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We are able to support adaptive corruption of arbitrarily many user secret keys.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While we can handle adaptive corruption of authorities, this comes with some restrictions which arise due to what we perceive to be fundamental barriers for supporting ASP in the multi-authority setting.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6:00</a:t>
            </a:r>
            <a:endParaRPr dirty="0"/>
          </a:p>
        </p:txBody>
      </p:sp>
      <p:sp>
        <p:nvSpPr>
          <p:cNvPr id="562" name="Google Shape;562;g3884010cfed_0_5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7a3967780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7a39677808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0: 10:56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1: 29:00 min (17:00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2: 34:00 min (4:30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3: 59:00 min (25:00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5" name="Google Shape;615;g37a39677808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884010cfed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884010cfed_0_6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BSP is denoted by a pair (M, rho) of a matrix M and a labeling function rho that labels each of the n rows of the matrix with  one of the m attributes in the universe. For the scope of this talk, you can imagine rho is an identity function for simplicity.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BSP on input a bit-string x outputs 1 </a:t>
            </a:r>
            <a:r>
              <a:rPr lang="en-US" dirty="0" err="1"/>
              <a:t>iff</a:t>
            </a:r>
            <a:r>
              <a:rPr lang="en-US" dirty="0"/>
              <a:t> (1, 0, …, 0) \in </a:t>
            </a:r>
            <a:r>
              <a:rPr lang="en-US" dirty="0" err="1"/>
              <a:t>RowSpan</a:t>
            </a:r>
            <a:r>
              <a:rPr lang="en-US" dirty="0"/>
              <a:t>(</a:t>
            </a:r>
            <a:r>
              <a:rPr lang="en-US" dirty="0" err="1"/>
              <a:t>M_x</a:t>
            </a:r>
            <a:r>
              <a:rPr lang="en-US" dirty="0"/>
              <a:t>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secret sharing scheme consists of a pair of share generation and reconstruction algorithm. Here, we generate n shares lambda_1, …, </a:t>
            </a:r>
            <a:r>
              <a:rPr lang="en-US" dirty="0" err="1"/>
              <a:t>lambda_n</a:t>
            </a:r>
            <a:r>
              <a:rPr lang="en-US" dirty="0"/>
              <a:t> of the secret s with respect to a BSP access policy. You can think that </a:t>
            </a:r>
            <a:r>
              <a:rPr lang="en-US" dirty="0" err="1"/>
              <a:t>i-th</a:t>
            </a:r>
            <a:r>
              <a:rPr lang="en-US" dirty="0"/>
              <a:t> share corresponds to </a:t>
            </a:r>
            <a:r>
              <a:rPr lang="en-US" dirty="0" err="1"/>
              <a:t>i-th</a:t>
            </a:r>
            <a:r>
              <a:rPr lang="en-US" dirty="0"/>
              <a:t> row of the matrix. Reconstruction allows to recover s if the bit-string x corresponding to the shares satisfy the policy.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7:10</a:t>
            </a:r>
            <a:endParaRPr dirty="0"/>
          </a:p>
        </p:txBody>
      </p:sp>
      <p:sp>
        <p:nvSpPr>
          <p:cNvPr id="623" name="Google Shape;623;g3884010cfed_0_6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8:40</a:t>
            </a:r>
            <a:endParaRPr dirty="0"/>
          </a:p>
        </p:txBody>
      </p:sp>
      <p:sp>
        <p:nvSpPr>
          <p:cNvPr id="642" name="Google Shape;642;g3884010cfed_0_9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7F0654D3-7C4D-22EA-2493-D5885724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602CCF9C-4563-6E70-CCE2-872F4090B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EAD8E559-5DBC-3005-71AB-F3574D9EA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11:40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EA93A3FE-13AA-7058-A646-BB5E162672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659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8EEB2A18-0E0A-6CCE-60ED-9186F60C6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0A71618E-FA33-F434-DD3B-3E095469D9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5F369811-2CA5-F857-91D9-A67E8DDD3C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12:10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40E01676-C1C2-55F8-E6A4-5817ED9AFA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80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35A24AA9-6274-8482-C0B0-6FF6BC8FA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12E81436-C752-4237-7491-12769C83E0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B8E004F6-B261-1F73-F4BA-BC39754495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12:40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79003E13-E535-9E59-A5C4-EB8D63120D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73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BA0F99CD-B3DF-52B6-E924-AA0DED044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BC03D2E2-6AB2-B2C5-2433-04149E8858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DF3FEBA4-55D7-E056-A948-9292886B86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13:10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092AF8F6-BC27-E68C-A025-D27D3FFC39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9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A99F5D56-5A75-9347-1AF0-132A3DF82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EEC4A7EA-6BEE-D879-49BD-7FE57EC16E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DF38FF88-7C78-6533-AF7E-E448CA74D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15:10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83063471-CECC-B1D0-9D3D-7771413D66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298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16:40</a:t>
            </a:r>
          </a:p>
        </p:txBody>
      </p:sp>
    </p:spTree>
    <p:extLst>
      <p:ext uri="{BB962C8B-B14F-4D97-AF65-F5344CB8AC3E}">
        <p14:creationId xmlns:p14="http://schemas.microsoft.com/office/powerpoint/2010/main" val="189368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a396778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a3967780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Acess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control is a fundamental problem in computer security, where the goal is to ensure only authorized users can access certain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Attribute-Based Encryption (ABE) addresses this challenge by binding ciphertexts to access policies and decryption keys to user attributes.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Consider a university such as CMU where we want to enforce access control based on user attributes.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In this scenario, CMU acts as a central trusted authority and holds the public key and master secret key of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Anyone can encrypt a message in the system with respect to a ciphertext-policy, such as CS ^ Professor.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Suppose there is a user who has both these attributes, then, he can obtain decryption keys for these attributes from the authority.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Similarly, other users can obtain decryption keys corresponding their attributes as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Correctness requires that the first user can decrypt the ciphertext. Security requires that other users should not be able to since their attributes don’t match the policy.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Moreover, security should against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colluduing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users. For example, if users 2 and 3 collude, then, even though their joint attributes satisfy the policy, they should not be able to decrypt the ciphertext.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0:20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g37a39677808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17:20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87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4413D-DEFD-A0C5-EC99-510C17D0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731A8-2563-5AD8-4D96-EEA0C867B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C3824-F7E5-0D5D-AD47-D4385D508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18:20</a:t>
            </a:r>
          </a:p>
        </p:txBody>
      </p:sp>
    </p:spTree>
    <p:extLst>
      <p:ext uri="{BB962C8B-B14F-4D97-AF65-F5344CB8AC3E}">
        <p14:creationId xmlns:p14="http://schemas.microsoft.com/office/powerpoint/2010/main" val="653197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6B9F-D597-2AE5-EC54-0F0E67B33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C8D028-1525-C682-430A-26833C738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B7EC7-9248-3823-18B5-26AC5B56E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18:50</a:t>
            </a:r>
          </a:p>
        </p:txBody>
      </p:sp>
    </p:spTree>
    <p:extLst>
      <p:ext uri="{BB962C8B-B14F-4D97-AF65-F5344CB8AC3E}">
        <p14:creationId xmlns:p14="http://schemas.microsoft.com/office/powerpoint/2010/main" val="41681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4B672-DF0A-55AC-74DF-602CBB51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0A87F-E3D7-749A-50D1-27F8D4A2B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DBE87-B069-9008-0B87-042EB426C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4:55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9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9EDE-73D1-4046-46BB-8D9A248CF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C8FBA-2D98-800B-08A3-7A5D4845B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50882-A3F3-D3FD-C235-B301F13C9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6:56</a:t>
            </a:r>
          </a:p>
        </p:txBody>
      </p:sp>
    </p:spTree>
    <p:extLst>
      <p:ext uri="{BB962C8B-B14F-4D97-AF65-F5344CB8AC3E}">
        <p14:creationId xmlns:p14="http://schemas.microsoft.com/office/powerpoint/2010/main" val="393958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7a3967780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7a39677808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9:56</a:t>
            </a:r>
            <a:endParaRPr dirty="0"/>
          </a:p>
        </p:txBody>
      </p:sp>
      <p:sp>
        <p:nvSpPr>
          <p:cNvPr id="658" name="Google Shape;658;g37a39677808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904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7a3967780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7a39677808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10:26</a:t>
            </a:r>
            <a:endParaRPr dirty="0"/>
          </a:p>
        </p:txBody>
      </p:sp>
      <p:sp>
        <p:nvSpPr>
          <p:cNvPr id="669" name="Google Shape;669;g37a39677808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90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84010cfed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884010cfed_0_9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13:46</a:t>
            </a:r>
            <a:endParaRPr dirty="0"/>
          </a:p>
        </p:txBody>
      </p:sp>
      <p:sp>
        <p:nvSpPr>
          <p:cNvPr id="633" name="Google Shape;633;g3884010cfed_0_9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104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4A8055DA-4A31-06DB-DE8E-7163D0E7F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5BC3D8D0-43AC-025B-4501-D2715914FE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C4B833EC-80DA-08BC-E10D-02D4D874D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18:46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F2372B35-7C33-C3D2-82DA-0DE624E0F9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106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F6EF7AE3-D138-60B7-D999-CEB1710E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39BBB375-9E7E-4FEC-3B69-799BBA3AB2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08D74A94-F1C3-4DBA-5603-E4720C3049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76FFF8D7-79A4-6B0D-A992-2D0A9CC615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01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84010cfe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84010cfed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While ABE as a primitive has been extensively studied over the past two decades, it’s trust assumption of a centralized authority is a critical barrier to large-scale deployment.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For instance, if someone steals the keys of the central authority, then no security is left in the system.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1:45</a:t>
            </a:r>
            <a:endParaRPr dirty="0"/>
          </a:p>
        </p:txBody>
      </p:sp>
      <p:sp>
        <p:nvSpPr>
          <p:cNvPr id="128" name="Google Shape;128;g3884010cfed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2346B7C4-F74E-A92B-5194-A731D1A0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7CF6A1A7-16A2-6091-A830-00C9063194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111DBB10-8247-FBAA-5849-61DD7F94E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h belongs to G, it gives us more entropy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5F6E46A0-0868-BF38-CC40-158156C528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135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788EF264-641F-0E8C-F2D5-1FDB4147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6604E1B5-9B6F-FB0B-721F-7C5A35FE99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2BB99E18-2F61-AA1F-A6CD-7663BF39A8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since the only step in [</a:t>
            </a:r>
            <a:r>
              <a:rPr lang="en-US" dirty="0">
                <a:solidFill>
                  <a:srgbClr val="6B0001"/>
                </a:solidFill>
                <a:effectLst/>
                <a:latin typeface="Helvetica" pitchFamily="2" charset="0"/>
              </a:rPr>
              <a:t>LW11a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] that relies on a target-group-based computational assumption is the final transition – which our proof replaces with information-theoretic transition – we no longer need to embed the secret shares of s in the target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C6DC7691-0142-56EC-4E47-D8A8E74385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77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>
          <a:extLst>
            <a:ext uri="{FF2B5EF4-FFF2-40B4-BE49-F238E27FC236}">
              <a16:creationId xmlns:a16="http://schemas.microsoft.com/office/drawing/2014/main" id="{C67897E9-8C27-A572-B4C8-58D43CB78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7a39677808_0_120:notes">
            <a:extLst>
              <a:ext uri="{FF2B5EF4-FFF2-40B4-BE49-F238E27FC236}">
                <a16:creationId xmlns:a16="http://schemas.microsoft.com/office/drawing/2014/main" id="{622E7EBA-C325-2898-A3FD-C2EDFD8019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7a39677808_0_120:notes">
            <a:extLst>
              <a:ext uri="{FF2B5EF4-FFF2-40B4-BE49-F238E27FC236}">
                <a16:creationId xmlns:a16="http://schemas.microsoft.com/office/drawing/2014/main" id="{5AB093BB-3339-B278-14BA-38D389945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0: 12:00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1: 29:00 min (17:00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2: 34:00 min (4:30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3: 59:00 min (25 min).</a:t>
            </a:r>
          </a:p>
        </p:txBody>
      </p:sp>
      <p:sp>
        <p:nvSpPr>
          <p:cNvPr id="615" name="Google Shape;615;g37a39677808_0_120:notes">
            <a:extLst>
              <a:ext uri="{FF2B5EF4-FFF2-40B4-BE49-F238E27FC236}">
                <a16:creationId xmlns:a16="http://schemas.microsoft.com/office/drawing/2014/main" id="{9FC58F37-F7DE-3397-EF9B-EA47109F77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671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F0D69541-1A47-97D5-A102-8E8A0269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42B3831D-86EA-773E-09AB-2C8E29CF68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EBA45E14-C0A5-A6C0-53A1-49483D53C5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DBC73A52-AF71-4C2B-A5F5-98169987FF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300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7923097E-7EEF-F630-FA09-54BEBC1F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34E8C274-49B1-3A80-672F-C09447C594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FEAA3D07-84A1-D20C-9648-F6863D29D3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881F7A94-2958-5F57-4DF9-2EDECC1532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725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78C0A57F-65C7-7B2D-169C-D1A2DECA9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58BCD4D7-7FEA-E77F-ABA1-4DC220549A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D45813E1-DCAA-C1F0-B095-6E79276E8B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876109F1-7732-6CC8-6185-E08655634B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18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ECFBAE0D-E5A9-A9F5-ADF5-7F6907966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884010cfed_0_770:notes">
            <a:extLst>
              <a:ext uri="{FF2B5EF4-FFF2-40B4-BE49-F238E27FC236}">
                <a16:creationId xmlns:a16="http://schemas.microsoft.com/office/drawing/2014/main" id="{16F4AA95-788C-B529-85DD-7FC4CD8745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884010cfed_0_770:notes">
            <a:extLst>
              <a:ext uri="{FF2B5EF4-FFF2-40B4-BE49-F238E27FC236}">
                <a16:creationId xmlns:a16="http://schemas.microsoft.com/office/drawing/2014/main" id="{EF0D3832-1CB3-CAD7-117D-F8D04705AB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work, we consider full adaptive corruption security. Intuitively, this means the following. At the beginning of the game, the adversary obtains global params from the challenger.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After this, adversary can make following kinds of queries in arbitrary order: Authority Setup, Key Gen, Corruption and obtain respective responses immediately.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Then, it can make a challenge encryption query consisting of two messages msg0 and msg1 along with a challenge ciphertext-policy, and obtain a ciphertext encrypting </a:t>
            </a:r>
            <a:r>
              <a:rPr lang="en-US" dirty="0" err="1"/>
              <a:t>msg_b</a:t>
            </a:r>
            <a:r>
              <a:rPr lang="en-US" dirty="0"/>
              <a:t>, where b is the challenge bit.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After this, adversary can repeat queries like before, and eventually output a guess bit b’. Adv wins if b=b’, subject to the admissibility criteria:…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4:00</a:t>
            </a:r>
            <a:endParaRPr dirty="0"/>
          </a:p>
        </p:txBody>
      </p:sp>
      <p:sp>
        <p:nvSpPr>
          <p:cNvPr id="388" name="Google Shape;388;g3884010cfed_0_770:notes">
            <a:extLst>
              <a:ext uri="{FF2B5EF4-FFF2-40B4-BE49-F238E27FC236}">
                <a16:creationId xmlns:a16="http://schemas.microsoft.com/office/drawing/2014/main" id="{3466DAD2-977A-2BBA-5F0B-DEF2667617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671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52EB53F8-8410-7E12-FC47-C7818691F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53A689B4-F4D0-BC4D-D76E-27107E3F8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22E7C6DA-9178-EBAD-4A3C-89A33222B0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87181A6D-A6B0-1D86-2B07-E9702A609E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542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6384DC52-715D-A14C-3E17-EAD817A9A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5479C6FC-DA5E-DDAD-014B-DB3C4B4B8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D8ACF5AD-05A0-4471-989C-0D71C796CF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321E3309-1170-BD3A-0CAC-41BC5CF187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435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0C25F5BE-2190-740B-EF6B-D041867E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7338C615-EA08-7445-E25C-87FC1521B4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73C5D42B-2600-4EBC-56E2-FFC42401B6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less time, skip next 4 slides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D33590EF-8B07-128C-12CE-D28803B1E2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71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a3967780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a39677808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Chase [</a:t>
            </a:r>
            <a:r>
              <a:rPr lang="en-US" dirty="0">
                <a:solidFill>
                  <a:srgbClr val="6B0001"/>
                </a:solidFill>
                <a:effectLst/>
                <a:latin typeface="Helvetica" pitchFamily="2" charset="0"/>
              </a:rPr>
              <a:t>Cha07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] introduced the concept of Multi-Authority Attribute-Based Encryption (MA-ABE), which enables multiple independent authorities to concurrently manage disjoint sets of attributes.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Here, global public parameters are generated once at the beginning. Using global params, each authority, such as CS, </a:t>
            </a:r>
            <a:r>
              <a:rPr lang="en-US" dirty="0" err="1"/>
              <a:t>Profesor</a:t>
            </a:r>
            <a:r>
              <a:rPr lang="en-US" dirty="0"/>
              <a:t>, ECE, Student can generate their authority keys. For sake of simplicity here, let’s assume that each authority controls one attribute each.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Encryption now requires public keys of all the attributes appearing in the policy.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Suppose a user possesses attributes CS and professor. Then, it can obtain decryption keys from respective authorities for the same. Crucially, this does not require co-ordination among the two authorities. This feature is enabled by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associating Global identifiers, or GIDs with each user.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Similarly, other users can obtain their keys. Correctness requires like before that the user with GID1 should be able to decrypt, while others should not be.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2:05</a:t>
            </a:r>
          </a:p>
        </p:txBody>
      </p:sp>
      <p:sp>
        <p:nvSpPr>
          <p:cNvPr id="190" name="Google Shape;190;g37a39677808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152CC5E9-9751-7588-7884-DEA148904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2173712F-0EBC-FC77-F9B7-8E9B6FC30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DFEB6B40-858B-ABD5-D6DF-59EB987C73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If less time, skip this + next 3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20E07567-4FF1-BE0D-D541-95C3403D80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313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57331103-E115-81E9-03E7-83160042E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F47CBA2D-6F0B-99AD-2B7C-62884DEF9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5E4977BF-9F56-485F-C3B7-380F70FA7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If less time, skip this + next 2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5700BEB9-5E3C-1ECB-74F9-58355114DC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7406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B382A59E-9AC0-8EE9-39E6-D7BF55BD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1A398308-1C43-2F74-8EC5-02D568D612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2E7B4D60-3B44-8337-2D51-B45EAD331F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If less time, skip this + next 1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Why did we change \omega to be secret shares of a random value w’’ in p3 subgroup? Looking ahead, this will be crucial for our information-theoretic last step and I will explain why when we get there.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C423BFDB-7AA3-B906-82E9-E563813B1E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40988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21D324F1-F8D5-E18D-AED1-8B9900625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B8F7BA24-B170-E13F-8312-AAB6EB59BA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2CA7D285-C2ED-5355-18FC-E7C0432A3B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If less time, skip this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0F3A90ED-A83F-85B3-9FE0-BD6BB2D4A9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637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C6C3FBA0-601E-C4FD-C75D-6987FBE6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014E9146-CE8D-BB1C-CAD8-4084C5D4CE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49DBCB0A-3678-8C06-9095-9A6FC02F0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did we change \omega to be secret shares of a random value w’’ in p3 subgroup? Looking ahead, this will be crucial for our information-theoretic last step and I will explain why when we get there.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2233A1BB-042A-B8FC-3F4D-205CA9B36A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2290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583684DA-8EBA-666A-41A7-03A520D27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22109021-2CF3-A63A-A327-465E51745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49877A4C-D008-F11D-F54F-87B25D5E5F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96C35D14-A37A-644F-AB75-A34E474DA5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079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3BEB8920-F2D7-D61D-7E09-EC4276E0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F3ECCBA8-2335-C30B-C16B-0E740D9AF5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34206C27-3929-F880-529D-F102ED650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63CDBC23-E0B8-9815-326A-7EEDE09C78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1070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876BF943-221E-E499-6E6B-8EC8D74E0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EF69905F-82B0-B6B8-126A-3DFC904843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71AD8E6E-714A-00AC-3531-1EF5AD17A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T’’ breaks co-relation from s’’ in p3 subgroup of c0.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V’’ and w’’ are identically distributed since w’’ is uniform random.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F793A0A0-9804-75F1-4A16-0AB132D06C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9162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BE624940-A4BD-9FEF-E242-64DC79278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C3C3799A-1509-85A6-6609-5ECA8042E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FCDAA71F-F159-3AA9-C6B5-7FCE69E7B7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T’’ breaks co-relation from s’’ in p3 subgroup of c0.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V’’ and w’’ are identically distributed since w’’ is uniform random.</a:t>
            </a: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470CA573-A1A4-95A2-2EB0-B2CCFDB4C3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8673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26A7A9B5-CF28-9CC5-3BAE-A32A6A3BE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7D2713D7-ADF8-78FC-BE55-025A869F1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D8C9DAFF-4202-72FF-BEDF-84EC515D2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C0117925-6CE1-1F03-F5B8-BA2E58B914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05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884010cfed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884010cfed_0_6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Similar to standard ABE, Multi-Authority ABE naturally demands collusion resistance against unauthorized users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3:30</a:t>
            </a:r>
            <a:endParaRPr dirty="0"/>
          </a:p>
        </p:txBody>
      </p:sp>
      <p:sp>
        <p:nvSpPr>
          <p:cNvPr id="285" name="Google Shape;285;g3884010cfed_0_6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>
          <a:extLst>
            <a:ext uri="{FF2B5EF4-FFF2-40B4-BE49-F238E27FC236}">
              <a16:creationId xmlns:a16="http://schemas.microsoft.com/office/drawing/2014/main" id="{B90A7032-04FE-A689-D8AA-B01A1BE4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7a39677808_0_120:notes">
            <a:extLst>
              <a:ext uri="{FF2B5EF4-FFF2-40B4-BE49-F238E27FC236}">
                <a16:creationId xmlns:a16="http://schemas.microsoft.com/office/drawing/2014/main" id="{9FE5B8E3-F364-0E69-4CBA-1F4766BAAF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7a39677808_0_120:notes">
            <a:extLst>
              <a:ext uri="{FF2B5EF4-FFF2-40B4-BE49-F238E27FC236}">
                <a16:creationId xmlns:a16="http://schemas.microsoft.com/office/drawing/2014/main" id="{30AB5467-D072-C347-6F6C-D3CB8F211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0: 12:00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Section 1: 29:00 min (17:00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2: 34:00 min (4:30 min).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3: 59:00 min (25 min).</a:t>
            </a:r>
          </a:p>
        </p:txBody>
      </p:sp>
      <p:sp>
        <p:nvSpPr>
          <p:cNvPr id="615" name="Google Shape;615;g37a39677808_0_120:notes">
            <a:extLst>
              <a:ext uri="{FF2B5EF4-FFF2-40B4-BE49-F238E27FC236}">
                <a16:creationId xmlns:a16="http://schemas.microsoft.com/office/drawing/2014/main" id="{71422696-1931-C547-84EA-6D35E26329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8039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>
          <a:extLst>
            <a:ext uri="{FF2B5EF4-FFF2-40B4-BE49-F238E27FC236}">
              <a16:creationId xmlns:a16="http://schemas.microsoft.com/office/drawing/2014/main" id="{742591FC-E4B9-AA48-3A23-8FE8F5507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884010cfed_0_643:notes">
            <a:extLst>
              <a:ext uri="{FF2B5EF4-FFF2-40B4-BE49-F238E27FC236}">
                <a16:creationId xmlns:a16="http://schemas.microsoft.com/office/drawing/2014/main" id="{A6687C3A-61DE-2738-A14B-5ABD19774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884010cfed_0_643:notes">
            <a:extLst>
              <a:ext uri="{FF2B5EF4-FFF2-40B4-BE49-F238E27FC236}">
                <a16:creationId xmlns:a16="http://schemas.microsoft.com/office/drawing/2014/main" id="{51251BD0-CD5E-5DBF-8257-D93A7C99B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g3884010cfed_0_643:notes">
            <a:extLst>
              <a:ext uri="{FF2B5EF4-FFF2-40B4-BE49-F238E27FC236}">
                <a16:creationId xmlns:a16="http://schemas.microsoft.com/office/drawing/2014/main" id="{0ABCC02F-5FDE-D864-F285-B5943D6F62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2197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011436A9-3ED0-671D-AE55-40A72ACC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A3D3F172-363F-0B41-689C-D427ECA6C9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D94B531C-7C25-E1E4-99BC-1BBC6EB2DA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since the only step in [</a:t>
            </a:r>
            <a:r>
              <a:rPr lang="en-US" dirty="0">
                <a:solidFill>
                  <a:srgbClr val="6B0001"/>
                </a:solidFill>
                <a:effectLst/>
                <a:latin typeface="Helvetica" pitchFamily="2" charset="0"/>
              </a:rPr>
              <a:t>LW11a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] that relies on a target-group-based computational assumption is the final transition – which our proof replaces with information-theoretic transition – we no longer need to embed the secret shares of s in the target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C96E4564-2A50-8BF1-5529-798D68DA2E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8381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A35156A1-DC9C-B83E-3C97-AD0955B44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84010cfed_0_926:notes">
            <a:extLst>
              <a:ext uri="{FF2B5EF4-FFF2-40B4-BE49-F238E27FC236}">
                <a16:creationId xmlns:a16="http://schemas.microsoft.com/office/drawing/2014/main" id="{B4014F3B-C34E-038A-7EBD-637A399116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84010cfed_0_926:notes">
            <a:extLst>
              <a:ext uri="{FF2B5EF4-FFF2-40B4-BE49-F238E27FC236}">
                <a16:creationId xmlns:a16="http://schemas.microsoft.com/office/drawing/2014/main" id="{7A0BF420-9BD5-F1DE-B9B9-241E4D2C3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since the only step in [</a:t>
            </a:r>
            <a:r>
              <a:rPr lang="en-US" dirty="0">
                <a:solidFill>
                  <a:srgbClr val="6B0001"/>
                </a:solidFill>
                <a:effectLst/>
                <a:latin typeface="Helvetica" pitchFamily="2" charset="0"/>
              </a:rPr>
              <a:t>LW11a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] that relies on a target-group-based computational assumption is the final transition – which our proof replaces with information-theoretic transition – we no longer need to embed the secret shares of s in the target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g3884010cfed_0_926:notes">
            <a:extLst>
              <a:ext uri="{FF2B5EF4-FFF2-40B4-BE49-F238E27FC236}">
                <a16:creationId xmlns:a16="http://schemas.microsoft.com/office/drawing/2014/main" id="{6F4B2430-E8F3-9E38-BCFC-FAE055FF23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55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884010cfed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884010cfed_0_7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however, MA-ABE introduces an additional challenge: the possibility that some attribute authorities themselves may become corrupted and collude with malicious users. For example, the collusion of authorities Professor, ECE, Student and users with GID3 and 4 should still not be able to decrypt the ciphertext.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Addressing this critical security aspect, prior works have formalized various corruption models such as no corruption, static corruption, adaptive corruption.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3:40</a:t>
            </a:r>
            <a:endParaRPr dirty="0"/>
          </a:p>
        </p:txBody>
      </p:sp>
      <p:sp>
        <p:nvSpPr>
          <p:cNvPr id="388" name="Google Shape;388;g3884010cfed_0_7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7a3967780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7a39677808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Lewko</a:t>
            </a:r>
            <a:r>
              <a:rPr lang="en-US" dirty="0"/>
              <a:t> and Waters proposed the first truly decentralized MA-ABE scheme and used dual system encryption techniques to prove security. But, they could only support static corruption of authorities.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Given the inherently decentralized and dynamic nature of MA-ABE, such assumption seems overly restrictive and unrealistic.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Supporting adaptive corruptions remained a long-standing open-problem and after more than a decade, Datta,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Komargodski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and Waters made progress on this question and introduced the first fully adaptive MA-ABE scheme in 2023. Subsequent work of Chen et al showed how to support attribute-reuse in the policy. However, the proof technique in these works is quite complex and uses dual system with dual sub-systems. This results in an inefficient scheme compared to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Lewko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-Waters.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4:15</a:t>
            </a:r>
            <a:endParaRPr dirty="0"/>
          </a:p>
        </p:txBody>
      </p:sp>
      <p:sp>
        <p:nvSpPr>
          <p:cNvPr id="492" name="Google Shape;492;g37a39677808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7a3967780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7a39677808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Thus, the central questions that we study in this work are as follows: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dirty="0"/>
              <a:t>All works on MA-ABE so far are studied in a Boolean model of computation.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 second question we ask is can we design a decentralized MA-ABE for an arithmetic model of computation?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5:15</a:t>
            </a:r>
            <a:endParaRPr dirty="0"/>
          </a:p>
        </p:txBody>
      </p:sp>
      <p:sp>
        <p:nvSpPr>
          <p:cNvPr id="534" name="Google Shape;534;g37a39677808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7a3967780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7a3967780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contributions are as follows.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First, we present a fully adaptive decentralized MA-ABE for BSP with simpler proof and improved efficiency.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In particular, we show that the celebrated construction of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Lewko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and Waters is in fact full adaptive secure, meaning it can handle adaptive corruptions. Towards this, we provide a new security proof, which is conceptually simpler than prior state-of-the-art and is a tighter security analysis.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 byproduct of this advancement is that our scheme achieves significant efficiency gains in both computation and communication costs.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5:30</a:t>
            </a:r>
            <a:endParaRPr dirty="0"/>
          </a:p>
        </p:txBody>
      </p:sp>
      <p:sp>
        <p:nvSpPr>
          <p:cNvPr id="549" name="Google Shape;549;g37a39677808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png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stanford.zoom.us/rec/share/h6Opan55HDr4XCmLuHVNPZCm3C0Mq6yXu-rkYBMwXmiivTdQKZSeF4_e6vb9lwuA.0wSgs6wZuxEpC9z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500.png"/><Relationship Id="rId9" Type="http://schemas.openxmlformats.org/officeDocument/2006/relationships/image" Target="../media/image271.png"/><Relationship Id="rId14" Type="http://schemas.openxmlformats.org/officeDocument/2006/relationships/image" Target="../media/image5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271.png"/><Relationship Id="rId3" Type="http://schemas.openxmlformats.org/officeDocument/2006/relationships/image" Target="../media/image530.png"/><Relationship Id="rId7" Type="http://schemas.openxmlformats.org/officeDocument/2006/relationships/image" Target="../media/image25.png"/><Relationship Id="rId12" Type="http://schemas.openxmlformats.org/officeDocument/2006/relationships/image" Target="../media/image56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0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58.png"/><Relationship Id="rId10" Type="http://schemas.openxmlformats.org/officeDocument/2006/relationships/image" Target="../media/image28.png"/><Relationship Id="rId4" Type="http://schemas.openxmlformats.org/officeDocument/2006/relationships/image" Target="../media/image540.png"/><Relationship Id="rId1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271.png"/><Relationship Id="rId3" Type="http://schemas.openxmlformats.org/officeDocument/2006/relationships/image" Target="../media/image59.png"/><Relationship Id="rId7" Type="http://schemas.openxmlformats.org/officeDocument/2006/relationships/image" Target="../media/image25.png"/><Relationship Id="rId12" Type="http://schemas.openxmlformats.org/officeDocument/2006/relationships/image" Target="../media/image62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64.png"/><Relationship Id="rId10" Type="http://schemas.openxmlformats.org/officeDocument/2006/relationships/image" Target="../media/image28.png"/><Relationship Id="rId4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12.png"/><Relationship Id="rId5" Type="http://schemas.openxmlformats.org/officeDocument/2006/relationships/image" Target="../media/image9.png"/><Relationship Id="rId10" Type="http://schemas.openxmlformats.org/officeDocument/2006/relationships/image" Target="../media/image1010.png"/><Relationship Id="rId4" Type="http://schemas.openxmlformats.org/officeDocument/2006/relationships/image" Target="../media/image5.png"/><Relationship Id="rId9" Type="http://schemas.openxmlformats.org/officeDocument/2006/relationships/image" Target="../media/image9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65.png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710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1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110.png"/><Relationship Id="rId11" Type="http://schemas.openxmlformats.org/officeDocument/2006/relationships/image" Target="../media/image1610.png"/><Relationship Id="rId5" Type="http://schemas.openxmlformats.org/officeDocument/2006/relationships/image" Target="../media/image20.png"/><Relationship Id="rId10" Type="http://schemas.openxmlformats.org/officeDocument/2006/relationships/image" Target="../media/image1511.png"/><Relationship Id="rId4" Type="http://schemas.openxmlformats.org/officeDocument/2006/relationships/image" Target="../media/image19.png"/><Relationship Id="rId9" Type="http://schemas.openxmlformats.org/officeDocument/2006/relationships/image" Target="../media/image1410.png"/><Relationship Id="rId14" Type="http://schemas.openxmlformats.org/officeDocument/2006/relationships/image" Target="../media/image18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95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103.png"/><Relationship Id="rId5" Type="http://schemas.openxmlformats.org/officeDocument/2006/relationships/image" Target="../media/image100.png"/><Relationship Id="rId15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openxmlformats.org/officeDocument/2006/relationships/image" Target="../media/image111.png"/><Relationship Id="rId4" Type="http://schemas.openxmlformats.org/officeDocument/2006/relationships/image" Target="../media/image102.png"/><Relationship Id="rId9" Type="http://schemas.openxmlformats.org/officeDocument/2006/relationships/image" Target="../media/image97.png"/><Relationship Id="rId1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122.png"/><Relationship Id="rId7" Type="http://schemas.openxmlformats.org/officeDocument/2006/relationships/image" Target="../media/image95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tags" Target="../tags/tag10.xml"/><Relationship Id="rId6" Type="http://schemas.openxmlformats.org/officeDocument/2006/relationships/image" Target="../media/image94.png"/><Relationship Id="rId11" Type="http://schemas.openxmlformats.org/officeDocument/2006/relationships/image" Target="../media/image112.png"/><Relationship Id="rId5" Type="http://schemas.openxmlformats.org/officeDocument/2006/relationships/image" Target="../media/image100.png"/><Relationship Id="rId15" Type="http://schemas.openxmlformats.org/officeDocument/2006/relationships/image" Target="../media/image116.png"/><Relationship Id="rId10" Type="http://schemas.openxmlformats.org/officeDocument/2006/relationships/image" Target="../media/image1111.png"/><Relationship Id="rId19" Type="http://schemas.openxmlformats.org/officeDocument/2006/relationships/image" Target="../media/image120.png"/><Relationship Id="rId4" Type="http://schemas.openxmlformats.org/officeDocument/2006/relationships/image" Target="../media/image101.png"/><Relationship Id="rId9" Type="http://schemas.openxmlformats.org/officeDocument/2006/relationships/image" Target="../media/image97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261.png"/><Relationship Id="rId18" Type="http://schemas.openxmlformats.org/officeDocument/2006/relationships/image" Target="../media/image122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95.png"/><Relationship Id="rId12" Type="http://schemas.openxmlformats.org/officeDocument/2006/relationships/image" Target="../media/image126.png"/><Relationship Id="rId17" Type="http://schemas.openxmlformats.org/officeDocument/2006/relationships/image" Target="../media/image12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0.png"/><Relationship Id="rId1" Type="http://schemas.openxmlformats.org/officeDocument/2006/relationships/tags" Target="../tags/tag11.xml"/><Relationship Id="rId6" Type="http://schemas.openxmlformats.org/officeDocument/2006/relationships/image" Target="../media/image94.png"/><Relationship Id="rId11" Type="http://schemas.openxmlformats.org/officeDocument/2006/relationships/image" Target="../media/image125.png"/><Relationship Id="rId5" Type="http://schemas.openxmlformats.org/officeDocument/2006/relationships/image" Target="../media/image100.png"/><Relationship Id="rId15" Type="http://schemas.openxmlformats.org/officeDocument/2006/relationships/image" Target="../media/image119.png"/><Relationship Id="rId10" Type="http://schemas.openxmlformats.org/officeDocument/2006/relationships/image" Target="../media/image124.png"/><Relationship Id="rId19" Type="http://schemas.openxmlformats.org/officeDocument/2006/relationships/image" Target="../media/image128.png"/><Relationship Id="rId4" Type="http://schemas.openxmlformats.org/officeDocument/2006/relationships/image" Target="../media/image1230.png"/><Relationship Id="rId9" Type="http://schemas.openxmlformats.org/officeDocument/2006/relationships/image" Target="../media/image97.png"/><Relationship Id="rId14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31.png"/><Relationship Id="rId18" Type="http://schemas.openxmlformats.org/officeDocument/2006/relationships/image" Target="../media/image132.png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134.png"/><Relationship Id="rId7" Type="http://schemas.openxmlformats.org/officeDocument/2006/relationships/image" Target="../media/image95.png"/><Relationship Id="rId12" Type="http://schemas.openxmlformats.org/officeDocument/2006/relationships/image" Target="../media/image126.png"/><Relationship Id="rId17" Type="http://schemas.openxmlformats.org/officeDocument/2006/relationships/image" Target="../media/image12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1.png"/><Relationship Id="rId20" Type="http://schemas.openxmlformats.org/officeDocument/2006/relationships/image" Target="../media/image116.png"/><Relationship Id="rId1" Type="http://schemas.openxmlformats.org/officeDocument/2006/relationships/tags" Target="../tags/tag12.xml"/><Relationship Id="rId6" Type="http://schemas.openxmlformats.org/officeDocument/2006/relationships/image" Target="../media/image94.png"/><Relationship Id="rId11" Type="http://schemas.openxmlformats.org/officeDocument/2006/relationships/image" Target="../media/image130.png"/><Relationship Id="rId5" Type="http://schemas.openxmlformats.org/officeDocument/2006/relationships/image" Target="../media/image100.png"/><Relationship Id="rId15" Type="http://schemas.openxmlformats.org/officeDocument/2006/relationships/image" Target="../media/image120.png"/><Relationship Id="rId10" Type="http://schemas.openxmlformats.org/officeDocument/2006/relationships/image" Target="../media/image129.png"/><Relationship Id="rId19" Type="http://schemas.openxmlformats.org/officeDocument/2006/relationships/image" Target="../media/image133.png"/><Relationship Id="rId4" Type="http://schemas.openxmlformats.org/officeDocument/2006/relationships/image" Target="../media/image1280.png"/><Relationship Id="rId9" Type="http://schemas.openxmlformats.org/officeDocument/2006/relationships/image" Target="../media/image97.png"/><Relationship Id="rId14" Type="http://schemas.openxmlformats.org/officeDocument/2006/relationships/image" Target="../media/image119.png"/><Relationship Id="rId22" Type="http://schemas.openxmlformats.org/officeDocument/2006/relationships/image" Target="../media/image13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49.png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152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8.png"/><Relationship Id="rId25" Type="http://schemas.openxmlformats.org/officeDocument/2006/relationships/image" Target="../media/image15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2.png"/><Relationship Id="rId20" Type="http://schemas.openxmlformats.org/officeDocument/2006/relationships/image" Target="../media/image151.png"/><Relationship Id="rId1" Type="http://schemas.openxmlformats.org/officeDocument/2006/relationships/tags" Target="../tags/tag13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24" Type="http://schemas.openxmlformats.org/officeDocument/2006/relationships/image" Target="../media/image1541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4.png"/><Relationship Id="rId10" Type="http://schemas.openxmlformats.org/officeDocument/2006/relationships/image" Target="../media/image142.png"/><Relationship Id="rId19" Type="http://schemas.openxmlformats.org/officeDocument/2006/relationships/image" Target="../media/image150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12.png"/><Relationship Id="rId5" Type="http://schemas.openxmlformats.org/officeDocument/2006/relationships/image" Target="../media/image9.png"/><Relationship Id="rId10" Type="http://schemas.openxmlformats.org/officeDocument/2006/relationships/image" Target="../media/image1010.png"/><Relationship Id="rId4" Type="http://schemas.openxmlformats.org/officeDocument/2006/relationships/image" Target="../media/image5.png"/><Relationship Id="rId9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38.png"/><Relationship Id="rId12" Type="http://schemas.openxmlformats.org/officeDocument/2006/relationships/image" Target="../media/image126.png"/><Relationship Id="rId17" Type="http://schemas.openxmlformats.org/officeDocument/2006/relationships/image" Target="../media/image16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9.png"/><Relationship Id="rId20" Type="http://schemas.openxmlformats.org/officeDocument/2006/relationships/image" Target="../media/image167.png"/><Relationship Id="rId1" Type="http://schemas.openxmlformats.org/officeDocument/2006/relationships/tags" Target="../tags/tag14.xml"/><Relationship Id="rId6" Type="http://schemas.openxmlformats.org/officeDocument/2006/relationships/image" Target="../media/image149.png"/><Relationship Id="rId11" Type="http://schemas.openxmlformats.org/officeDocument/2006/relationships/image" Target="../media/image158.png"/><Relationship Id="rId5" Type="http://schemas.openxmlformats.org/officeDocument/2006/relationships/image" Target="../media/image148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6.png"/><Relationship Id="rId9" Type="http://schemas.openxmlformats.org/officeDocument/2006/relationships/image" Target="../media/image140.png"/><Relationship Id="rId14" Type="http://schemas.openxmlformats.org/officeDocument/2006/relationships/image" Target="../media/image16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68.png"/><Relationship Id="rId18" Type="http://schemas.openxmlformats.org/officeDocument/2006/relationships/image" Target="../media/image1460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95.png"/><Relationship Id="rId12" Type="http://schemas.openxmlformats.org/officeDocument/2006/relationships/image" Target="../media/image164.png"/><Relationship Id="rId17" Type="http://schemas.openxmlformats.org/officeDocument/2006/relationships/image" Target="../media/image12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1.png"/><Relationship Id="rId1" Type="http://schemas.openxmlformats.org/officeDocument/2006/relationships/tags" Target="../tags/tag15.xml"/><Relationship Id="rId6" Type="http://schemas.openxmlformats.org/officeDocument/2006/relationships/image" Target="../media/image94.png"/><Relationship Id="rId11" Type="http://schemas.openxmlformats.org/officeDocument/2006/relationships/image" Target="../media/image1430.png"/><Relationship Id="rId5" Type="http://schemas.openxmlformats.org/officeDocument/2006/relationships/image" Target="../media/image100.png"/><Relationship Id="rId15" Type="http://schemas.openxmlformats.org/officeDocument/2006/relationships/image" Target="../media/image120.png"/><Relationship Id="rId10" Type="http://schemas.openxmlformats.org/officeDocument/2006/relationships/image" Target="../media/image1420.png"/><Relationship Id="rId19" Type="http://schemas.openxmlformats.org/officeDocument/2006/relationships/image" Target="../media/image1681.png"/><Relationship Id="rId4" Type="http://schemas.openxmlformats.org/officeDocument/2006/relationships/image" Target="../media/image1350.png"/><Relationship Id="rId9" Type="http://schemas.openxmlformats.org/officeDocument/2006/relationships/image" Target="../media/image97.png"/><Relationship Id="rId14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70.png"/><Relationship Id="rId18" Type="http://schemas.openxmlformats.org/officeDocument/2006/relationships/image" Target="../media/image122.png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1510.png"/><Relationship Id="rId7" Type="http://schemas.openxmlformats.org/officeDocument/2006/relationships/image" Target="../media/image95.png"/><Relationship Id="rId12" Type="http://schemas.openxmlformats.org/officeDocument/2006/relationships/image" Target="../media/image164.png"/><Relationship Id="rId17" Type="http://schemas.openxmlformats.org/officeDocument/2006/relationships/image" Target="../media/image12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0.png"/><Relationship Id="rId20" Type="http://schemas.openxmlformats.org/officeDocument/2006/relationships/image" Target="../media/image1500.png"/><Relationship Id="rId1" Type="http://schemas.openxmlformats.org/officeDocument/2006/relationships/tags" Target="../tags/tag16.xml"/><Relationship Id="rId6" Type="http://schemas.openxmlformats.org/officeDocument/2006/relationships/image" Target="../media/image94.png"/><Relationship Id="rId11" Type="http://schemas.openxmlformats.org/officeDocument/2006/relationships/image" Target="../media/image1430.png"/><Relationship Id="rId24" Type="http://schemas.openxmlformats.org/officeDocument/2006/relationships/image" Target="../media/image173.png"/><Relationship Id="rId5" Type="http://schemas.openxmlformats.org/officeDocument/2006/relationships/image" Target="../media/image100.png"/><Relationship Id="rId15" Type="http://schemas.openxmlformats.org/officeDocument/2006/relationships/image" Target="../media/image119.png"/><Relationship Id="rId23" Type="http://schemas.openxmlformats.org/officeDocument/2006/relationships/image" Target="../media/image1681.png"/><Relationship Id="rId10" Type="http://schemas.openxmlformats.org/officeDocument/2006/relationships/image" Target="../media/image1420.png"/><Relationship Id="rId19" Type="http://schemas.openxmlformats.org/officeDocument/2006/relationships/image" Target="../media/image171.png"/><Relationship Id="rId4" Type="http://schemas.openxmlformats.org/officeDocument/2006/relationships/image" Target="../media/image169.png"/><Relationship Id="rId9" Type="http://schemas.openxmlformats.org/officeDocument/2006/relationships/image" Target="../media/image97.png"/><Relationship Id="rId14" Type="http://schemas.openxmlformats.org/officeDocument/2006/relationships/image" Target="../media/image1701.png"/><Relationship Id="rId22" Type="http://schemas.openxmlformats.org/officeDocument/2006/relationships/image" Target="../media/image17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7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560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95.png"/><Relationship Id="rId12" Type="http://schemas.openxmlformats.org/officeDocument/2006/relationships/image" Target="../media/image16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94.png"/><Relationship Id="rId11" Type="http://schemas.openxmlformats.org/officeDocument/2006/relationships/image" Target="../media/image1550.png"/><Relationship Id="rId5" Type="http://schemas.openxmlformats.org/officeDocument/2006/relationships/image" Target="../media/image100.png"/><Relationship Id="rId15" Type="http://schemas.openxmlformats.org/officeDocument/2006/relationships/image" Target="../media/image1721.png"/><Relationship Id="rId10" Type="http://schemas.openxmlformats.org/officeDocument/2006/relationships/image" Target="../media/image1540.png"/><Relationship Id="rId4" Type="http://schemas.openxmlformats.org/officeDocument/2006/relationships/image" Target="../media/image1731.png"/><Relationship Id="rId9" Type="http://schemas.openxmlformats.org/officeDocument/2006/relationships/image" Target="../media/image97.png"/><Relationship Id="rId14" Type="http://schemas.openxmlformats.org/officeDocument/2006/relationships/image" Target="../media/image15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730.png"/><Relationship Id="rId7" Type="http://schemas.openxmlformats.org/officeDocument/2006/relationships/image" Target="../media/image25.png"/><Relationship Id="rId12" Type="http://schemas.openxmlformats.org/officeDocument/2006/relationships/image" Target="../media/image62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0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64.png"/><Relationship Id="rId10" Type="http://schemas.openxmlformats.org/officeDocument/2006/relationships/image" Target="../media/image28.png"/><Relationship Id="rId4" Type="http://schemas.openxmlformats.org/officeDocument/2006/relationships/image" Target="../media/image1740.png"/><Relationship Id="rId9" Type="http://schemas.openxmlformats.org/officeDocument/2006/relationships/image" Target="../media/image270.png"/><Relationship Id="rId14" Type="http://schemas.openxmlformats.org/officeDocument/2006/relationships/image" Target="../media/image175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83.png"/><Relationship Id="rId3" Type="http://schemas.openxmlformats.org/officeDocument/2006/relationships/image" Target="../media/image1760.png"/><Relationship Id="rId7" Type="http://schemas.openxmlformats.org/officeDocument/2006/relationships/image" Target="../media/image25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0.png"/><Relationship Id="rId11" Type="http://schemas.openxmlformats.org/officeDocument/2006/relationships/image" Target="../media/image181.png"/><Relationship Id="rId5" Type="http://schemas.openxmlformats.org/officeDocument/2006/relationships/image" Target="../media/image178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70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12.png"/><Relationship Id="rId5" Type="http://schemas.openxmlformats.org/officeDocument/2006/relationships/image" Target="../media/image9.png"/><Relationship Id="rId10" Type="http://schemas.openxmlformats.org/officeDocument/2006/relationships/image" Target="../media/image1010.png"/><Relationship Id="rId4" Type="http://schemas.openxmlformats.org/officeDocument/2006/relationships/image" Target="../media/image5.png"/><Relationship Id="rId9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548125"/>
            <a:ext cx="85206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accent1"/>
                </a:solidFill>
              </a:rPr>
              <a:t>Fully Adaptive Decentralized MA-ABE: Simplified, Optimized, ASP Supported</a:t>
            </a:r>
            <a:endParaRPr sz="3100" b="1">
              <a:solidFill>
                <a:schemeClr val="accen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294967295"/>
          </p:nvPr>
        </p:nvSpPr>
        <p:spPr>
          <a:xfrm>
            <a:off x="5906415" y="3311858"/>
            <a:ext cx="32214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BB0000"/>
                </a:solidFill>
              </a:rPr>
              <a:t>Nikhil </a:t>
            </a:r>
            <a:r>
              <a:rPr lang="en" sz="2500" b="1" dirty="0" err="1">
                <a:solidFill>
                  <a:srgbClr val="BB0000"/>
                </a:solidFill>
              </a:rPr>
              <a:t>Vanjani</a:t>
            </a:r>
            <a:endParaRPr sz="2500" b="1" dirty="0">
              <a:solidFill>
                <a:srgbClr val="BB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Carnegie Mellon University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294967295"/>
          </p:nvPr>
        </p:nvSpPr>
        <p:spPr>
          <a:xfrm>
            <a:off x="2953203" y="3311858"/>
            <a:ext cx="32214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Junichi Tomida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NTT Research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294967295"/>
          </p:nvPr>
        </p:nvSpPr>
        <p:spPr>
          <a:xfrm>
            <a:off x="-10" y="3311858"/>
            <a:ext cx="32214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err="1">
                <a:solidFill>
                  <a:schemeClr val="dk1"/>
                </a:solidFill>
              </a:rPr>
              <a:t>Pratish</a:t>
            </a:r>
            <a:r>
              <a:rPr lang="en" sz="2500" b="1" dirty="0">
                <a:solidFill>
                  <a:schemeClr val="dk1"/>
                </a:solidFill>
              </a:rPr>
              <a:t> Datta</a:t>
            </a:r>
            <a:endParaRPr sz="25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NTT Research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861400" y="4595375"/>
            <a:ext cx="34212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algn="ctr"/>
            <a:r>
              <a:rPr lang="en-US" sz="2000" i="1" dirty="0" err="1"/>
              <a:t>eprint</a:t>
            </a:r>
            <a:r>
              <a:rPr lang="en-US" sz="2000" i="1" dirty="0"/>
              <a:t>: 2025/1628 </a:t>
            </a:r>
          </a:p>
        </p:txBody>
      </p:sp>
      <p:pic>
        <p:nvPicPr>
          <p:cNvPr id="2" name="Picture 1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EBFEBCCF-A9DB-52FE-B51E-AE020AAB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61" y="1790039"/>
            <a:ext cx="1371600" cy="1371600"/>
          </a:xfrm>
          <a:prstGeom prst="ellipse">
            <a:avLst/>
          </a:prstGeom>
        </p:spPr>
      </p:pic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357537AA-7115-1D08-B527-3A992A3ED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90" y="1790039"/>
            <a:ext cx="1371600" cy="1371600"/>
          </a:xfrm>
          <a:prstGeom prst="ellipse">
            <a:avLst/>
          </a:prstGeom>
        </p:spPr>
      </p:pic>
      <p:pic>
        <p:nvPicPr>
          <p:cNvPr id="4" name="Picture 3" descr="A person with curly hair and a beard&#10;&#10;Description automatically generated">
            <a:extLst>
              <a:ext uri="{FF2B5EF4-FFF2-40B4-BE49-F238E27FC236}">
                <a16:creationId xmlns:a16="http://schemas.microsoft.com/office/drawing/2014/main" id="{90315783-07FF-E00F-00A6-21C39A0D0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689" y="1790039"/>
            <a:ext cx="1371600" cy="13716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5"/>
    </mc:Choice>
    <mc:Fallback xmlns="">
      <p:transition spd="slow" advTm="183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65" name="Google Shape;565;p23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Other Contributions in [DT</a:t>
            </a:r>
            <a:r>
              <a:rPr lang="en" sz="3300" b="1" dirty="0">
                <a:solidFill>
                  <a:srgbClr val="C00000"/>
                </a:solidFill>
              </a:rPr>
              <a:t>V</a:t>
            </a:r>
            <a:r>
              <a:rPr lang="en" sz="3300" b="1" dirty="0"/>
              <a:t>25a]</a:t>
            </a:r>
            <a:endParaRPr sz="3300" b="1" dirty="0"/>
          </a:p>
        </p:txBody>
      </p:sp>
      <p:grpSp>
        <p:nvGrpSpPr>
          <p:cNvPr id="566" name="Google Shape;566;p23"/>
          <p:cNvGrpSpPr/>
          <p:nvPr/>
        </p:nvGrpSpPr>
        <p:grpSpPr>
          <a:xfrm>
            <a:off x="213511" y="1116300"/>
            <a:ext cx="594300" cy="594300"/>
            <a:chOff x="1151886" y="1957150"/>
            <a:chExt cx="594300" cy="594300"/>
          </a:xfrm>
        </p:grpSpPr>
        <p:sp>
          <p:nvSpPr>
            <p:cNvPr id="567" name="Google Shape;567;p23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BB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B0000"/>
                </a:solidFill>
              </a:endParaRPr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1230636" y="1981874"/>
              <a:ext cx="4368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500" b="1" dirty="0">
                  <a:solidFill>
                    <a:srgbClr val="BB000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500" b="1" dirty="0">
                <a:solidFill>
                  <a:srgbClr val="BB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9" name="Google Shape;569;p23"/>
          <p:cNvSpPr txBox="1">
            <a:spLocks noGrp="1"/>
          </p:cNvSpPr>
          <p:nvPr>
            <p:ph type="title"/>
          </p:nvPr>
        </p:nvSpPr>
        <p:spPr>
          <a:xfrm>
            <a:off x="1005849" y="920400"/>
            <a:ext cx="8234403" cy="986100"/>
          </a:xfrm>
          <a:prstGeom prst="rect">
            <a:avLst/>
          </a:prstGeom>
          <a:solidFill>
            <a:srgbClr val="BB0000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chemeClr val="lt1"/>
                </a:solidFill>
              </a:rPr>
              <a:t>Decentralized MA-ABE for </a:t>
            </a:r>
            <a:r>
              <a:rPr lang="en" sz="2400" i="1" u="sng">
                <a:solidFill>
                  <a:schemeClr val="lt1"/>
                </a:solidFill>
              </a:rPr>
              <a:t>Arithmetic Span Program (ASP)</a:t>
            </a:r>
            <a:endParaRPr sz="2400" b="1" i="1" u="sng">
              <a:solidFill>
                <a:schemeClr val="lt1"/>
              </a:solidFill>
            </a:endParaRPr>
          </a:p>
        </p:txBody>
      </p:sp>
      <p:sp>
        <p:nvSpPr>
          <p:cNvPr id="570" name="Google Shape;570;p23"/>
          <p:cNvSpPr txBox="1"/>
          <p:nvPr/>
        </p:nvSpPr>
        <p:spPr>
          <a:xfrm>
            <a:off x="1578150" y="2100000"/>
            <a:ext cx="6191100" cy="461700"/>
          </a:xfrm>
          <a:prstGeom prst="rect">
            <a:avLst/>
          </a:prstGeom>
          <a:noFill/>
          <a:ln w="28575" cap="flat" cmpd="sng">
            <a:solidFill>
              <a:srgbClr val="BB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Construction and proof build upon our framework for BSP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1" name="Google Shape;571;p23"/>
          <p:cNvSpPr txBox="1"/>
          <p:nvPr/>
        </p:nvSpPr>
        <p:spPr>
          <a:xfrm>
            <a:off x="1578150" y="2777621"/>
            <a:ext cx="70785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800" b="1" dirty="0">
                <a:solidFill>
                  <a:schemeClr val="accent1"/>
                </a:solidFill>
              </a:rPr>
              <a:t>✅</a:t>
            </a:r>
            <a:r>
              <a:rPr lang="en" sz="1700" dirty="0">
                <a:solidFill>
                  <a:schemeClr val="dk1"/>
                </a:solidFill>
              </a:rPr>
              <a:t>	</a:t>
            </a:r>
            <a:r>
              <a:rPr lang="en" sz="850" dirty="0">
                <a:solidFill>
                  <a:schemeClr val="dk1"/>
                </a:solidFill>
              </a:rPr>
              <a:t> </a:t>
            </a:r>
            <a:r>
              <a:rPr lang="en" sz="1800" dirty="0">
                <a:solidFill>
                  <a:schemeClr val="dk1"/>
                </a:solidFill>
              </a:rPr>
              <a:t>adaptive corruption of arbitrarily many user secret keys</a:t>
            </a:r>
          </a:p>
          <a:p>
            <a:endParaRPr lang="en" sz="1800" dirty="0">
              <a:solidFill>
                <a:schemeClr val="dk1"/>
              </a:solidFill>
            </a:endParaRPr>
          </a:p>
          <a:p>
            <a:r>
              <a:rPr lang="en" sz="1800" b="1" dirty="0">
                <a:solidFill>
                  <a:srgbClr val="BB0000"/>
                </a:solidFill>
              </a:rPr>
              <a:t>🫤</a:t>
            </a:r>
            <a:r>
              <a:rPr lang="en" sz="1800" b="1" dirty="0">
                <a:solidFill>
                  <a:schemeClr val="dk1"/>
                </a:solidFill>
              </a:rPr>
              <a:t>	</a:t>
            </a:r>
            <a:r>
              <a:rPr lang="en" sz="1800" dirty="0">
                <a:solidFill>
                  <a:schemeClr val="dk1"/>
                </a:solidFill>
              </a:rPr>
              <a:t>adaptive corruption of authorities with restrictions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9D910-5DA0-1BDB-5F06-6CB6A1FBA6D6}"/>
              </a:ext>
            </a:extLst>
          </p:cNvPr>
          <p:cNvSpPr txBox="1"/>
          <p:nvPr/>
        </p:nvSpPr>
        <p:spPr>
          <a:xfrm>
            <a:off x="3057182" y="3825173"/>
            <a:ext cx="2464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F</a:t>
            </a:r>
            <a:r>
              <a:rPr lang="en" sz="1800" dirty="0" err="1">
                <a:solidFill>
                  <a:schemeClr val="dk1"/>
                </a:solidFill>
              </a:rPr>
              <a:t>undamental</a:t>
            </a:r>
            <a:r>
              <a:rPr lang="en" sz="1800" dirty="0">
                <a:solidFill>
                  <a:schemeClr val="dk1"/>
                </a:solidFill>
              </a:rPr>
              <a:t> barriers</a:t>
            </a:r>
            <a:endParaRPr lang="en-US" sz="1800" dirty="0"/>
          </a:p>
        </p:txBody>
      </p:sp>
      <p:sp>
        <p:nvSpPr>
          <p:cNvPr id="11" name="Bent-Up Arrow 10">
            <a:extLst>
              <a:ext uri="{FF2B5EF4-FFF2-40B4-BE49-F238E27FC236}">
                <a16:creationId xmlns:a16="http://schemas.microsoft.com/office/drawing/2014/main" id="{918F8F01-DCC2-E35A-4C05-7C7D62B3F9B4}"/>
              </a:ext>
            </a:extLst>
          </p:cNvPr>
          <p:cNvSpPr/>
          <p:nvPr/>
        </p:nvSpPr>
        <p:spPr>
          <a:xfrm rot="5400000">
            <a:off x="2678381" y="3714522"/>
            <a:ext cx="369333" cy="388267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67"/>
    </mc:Choice>
    <mc:Fallback>
      <p:transition spd="slow" advTm="388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18" name="Google Shape;618;p25"/>
          <p:cNvSpPr txBox="1">
            <a:spLocks noGrp="1"/>
          </p:cNvSpPr>
          <p:nvPr>
            <p:ph type="body" idx="1"/>
          </p:nvPr>
        </p:nvSpPr>
        <p:spPr>
          <a:xfrm>
            <a:off x="2986998" y="914400"/>
            <a:ext cx="6156711" cy="1084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 b="1" dirty="0" err="1">
                <a:solidFill>
                  <a:srgbClr val="C00000"/>
                </a:solidFill>
              </a:rPr>
              <a:t>Lewko</a:t>
            </a:r>
            <a:r>
              <a:rPr lang="en" sz="2400" b="1" dirty="0">
                <a:solidFill>
                  <a:srgbClr val="C00000"/>
                </a:solidFill>
              </a:rPr>
              <a:t>-Waters MA-ABE for BSP</a:t>
            </a:r>
          </a:p>
          <a:p>
            <a:pPr>
              <a:buClr>
                <a:schemeClr val="dk1"/>
              </a:buClr>
              <a:buFont typeface="Wingdings" pitchFamily="2" charset="2"/>
              <a:buChar char="Ø"/>
            </a:pPr>
            <a:r>
              <a:rPr lang="en" sz="1600" dirty="0">
                <a:solidFill>
                  <a:srgbClr val="C00000"/>
                </a:solidFill>
              </a:rPr>
              <a:t>Limitations in supporting adaptive authority corruption</a:t>
            </a:r>
          </a:p>
          <a:p>
            <a:pPr>
              <a:buClr>
                <a:schemeClr val="dk1"/>
              </a:buClr>
              <a:buFont typeface="Wingdings" pitchFamily="2" charset="2"/>
              <a:buChar char="Ø"/>
            </a:pPr>
            <a:r>
              <a:rPr lang="en" sz="1600" dirty="0">
                <a:solidFill>
                  <a:srgbClr val="C00000"/>
                </a:solidFill>
              </a:rPr>
              <a:t>Our key idea</a:t>
            </a:r>
            <a:endParaRPr sz="1600" dirty="0">
              <a:solidFill>
                <a:srgbClr val="C0000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0E60339-FF09-98A3-225B-8CA24083D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6" b="31672"/>
          <a:stretch/>
        </p:blipFill>
        <p:spPr bwMode="auto">
          <a:xfrm rot="5400000">
            <a:off x="-1890074" y="1647922"/>
            <a:ext cx="5382707" cy="18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2B65AB3-3F00-D073-97BB-9A45727CD527}"/>
              </a:ext>
            </a:extLst>
          </p:cNvPr>
          <p:cNvGrpSpPr/>
          <p:nvPr/>
        </p:nvGrpSpPr>
        <p:grpSpPr>
          <a:xfrm>
            <a:off x="1677972" y="914400"/>
            <a:ext cx="1064292" cy="640080"/>
            <a:chOff x="1555421" y="530304"/>
            <a:chExt cx="1064292" cy="6400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A4623C-28A4-EC47-7989-AB410802F3DE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9DC251-40D0-7539-3AFD-7A63BA39E39D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DAD7C01A-7160-1394-7F43-B676776E93B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5A25D6-E7AB-C914-A705-0C932CA66E73}"/>
              </a:ext>
            </a:extLst>
          </p:cNvPr>
          <p:cNvGrpSpPr/>
          <p:nvPr/>
        </p:nvGrpSpPr>
        <p:grpSpPr>
          <a:xfrm>
            <a:off x="1677972" y="2286000"/>
            <a:ext cx="1064292" cy="640080"/>
            <a:chOff x="1555421" y="530304"/>
            <a:chExt cx="1064292" cy="6400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52D7223-C6F4-1A16-E1F1-47EF827DB859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6EF892-EEAD-AFC0-1DC7-B0C3C497C37E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92F22CAD-3FB3-9365-6149-23F8F771951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B5B4E4-0D55-7DEF-E796-FC8FE2D9F3D5}"/>
              </a:ext>
            </a:extLst>
          </p:cNvPr>
          <p:cNvGrpSpPr/>
          <p:nvPr/>
        </p:nvGrpSpPr>
        <p:grpSpPr>
          <a:xfrm>
            <a:off x="1711984" y="3657600"/>
            <a:ext cx="1064292" cy="640080"/>
            <a:chOff x="1555421" y="530304"/>
            <a:chExt cx="1064292" cy="6400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65F14B-CA48-6D62-64E6-862BA8AABE28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BE600B-6471-6B56-4CF7-76CF77054586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6E6BF8EB-1499-074D-628A-E15267DBA70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Google Shape;618;p25">
            <a:extLst>
              <a:ext uri="{FF2B5EF4-FFF2-40B4-BE49-F238E27FC236}">
                <a16:creationId xmlns:a16="http://schemas.microsoft.com/office/drawing/2014/main" id="{0BDC8612-5829-EEC6-E4D2-515A99C02182}"/>
              </a:ext>
            </a:extLst>
          </p:cNvPr>
          <p:cNvSpPr txBox="1">
            <a:spLocks/>
          </p:cNvSpPr>
          <p:nvPr/>
        </p:nvSpPr>
        <p:spPr>
          <a:xfrm>
            <a:off x="2996425" y="2285997"/>
            <a:ext cx="5608011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chemeClr val="dk1"/>
              </a:buClr>
              <a:buNone/>
            </a:pPr>
            <a:r>
              <a:rPr lang="en-US" sz="2400" dirty="0">
                <a:solidFill>
                  <a:schemeClr val="bg2"/>
                </a:solidFill>
              </a:rPr>
              <a:t>Security Analysis</a:t>
            </a:r>
          </a:p>
        </p:txBody>
      </p:sp>
      <p:sp>
        <p:nvSpPr>
          <p:cNvPr id="28" name="Google Shape;618;p25">
            <a:extLst>
              <a:ext uri="{FF2B5EF4-FFF2-40B4-BE49-F238E27FC236}">
                <a16:creationId xmlns:a16="http://schemas.microsoft.com/office/drawing/2014/main" id="{1634D715-7993-0B3D-1159-A4DA10F7CAB2}"/>
              </a:ext>
            </a:extLst>
          </p:cNvPr>
          <p:cNvSpPr txBox="1">
            <a:spLocks/>
          </p:cNvSpPr>
          <p:nvPr/>
        </p:nvSpPr>
        <p:spPr>
          <a:xfrm>
            <a:off x="2986998" y="3657599"/>
            <a:ext cx="5608011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chemeClr val="dk1"/>
              </a:buClr>
              <a:buNone/>
            </a:pPr>
            <a:r>
              <a:rPr lang="en-US" sz="2400" dirty="0">
                <a:solidFill>
                  <a:schemeClr val="bg2"/>
                </a:solidFill>
              </a:rPr>
              <a:t>Our MA-ABE for ASP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00"/>
    </mc:Choice>
    <mc:Fallback xmlns="">
      <p:transition spd="slow" advTm="479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26" name="Google Shape;626;p26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/>
              <a:t>Boolean Span Program (BSP)</a:t>
            </a:r>
            <a:endParaRPr sz="295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7" name="Google Shape;627;p26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17025" y="684362"/>
                <a:ext cx="8627100" cy="232618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BSP: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where matrix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∈</m:t>
                    </m:r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 ×ℓ</m:t>
                        </m:r>
                      </m:sup>
                    </m:sSubSup>
                  </m:oMath>
                </a14:m>
                <a:r>
                  <a:rPr lang="en-US" sz="1800" dirty="0"/>
                  <a:t>, map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: [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]→[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∈{0,1}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satisfies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(1, 0, …, 0)∈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𝑅𝑜𝑤𝑆𝑝𝑎𝑛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1" i="1" baseline="-2500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i="1" dirty="0"/>
                </a:br>
                <a:br>
                  <a:rPr lang="en-US" sz="1800" i="1" dirty="0"/>
                </a:br>
                <a:r>
                  <a:rPr lang="en-US" sz="1800" dirty="0"/>
                  <a:t>Universe of attributes: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sz="1800" i="1" dirty="0"/>
                </a:br>
                <a:r>
                  <a:rPr lang="en-US" sz="1800" dirty="0"/>
                  <a:t>For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∈{0,1}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, define submatrix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1" i="1" baseline="-25000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/>
                  <a:t>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800" dirty="0"/>
                  <a:t> consisting of rows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with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sz="1800" i="1" dirty="0"/>
              </a:p>
            </p:txBody>
          </p:sp>
        </mc:Choice>
        <mc:Fallback>
          <p:sp>
            <p:nvSpPr>
              <p:cNvPr id="627" name="Google Shape;627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7025" y="684362"/>
                <a:ext cx="8627100" cy="2326184"/>
              </a:xfrm>
              <a:prstGeom prst="rect">
                <a:avLst/>
              </a:prstGeom>
              <a:blipFill>
                <a:blip r:embed="rId3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8" name="Google Shape;628;p26"/>
          <p:cNvSpPr txBox="1">
            <a:spLocks noGrp="1"/>
          </p:cNvSpPr>
          <p:nvPr>
            <p:ph type="title"/>
          </p:nvPr>
        </p:nvSpPr>
        <p:spPr>
          <a:xfrm>
            <a:off x="517025" y="3071636"/>
            <a:ext cx="8627100" cy="935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Linear Secret Sharing Schemes (LSSS)</a:t>
            </a:r>
            <a:endParaRPr sz="295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9" name="Google Shape;629;p26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17025" y="3623577"/>
                <a:ext cx="8627100" cy="209788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l-GR" sz="1800" b="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1800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800" b="0" i="1" dirty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l-GR" sz="1800" b="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baseline="-25000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US" sz="1800" baseline="-25000" dirty="0"/>
                </a:b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𝑅𝑒𝑐𝑜𝑛𝑠𝑡𝑟𝑢𝑐𝑡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iff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∈{0,1}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satisfies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sz="1800" dirty="0"/>
              </a:p>
            </p:txBody>
          </p:sp>
        </mc:Choice>
        <mc:Fallback>
          <p:sp>
            <p:nvSpPr>
              <p:cNvPr id="629" name="Google Shape;629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7025" y="3623577"/>
                <a:ext cx="8627100" cy="2097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96"/>
    </mc:Choice>
    <mc:Fallback xmlns="">
      <p:transition spd="slow" advTm="11969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45" name="Google Shape;645;p28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 err="1"/>
              <a:t>Lewko</a:t>
            </a:r>
            <a:r>
              <a:rPr lang="en" sz="2950" b="1" dirty="0"/>
              <a:t>-Waters MA-ABE for BSP construction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7" name="Google Shape;647;p2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84611" y="1917610"/>
                <a:ext cx="3788606" cy="4608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 baseline="-25000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647" name="Google Shape;647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4611" y="1917610"/>
                <a:ext cx="3788606" cy="460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A72D4BD3-2B8D-B561-2E82-E3592B0E19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3759321"/>
                <a:ext cx="5565723" cy="1052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 {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+mn-lt"/>
                  </a:rPr>
                  <a:t>, where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]+ </m:t>
                          </m:r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[0]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A72D4BD3-2B8D-B561-2E82-E3592B0E1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3759321"/>
                <a:ext cx="5565723" cy="1052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292F7-B5A4-91BE-F10D-93A37761F17F}"/>
                  </a:ext>
                </a:extLst>
              </p:cNvPr>
              <p:cNvSpPr txBox="1"/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0)→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292F7-B5A4-91BE-F10D-93A37761F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blipFill>
                <a:blip r:embed="rId6"/>
                <a:stretch>
                  <a:fillRect l="-524" t="-3333" b="-3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92EDC3-FC7C-670E-B9D1-71C15B9DF077}"/>
                  </a:ext>
                </a:extLst>
              </p:cNvPr>
              <p:cNvSpPr txBox="1"/>
              <p:nvPr/>
            </p:nvSpPr>
            <p:spPr>
              <a:xfrm>
                <a:off x="584611" y="1228071"/>
                <a:ext cx="372897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: {0,1</m:t>
                      </m:r>
                      <m:sSup>
                        <m:s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400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92EDC3-FC7C-670E-B9D1-71C15B9D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228071"/>
                <a:ext cx="3728972" cy="307777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D948FA-EB33-E003-51CC-B89D7F35006B}"/>
                  </a:ext>
                </a:extLst>
              </p:cNvPr>
              <p:cNvSpPr txBox="1"/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𝑮𝒍𝒐𝒃𝒂𝒍𝑺𝒆𝒕𝒖𝒑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ar-AE" sz="14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ar-AE" sz="1400" b="1" dirty="0">
                    <a:solidFill>
                      <a:schemeClr val="bg1"/>
                    </a:solidFill>
                  </a:rPr>
                </a:br>
                <a:endParaRPr lang="ar-A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D948FA-EB33-E003-51CC-B89D7F35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blipFill>
                <a:blip r:embed="rId8"/>
                <a:stretch>
                  <a:fillRect l="-1613" t="-3571" r="-483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81022E-3597-66D2-D997-EC47F41CE4FC}"/>
                  </a:ext>
                </a:extLst>
              </p:cNvPr>
              <p:cNvSpPr txBox="1"/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𝑨𝒖𝒕𝒉𝑺𝒆𝒕𝒖𝒑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81022E-3597-66D2-D997-EC47F41CE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blipFill>
                <a:blip r:embed="rId9"/>
                <a:stretch>
                  <a:fillRect r="-64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5D3CB-0FC7-6A30-71F6-E801E59457BF}"/>
                  </a:ext>
                </a:extLst>
              </p:cNvPr>
              <p:cNvSpPr txBox="1"/>
              <p:nvPr/>
            </p:nvSpPr>
            <p:spPr>
              <a:xfrm>
                <a:off x="584611" y="3425334"/>
                <a:ext cx="2732605" cy="32021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ℓ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5D3CB-0FC7-6A30-71F6-E801E5945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3425334"/>
                <a:ext cx="2732605" cy="320216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BBEB27-EBF3-0CFA-F8DD-666DA1B64D45}"/>
                  </a:ext>
                </a:extLst>
              </p:cNvPr>
              <p:cNvSpPr txBox="1"/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choose random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BBEB27-EBF3-0CFA-F8DD-666DA1B64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blipFill>
                <a:blip r:embed="rId11"/>
                <a:stretch>
                  <a:fillRect l="-549" b="-1851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2471B-ACF4-78C9-760E-76E189750A85}"/>
                  </a:ext>
                </a:extLst>
              </p:cNvPr>
              <p:cNvSpPr txBox="1"/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𝑲𝑮𝒆𝒏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2471B-ACF4-78C9-760E-76E189750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blipFill>
                <a:blip r:embed="rId12"/>
                <a:stretch>
                  <a:fillRect r="-483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DB391029-690C-8FA5-5675-2E3B860DDE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888" y="2833337"/>
                <a:ext cx="3331406" cy="470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sz="1400" dirty="0"/>
              </a:p>
            </p:txBody>
          </p:sp>
        </mc:Choice>
        <mc:Fallback xmlns="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DB391029-690C-8FA5-5675-2E3B860DD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8" y="2833337"/>
                <a:ext cx="3331406" cy="47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420F1A-6495-A0A5-1C63-FA04DE77CC63}"/>
                  </a:ext>
                </a:extLst>
              </p:cNvPr>
              <p:cNvSpPr txBox="1"/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420F1A-6495-A0A5-1C63-FA04DE77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F5DE0653-C5CE-88CC-D8BB-62D2B5F37B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𝐺𝐼𝐷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F5DE0653-C5CE-88CC-D8BB-62D2B5F37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FB3F0E-6AC3-AA59-1EE0-2234483B0B8A}"/>
                  </a:ext>
                </a:extLst>
              </p:cNvPr>
              <p:cNvSpPr txBox="1"/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FB3F0E-6AC3-AA59-1EE0-2234483B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blipFill>
                <a:blip r:embed="rId1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CEA00D-9B63-6A20-D338-AD711E7E01A8}"/>
              </a:ext>
            </a:extLst>
          </p:cNvPr>
          <p:cNvCxnSpPr>
            <a:cxnSpLocks/>
          </p:cNvCxnSpPr>
          <p:nvPr/>
        </p:nvCxnSpPr>
        <p:spPr>
          <a:xfrm>
            <a:off x="7030282" y="2262139"/>
            <a:ext cx="0" cy="6320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7A2010B-DC48-E2E5-4FBE-473739AEB56B}"/>
                  </a:ext>
                </a:extLst>
              </p:cNvPr>
              <p:cNvSpPr txBox="1"/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7A2010B-DC48-E2E5-4FBE-473739AEB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A28D71-EEDA-412F-6D7B-7E561E29FB75}"/>
                  </a:ext>
                </a:extLst>
              </p:cNvPr>
              <p:cNvSpPr txBox="1"/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A28D71-EEDA-412F-6D7B-7E561E29F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blipFill>
                <a:blip r:embed="rId1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2BFFD6-32BF-8424-4B7A-C0609B160B32}"/>
              </a:ext>
            </a:extLst>
          </p:cNvPr>
          <p:cNvCxnSpPr/>
          <p:nvPr/>
        </p:nvCxnSpPr>
        <p:spPr>
          <a:xfrm>
            <a:off x="5987331" y="720900"/>
            <a:ext cx="0" cy="4137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uble Brace 35">
            <a:extLst>
              <a:ext uri="{FF2B5EF4-FFF2-40B4-BE49-F238E27FC236}">
                <a16:creationId xmlns:a16="http://schemas.microsoft.com/office/drawing/2014/main" id="{E49454A0-55B3-1178-A306-F74015A8F491}"/>
              </a:ext>
            </a:extLst>
          </p:cNvPr>
          <p:cNvSpPr/>
          <p:nvPr/>
        </p:nvSpPr>
        <p:spPr>
          <a:xfrm>
            <a:off x="6149183" y="1405344"/>
            <a:ext cx="2963009" cy="775259"/>
          </a:xfrm>
          <a:prstGeom prst="brace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01"/>
    </mc:Choice>
    <mc:Fallback xmlns="">
      <p:transition spd="slow" advTm="21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/>
      <p:bldP spid="3" grpId="0"/>
      <p:bldP spid="5" grpId="0" animBg="1"/>
      <p:bldP spid="13" grpId="0" animBg="1"/>
      <p:bldP spid="15" grpId="0" animBg="1"/>
      <p:bldP spid="17" grpId="0" animBg="1"/>
      <p:bldP spid="18" grpId="0" animBg="1"/>
      <p:bldP spid="20" grpId="0"/>
      <p:bldP spid="21" grpId="0" animBg="1"/>
      <p:bldP spid="22" grpId="0"/>
      <p:bldP spid="24" grpId="0"/>
      <p:bldP spid="31" grpId="0"/>
      <p:bldP spid="32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>
          <a:extLst>
            <a:ext uri="{FF2B5EF4-FFF2-40B4-BE49-F238E27FC236}">
              <a16:creationId xmlns:a16="http://schemas.microsoft.com/office/drawing/2014/main" id="{A593AE53-2EC8-F5AE-B342-22892703C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8AF3438D-DD00-821F-6D0F-B24C1C6B60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44C17762-D663-1A74-B265-FA49516857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Proof Technique: Dual System Encryption </a:t>
            </a:r>
            <a:r>
              <a:rPr lang="en" sz="1800" dirty="0"/>
              <a:t>[W’09]</a:t>
            </a:r>
            <a:endParaRPr sz="18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07DC47-A2CC-4DD1-EDFB-D0E710440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55932"/>
              </p:ext>
            </p:extLst>
          </p:nvPr>
        </p:nvGraphicFramePr>
        <p:xfrm>
          <a:off x="1388828" y="1096341"/>
          <a:ext cx="6096000" cy="1554480"/>
        </p:xfrm>
        <a:graphic>
          <a:graphicData uri="http://schemas.openxmlformats.org/drawingml/2006/table">
            <a:tbl>
              <a:tblPr firstRow="1" bandRow="1">
                <a:tableStyleId>{051880A8-D4F1-4EB1-BC22-3ACA0F566227}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80821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9898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6549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Normal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user secret 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Semi-functional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user secret key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22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Normal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ciphertext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70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Semi-functional ciphertext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rgbClr val="BB0000"/>
                          </a:solidFill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973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0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4"/>
    </mc:Choice>
    <mc:Fallback xmlns="">
      <p:transition spd="slow" advTm="316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>
          <a:extLst>
            <a:ext uri="{FF2B5EF4-FFF2-40B4-BE49-F238E27FC236}">
              <a16:creationId xmlns:a16="http://schemas.microsoft.com/office/drawing/2014/main" id="{6AB8C5AF-1A63-9AD1-08B6-B39559A05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3577381E-3C2D-4731-DC6B-4CB57A4C84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D90F9114-96B3-2AF7-8569-D3E589BDE8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Proof Technique: Dual System Encryption </a:t>
            </a:r>
            <a:r>
              <a:rPr lang="en" sz="1800" dirty="0"/>
              <a:t>[W’09]</a:t>
            </a:r>
            <a:endParaRPr sz="1800" dirty="0"/>
          </a:p>
        </p:txBody>
      </p:sp>
      <p:sp>
        <p:nvSpPr>
          <p:cNvPr id="45" name="Google Shape;637;p27">
            <a:extLst>
              <a:ext uri="{FF2B5EF4-FFF2-40B4-BE49-F238E27FC236}">
                <a16:creationId xmlns:a16="http://schemas.microsoft.com/office/drawing/2014/main" id="{41A76C97-50A8-298D-3236-3FFD97BB664D}"/>
              </a:ext>
            </a:extLst>
          </p:cNvPr>
          <p:cNvSpPr txBox="1">
            <a:spLocks/>
          </p:cNvSpPr>
          <p:nvPr/>
        </p:nvSpPr>
        <p:spPr>
          <a:xfrm>
            <a:off x="516900" y="4456683"/>
            <a:ext cx="86271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Last step: ciphertext encrypts random message</a:t>
            </a:r>
          </a:p>
        </p:txBody>
      </p:sp>
      <p:sp>
        <p:nvSpPr>
          <p:cNvPr id="58" name="Google Shape;637;p27">
            <a:extLst>
              <a:ext uri="{FF2B5EF4-FFF2-40B4-BE49-F238E27FC236}">
                <a16:creationId xmlns:a16="http://schemas.microsoft.com/office/drawing/2014/main" id="{EE690A8F-B79E-E9D4-7966-473E17FACF82}"/>
              </a:ext>
            </a:extLst>
          </p:cNvPr>
          <p:cNvSpPr txBox="1">
            <a:spLocks/>
          </p:cNvSpPr>
          <p:nvPr/>
        </p:nvSpPr>
        <p:spPr>
          <a:xfrm>
            <a:off x="516900" y="3902579"/>
            <a:ext cx="210703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User secret keys</a:t>
            </a:r>
          </a:p>
        </p:txBody>
      </p:sp>
      <p:sp>
        <p:nvSpPr>
          <p:cNvPr id="59" name="Google Shape;637;p27">
            <a:extLst>
              <a:ext uri="{FF2B5EF4-FFF2-40B4-BE49-F238E27FC236}">
                <a16:creationId xmlns:a16="http://schemas.microsoft.com/office/drawing/2014/main" id="{0C661B19-B1B4-4747-79A1-7706B4AC32A2}"/>
              </a:ext>
            </a:extLst>
          </p:cNvPr>
          <p:cNvSpPr txBox="1">
            <a:spLocks/>
          </p:cNvSpPr>
          <p:nvPr/>
        </p:nvSpPr>
        <p:spPr>
          <a:xfrm>
            <a:off x="516900" y="3348475"/>
            <a:ext cx="1272143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Ciphertext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E3595DC-8CDA-7E7A-56A0-CBBDFFB2364F}"/>
              </a:ext>
            </a:extLst>
          </p:cNvPr>
          <p:cNvSpPr/>
          <p:nvPr/>
        </p:nvSpPr>
        <p:spPr>
          <a:xfrm>
            <a:off x="2488758" y="3474369"/>
            <a:ext cx="1828800" cy="348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9EEE819-78D6-E948-91BB-3A1FA0E8E184}"/>
              </a:ext>
            </a:extLst>
          </p:cNvPr>
          <p:cNvSpPr/>
          <p:nvPr/>
        </p:nvSpPr>
        <p:spPr>
          <a:xfrm>
            <a:off x="2488758" y="4068405"/>
            <a:ext cx="378476" cy="348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52C257-44FE-20B7-A4A5-FE0B80380CA4}"/>
              </a:ext>
            </a:extLst>
          </p:cNvPr>
          <p:cNvSpPr/>
          <p:nvPr/>
        </p:nvSpPr>
        <p:spPr>
          <a:xfrm>
            <a:off x="3013544" y="4060042"/>
            <a:ext cx="378476" cy="348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5EDD9F-78A6-F181-3AC6-5BE8BAD5F075}"/>
              </a:ext>
            </a:extLst>
          </p:cNvPr>
          <p:cNvSpPr/>
          <p:nvPr/>
        </p:nvSpPr>
        <p:spPr>
          <a:xfrm>
            <a:off x="3538330" y="4060390"/>
            <a:ext cx="378476" cy="348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C53E5AC2-789A-E7D0-E99D-F9314AFDD70C}"/>
              </a:ext>
            </a:extLst>
          </p:cNvPr>
          <p:cNvSpPr/>
          <p:nvPr/>
        </p:nvSpPr>
        <p:spPr>
          <a:xfrm>
            <a:off x="4071002" y="4046380"/>
            <a:ext cx="378476" cy="348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4A7C4F04-FBF4-E0EC-D57A-EE7F9AD85AEE}"/>
              </a:ext>
            </a:extLst>
          </p:cNvPr>
          <p:cNvSpPr/>
          <p:nvPr/>
        </p:nvSpPr>
        <p:spPr>
          <a:xfrm>
            <a:off x="4595788" y="4038017"/>
            <a:ext cx="378476" cy="348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EC760C46-1A79-0103-18FC-66C3ECAA7AC1}"/>
              </a:ext>
            </a:extLst>
          </p:cNvPr>
          <p:cNvSpPr/>
          <p:nvPr/>
        </p:nvSpPr>
        <p:spPr>
          <a:xfrm>
            <a:off x="5120574" y="4038365"/>
            <a:ext cx="378476" cy="348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503342-101A-3090-27EB-983C9FAA505E}"/>
              </a:ext>
            </a:extLst>
          </p:cNvPr>
          <p:cNvCxnSpPr>
            <a:cxnSpLocks/>
          </p:cNvCxnSpPr>
          <p:nvPr/>
        </p:nvCxnSpPr>
        <p:spPr>
          <a:xfrm>
            <a:off x="678678" y="2878372"/>
            <a:ext cx="7277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A29CC35-6B31-34BF-7AFC-CE9C7C0362B0}"/>
              </a:ext>
            </a:extLst>
          </p:cNvPr>
          <p:cNvSpPr/>
          <p:nvPr/>
        </p:nvSpPr>
        <p:spPr>
          <a:xfrm>
            <a:off x="2488761" y="3473389"/>
            <a:ext cx="1828800" cy="348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A0814-A1E9-1DDF-548E-09408F9BCB9D}"/>
              </a:ext>
            </a:extLst>
          </p:cNvPr>
          <p:cNvSpPr/>
          <p:nvPr/>
        </p:nvSpPr>
        <p:spPr>
          <a:xfrm>
            <a:off x="2488761" y="4067425"/>
            <a:ext cx="378476" cy="348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1C847-CFAA-F01B-1B22-7082A4C03339}"/>
              </a:ext>
            </a:extLst>
          </p:cNvPr>
          <p:cNvSpPr/>
          <p:nvPr/>
        </p:nvSpPr>
        <p:spPr>
          <a:xfrm>
            <a:off x="3013547" y="4059062"/>
            <a:ext cx="378476" cy="348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DBD37-BD99-29CA-9C9A-80647206C4AD}"/>
              </a:ext>
            </a:extLst>
          </p:cNvPr>
          <p:cNvSpPr/>
          <p:nvPr/>
        </p:nvSpPr>
        <p:spPr>
          <a:xfrm>
            <a:off x="3538333" y="4059410"/>
            <a:ext cx="378476" cy="348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1F491-BC7C-C3E5-FF45-1C6EB8BA1DEF}"/>
              </a:ext>
            </a:extLst>
          </p:cNvPr>
          <p:cNvSpPr/>
          <p:nvPr/>
        </p:nvSpPr>
        <p:spPr>
          <a:xfrm>
            <a:off x="4071005" y="4045400"/>
            <a:ext cx="378476" cy="348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4FA80-7981-6E1B-2131-F4A67CBA4F80}"/>
              </a:ext>
            </a:extLst>
          </p:cNvPr>
          <p:cNvSpPr/>
          <p:nvPr/>
        </p:nvSpPr>
        <p:spPr>
          <a:xfrm>
            <a:off x="4595791" y="4037037"/>
            <a:ext cx="378476" cy="348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9C1E72-BC14-CAA4-5D77-3D109F327591}"/>
              </a:ext>
            </a:extLst>
          </p:cNvPr>
          <p:cNvSpPr/>
          <p:nvPr/>
        </p:nvSpPr>
        <p:spPr>
          <a:xfrm>
            <a:off x="5120577" y="4037385"/>
            <a:ext cx="378476" cy="348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BDBAB0-A786-DA04-32D3-A50590B34BCD}"/>
              </a:ext>
            </a:extLst>
          </p:cNvPr>
          <p:cNvGraphicFramePr>
            <a:graphicFrameLocks noGrp="1"/>
          </p:cNvGraphicFramePr>
          <p:nvPr/>
        </p:nvGraphicFramePr>
        <p:xfrm>
          <a:off x="1388828" y="1096341"/>
          <a:ext cx="6096000" cy="1554480"/>
        </p:xfrm>
        <a:graphic>
          <a:graphicData uri="http://schemas.openxmlformats.org/drawingml/2006/table">
            <a:tbl>
              <a:tblPr firstRow="1" bandRow="1">
                <a:tableStyleId>{051880A8-D4F1-4EB1-BC22-3ACA0F566227}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80821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9898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6549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Normal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user secret 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Semi-functional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user secret key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22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Normal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ciphertext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70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Semi-functional ciphertext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800" b="1" dirty="0">
                          <a:solidFill>
                            <a:srgbClr val="BB0000"/>
                          </a:solidFill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9731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2"/>
    </mc:Choice>
    <mc:Fallback xmlns="">
      <p:transition spd="slow" advTm="3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>
          <a:extLst>
            <a:ext uri="{FF2B5EF4-FFF2-40B4-BE49-F238E27FC236}">
              <a16:creationId xmlns:a16="http://schemas.microsoft.com/office/drawing/2014/main" id="{4A112CC3-8B38-546C-40CC-6FA62D4C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FF65089B-A2DA-87E2-0865-A753522B3C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D3CE5CA9-8D00-D94B-172E-1CB54511E7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Limitation: </a:t>
            </a:r>
            <a:r>
              <a:rPr lang="en" sz="2950" b="1" dirty="0">
                <a:solidFill>
                  <a:srgbClr val="C00000"/>
                </a:solidFill>
              </a:rPr>
              <a:t>Static</a:t>
            </a:r>
            <a:r>
              <a:rPr lang="en" sz="2950" b="1" dirty="0"/>
              <a:t> Authority Corruption </a:t>
            </a:r>
            <a:endParaRPr sz="2950" b="1" dirty="0"/>
          </a:p>
        </p:txBody>
      </p:sp>
      <p:sp>
        <p:nvSpPr>
          <p:cNvPr id="49" name="Google Shape;637;p27">
            <a:extLst>
              <a:ext uri="{FF2B5EF4-FFF2-40B4-BE49-F238E27FC236}">
                <a16:creationId xmlns:a16="http://schemas.microsoft.com/office/drawing/2014/main" id="{20AF525F-E2EE-4F79-BCD4-B7BECC81B5D3}"/>
              </a:ext>
            </a:extLst>
          </p:cNvPr>
          <p:cNvSpPr txBox="1">
            <a:spLocks/>
          </p:cNvSpPr>
          <p:nvPr/>
        </p:nvSpPr>
        <p:spPr>
          <a:xfrm>
            <a:off x="613764" y="1945095"/>
            <a:ext cx="7226222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Target-group-based computational assumption (DBDH variant)</a:t>
            </a:r>
          </a:p>
        </p:txBody>
      </p:sp>
      <p:sp>
        <p:nvSpPr>
          <p:cNvPr id="51" name="Triangle 50">
            <a:extLst>
              <a:ext uri="{FF2B5EF4-FFF2-40B4-BE49-F238E27FC236}">
                <a16:creationId xmlns:a16="http://schemas.microsoft.com/office/drawing/2014/main" id="{A5CB2185-8D55-711F-F7A7-63D999C51964}"/>
              </a:ext>
            </a:extLst>
          </p:cNvPr>
          <p:cNvSpPr/>
          <p:nvPr/>
        </p:nvSpPr>
        <p:spPr>
          <a:xfrm rot="10800000">
            <a:off x="2615973" y="2424730"/>
            <a:ext cx="1073426" cy="30214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Google Shape;637;p27">
            <a:extLst>
              <a:ext uri="{FF2B5EF4-FFF2-40B4-BE49-F238E27FC236}">
                <a16:creationId xmlns:a16="http://schemas.microsoft.com/office/drawing/2014/main" id="{52D2699B-0DA4-9371-6C6D-D52466629769}"/>
              </a:ext>
            </a:extLst>
          </p:cNvPr>
          <p:cNvSpPr txBox="1">
            <a:spLocks/>
          </p:cNvSpPr>
          <p:nvPr/>
        </p:nvSpPr>
        <p:spPr>
          <a:xfrm>
            <a:off x="615090" y="2606379"/>
            <a:ext cx="7226222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Reduction embeds challenge in public keys of </a:t>
            </a:r>
            <a:r>
              <a:rPr lang="en-US" sz="1800" i="1" dirty="0">
                <a:solidFill>
                  <a:srgbClr val="C00000"/>
                </a:solidFill>
              </a:rPr>
              <a:t>honest authorities</a:t>
            </a:r>
          </a:p>
        </p:txBody>
      </p:sp>
      <p:sp>
        <p:nvSpPr>
          <p:cNvPr id="2" name="Google Shape;637;p27">
            <a:extLst>
              <a:ext uri="{FF2B5EF4-FFF2-40B4-BE49-F238E27FC236}">
                <a16:creationId xmlns:a16="http://schemas.microsoft.com/office/drawing/2014/main" id="{3D75EE63-E87B-E781-F40C-F3C49EC66046}"/>
              </a:ext>
            </a:extLst>
          </p:cNvPr>
          <p:cNvSpPr txBox="1">
            <a:spLocks/>
          </p:cNvSpPr>
          <p:nvPr/>
        </p:nvSpPr>
        <p:spPr>
          <a:xfrm>
            <a:off x="517025" y="715698"/>
            <a:ext cx="8627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Penultimate step: ciphertext, all user secret keys: semi-functional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Last step: ciphertext encrypts random message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717AD203-4246-7601-435D-3E08A9C02347}"/>
              </a:ext>
            </a:extLst>
          </p:cNvPr>
          <p:cNvSpPr/>
          <p:nvPr/>
        </p:nvSpPr>
        <p:spPr>
          <a:xfrm>
            <a:off x="318623" y="985959"/>
            <a:ext cx="206734" cy="477078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BB8029-C0F4-8D69-CBEA-A363F8B7D9A3}"/>
              </a:ext>
            </a:extLst>
          </p:cNvPr>
          <p:cNvSpPr/>
          <p:nvPr/>
        </p:nvSpPr>
        <p:spPr>
          <a:xfrm>
            <a:off x="127221" y="834884"/>
            <a:ext cx="7712765" cy="7712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9171971-863F-5A0E-C911-71614E69D8D7}"/>
              </a:ext>
            </a:extLst>
          </p:cNvPr>
          <p:cNvSpPr/>
          <p:nvPr/>
        </p:nvSpPr>
        <p:spPr>
          <a:xfrm rot="10800000">
            <a:off x="2615973" y="1674744"/>
            <a:ext cx="1073426" cy="30214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2"/>
    </mc:Choice>
    <mc:Fallback xmlns="">
      <p:transition spd="slow" advTm="398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>
          <a:extLst>
            <a:ext uri="{FF2B5EF4-FFF2-40B4-BE49-F238E27FC236}">
              <a16:creationId xmlns:a16="http://schemas.microsoft.com/office/drawing/2014/main" id="{A0AFD4D4-8534-9601-02D8-A9EADFBCA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15B72157-AF24-7D34-E5E3-0A5B110798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BF6FAEFF-37EB-73A6-F5CD-3C40C7918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Towards </a:t>
            </a:r>
            <a:r>
              <a:rPr lang="en" sz="2950" b="1" dirty="0">
                <a:solidFill>
                  <a:schemeClr val="accent1"/>
                </a:solidFill>
              </a:rPr>
              <a:t>Adaptive</a:t>
            </a:r>
            <a:r>
              <a:rPr lang="en" sz="2950" b="1" dirty="0"/>
              <a:t> Authority Corruption </a:t>
            </a:r>
            <a:endParaRPr sz="2950" b="1" dirty="0"/>
          </a:p>
        </p:txBody>
      </p:sp>
      <p:sp>
        <p:nvSpPr>
          <p:cNvPr id="45" name="Google Shape;637;p27">
            <a:extLst>
              <a:ext uri="{FF2B5EF4-FFF2-40B4-BE49-F238E27FC236}">
                <a16:creationId xmlns:a16="http://schemas.microsoft.com/office/drawing/2014/main" id="{C55A62D0-DF7C-DD83-EA70-75A6C6D7D584}"/>
              </a:ext>
            </a:extLst>
          </p:cNvPr>
          <p:cNvSpPr txBox="1">
            <a:spLocks/>
          </p:cNvSpPr>
          <p:nvPr/>
        </p:nvSpPr>
        <p:spPr>
          <a:xfrm>
            <a:off x="517025" y="715698"/>
            <a:ext cx="8627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Penultimate step: ciphertext, all user secret keys: semi-functional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Last step: ciphertext encrypts random message</a:t>
            </a:r>
          </a:p>
        </p:txBody>
      </p:sp>
      <p:sp>
        <p:nvSpPr>
          <p:cNvPr id="47" name="Curved Right Arrow 46">
            <a:extLst>
              <a:ext uri="{FF2B5EF4-FFF2-40B4-BE49-F238E27FC236}">
                <a16:creationId xmlns:a16="http://schemas.microsoft.com/office/drawing/2014/main" id="{D86115DD-BECD-B97D-9AB3-9DDFC0A6C60E}"/>
              </a:ext>
            </a:extLst>
          </p:cNvPr>
          <p:cNvSpPr/>
          <p:nvPr/>
        </p:nvSpPr>
        <p:spPr>
          <a:xfrm>
            <a:off x="318623" y="985959"/>
            <a:ext cx="206734" cy="477078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2D1FFBA-9F47-A470-762C-894A89FAD0E5}"/>
              </a:ext>
            </a:extLst>
          </p:cNvPr>
          <p:cNvSpPr/>
          <p:nvPr/>
        </p:nvSpPr>
        <p:spPr>
          <a:xfrm>
            <a:off x="127221" y="834884"/>
            <a:ext cx="7712765" cy="77127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oogle Shape;637;p27">
            <a:extLst>
              <a:ext uri="{FF2B5EF4-FFF2-40B4-BE49-F238E27FC236}">
                <a16:creationId xmlns:a16="http://schemas.microsoft.com/office/drawing/2014/main" id="{5547532D-CDFF-EA1E-B110-7747CBF597DA}"/>
              </a:ext>
            </a:extLst>
          </p:cNvPr>
          <p:cNvSpPr txBox="1">
            <a:spLocks/>
          </p:cNvSpPr>
          <p:nvPr/>
        </p:nvSpPr>
        <p:spPr>
          <a:xfrm>
            <a:off x="1175214" y="1865577"/>
            <a:ext cx="7457186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Make this transition information-theoretic</a:t>
            </a: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694EDDC1-6D8C-CBED-F477-35393F6430EB}"/>
              </a:ext>
            </a:extLst>
          </p:cNvPr>
          <p:cNvSpPr/>
          <p:nvPr/>
        </p:nvSpPr>
        <p:spPr>
          <a:xfrm rot="10800000">
            <a:off x="2615973" y="1674744"/>
            <a:ext cx="1073426" cy="3021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961B43-FE9A-DC21-7995-B4C6E5947D24}"/>
                  </a:ext>
                </a:extLst>
              </p:cNvPr>
              <p:cNvSpPr txBox="1"/>
              <p:nvPr/>
            </p:nvSpPr>
            <p:spPr>
              <a:xfrm>
                <a:off x="1899822" y="3005809"/>
                <a:ext cx="2920754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∙(…)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961B43-FE9A-DC21-7995-B4C6E5947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22" y="3005809"/>
                <a:ext cx="2920754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2BBA16-5821-9871-7C21-14376A3769E3}"/>
                  </a:ext>
                </a:extLst>
              </p:cNvPr>
              <p:cNvSpPr txBox="1"/>
              <p:nvPr/>
            </p:nvSpPr>
            <p:spPr>
              <a:xfrm>
                <a:off x="5110653" y="3010150"/>
                <a:ext cx="3704873" cy="41331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]+ 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800" b="0" i="1" dirty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2BBA16-5821-9871-7C21-14376A37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653" y="3010150"/>
                <a:ext cx="3704873" cy="413318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4A57D44-DDFC-731B-E307-FC14EA6B01D6}"/>
              </a:ext>
            </a:extLst>
          </p:cNvPr>
          <p:cNvSpPr txBox="1"/>
          <p:nvPr/>
        </p:nvSpPr>
        <p:spPr>
          <a:xfrm>
            <a:off x="81475" y="1995496"/>
            <a:ext cx="1093739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Want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137CF1-D425-A873-51A6-D3E7521754C4}"/>
              </a:ext>
            </a:extLst>
          </p:cNvPr>
          <p:cNvSpPr txBox="1"/>
          <p:nvPr/>
        </p:nvSpPr>
        <p:spPr>
          <a:xfrm>
            <a:off x="81475" y="2495433"/>
            <a:ext cx="1093739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Idea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E14CB4-0A26-6B00-C5FF-067B51E48D62}"/>
                  </a:ext>
                </a:extLst>
              </p:cNvPr>
              <p:cNvSpPr txBox="1"/>
              <p:nvPr/>
            </p:nvSpPr>
            <p:spPr>
              <a:xfrm>
                <a:off x="1175214" y="3511468"/>
                <a:ext cx="4572000" cy="394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Use entropy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8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to 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E14CB4-0A26-6B00-C5FF-067B51E48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14" y="3511468"/>
                <a:ext cx="4572000" cy="394019"/>
              </a:xfrm>
              <a:prstGeom prst="rect">
                <a:avLst/>
              </a:prstGeom>
              <a:blipFill>
                <a:blip r:embed="rId6"/>
                <a:stretch>
                  <a:fillRect l="-1108" t="-937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187F504-59DA-FB0A-5DC1-A9C764E196B7}"/>
              </a:ext>
            </a:extLst>
          </p:cNvPr>
          <p:cNvSpPr txBox="1"/>
          <p:nvPr/>
        </p:nvSpPr>
        <p:spPr>
          <a:xfrm>
            <a:off x="81475" y="3511468"/>
            <a:ext cx="10783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How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637;p27">
                <a:extLst>
                  <a:ext uri="{FF2B5EF4-FFF2-40B4-BE49-F238E27FC236}">
                    <a16:creationId xmlns:a16="http://schemas.microsoft.com/office/drawing/2014/main" id="{D61AD795-2B3F-0BBB-41E1-1F0AB817C8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3988" y="3905487"/>
                <a:ext cx="5055516" cy="637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information-theoretically revealed</a:t>
                </a:r>
              </a:p>
            </p:txBody>
          </p:sp>
        </mc:Choice>
        <mc:Fallback xmlns="">
          <p:sp>
            <p:nvSpPr>
              <p:cNvPr id="27" name="Google Shape;637;p27">
                <a:extLst>
                  <a:ext uri="{FF2B5EF4-FFF2-40B4-BE49-F238E27FC236}">
                    <a16:creationId xmlns:a16="http://schemas.microsoft.com/office/drawing/2014/main" id="{D61AD795-2B3F-0BBB-41E1-1F0AB817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88" y="3905487"/>
                <a:ext cx="5055516" cy="6371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1181339-2A3F-5820-7088-C8DDBB776318}"/>
              </a:ext>
            </a:extLst>
          </p:cNvPr>
          <p:cNvSpPr txBox="1"/>
          <p:nvPr/>
        </p:nvSpPr>
        <p:spPr>
          <a:xfrm>
            <a:off x="84634" y="4085470"/>
            <a:ext cx="107833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F129B8-EBC5-2881-0BED-375EB4CEAB3C}"/>
                  </a:ext>
                </a:extLst>
              </p:cNvPr>
              <p:cNvSpPr txBox="1"/>
              <p:nvPr/>
            </p:nvSpPr>
            <p:spPr>
              <a:xfrm>
                <a:off x="6523582" y="3583259"/>
                <a:ext cx="2569135" cy="58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F129B8-EBC5-2881-0BED-375EB4CEA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82" y="3583259"/>
                <a:ext cx="2569135" cy="586379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DFF20E-9C27-B373-EB6D-570E70AF7E4D}"/>
                  </a:ext>
                </a:extLst>
              </p:cNvPr>
              <p:cNvSpPr txBox="1"/>
              <p:nvPr/>
            </p:nvSpPr>
            <p:spPr>
              <a:xfrm>
                <a:off x="6523580" y="4126297"/>
                <a:ext cx="2691979" cy="58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DFF20E-9C27-B373-EB6D-570E70AF7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80" y="4126297"/>
                <a:ext cx="2691979" cy="586379"/>
              </a:xfrm>
              <a:prstGeom prst="rect">
                <a:avLst/>
              </a:prstGeom>
              <a:blipFill>
                <a:blip r:embed="rId9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1C128490-E114-2E03-8147-8052BB0AF2BF}"/>
              </a:ext>
            </a:extLst>
          </p:cNvPr>
          <p:cNvSpPr/>
          <p:nvPr/>
        </p:nvSpPr>
        <p:spPr>
          <a:xfrm>
            <a:off x="6506566" y="3587536"/>
            <a:ext cx="2552800" cy="1125140"/>
          </a:xfrm>
          <a:prstGeom prst="wedgeRoundRectCallout">
            <a:avLst>
              <a:gd name="adj1" fmla="val -64651"/>
              <a:gd name="adj2" fmla="val 805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4CBCC0-995C-5DD8-6EAB-940D09B6018D}"/>
                  </a:ext>
                </a:extLst>
              </p:cNvPr>
              <p:cNvSpPr txBox="1"/>
              <p:nvPr/>
            </p:nvSpPr>
            <p:spPr>
              <a:xfrm>
                <a:off x="1176318" y="2508000"/>
                <a:ext cx="7095811" cy="410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1800" dirty="0"/>
                  <a:t>Break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>
                    <a:latin typeface="+mn-lt"/>
                  </a:rPr>
                  <a:t>and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>
                    <a:latin typeface="+mn-lt"/>
                  </a:rPr>
                  <a:t>and use entropy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i="1" dirty="0">
                    <a:solidFill>
                      <a:schemeClr val="accent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</a:t>
                </a:r>
                <a:endParaRPr lang="en-US" sz="1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4CBCC0-995C-5DD8-6EAB-940D09B60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18" y="2508000"/>
                <a:ext cx="7095811" cy="410433"/>
              </a:xfrm>
              <a:prstGeom prst="rect">
                <a:avLst/>
              </a:prstGeom>
              <a:blipFill>
                <a:blip r:embed="rId10"/>
                <a:stretch>
                  <a:fillRect l="-714" t="-303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87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40"/>
    </mc:Choice>
    <mc:Fallback xmlns="">
      <p:transition spd="slow" advTm="141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5" grpId="0"/>
      <p:bldP spid="26" grpId="0" animBg="1"/>
      <p:bldP spid="27" grpId="0"/>
      <p:bldP spid="28" grpId="0" animBg="1"/>
      <p:bldP spid="30" grpId="0"/>
      <p:bldP spid="31" grpId="0"/>
      <p:bldP spid="33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>
          <a:extLst>
            <a:ext uri="{FF2B5EF4-FFF2-40B4-BE49-F238E27FC236}">
              <a16:creationId xmlns:a16="http://schemas.microsoft.com/office/drawing/2014/main" id="{7EFEABEF-3EDB-56BF-E5CF-B75B2EB9C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389936DB-997D-1978-223F-B2D6DF4FD3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46FC8B05-BB70-27E5-C4F1-A9D435DD7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Towards </a:t>
            </a:r>
            <a:r>
              <a:rPr lang="en" sz="2950" b="1" dirty="0">
                <a:solidFill>
                  <a:schemeClr val="accent1"/>
                </a:solidFill>
              </a:rPr>
              <a:t>Adaptive</a:t>
            </a:r>
            <a:r>
              <a:rPr lang="en" sz="2950" b="1" dirty="0"/>
              <a:t> Authority Corruption </a:t>
            </a:r>
            <a:endParaRPr sz="2950" b="1" dirty="0"/>
          </a:p>
        </p:txBody>
      </p:sp>
      <p:sp>
        <p:nvSpPr>
          <p:cNvPr id="45" name="Google Shape;637;p27">
            <a:extLst>
              <a:ext uri="{FF2B5EF4-FFF2-40B4-BE49-F238E27FC236}">
                <a16:creationId xmlns:a16="http://schemas.microsoft.com/office/drawing/2014/main" id="{0B0EAA21-8973-7B74-12C9-1B440242BBA4}"/>
              </a:ext>
            </a:extLst>
          </p:cNvPr>
          <p:cNvSpPr txBox="1">
            <a:spLocks/>
          </p:cNvSpPr>
          <p:nvPr/>
        </p:nvSpPr>
        <p:spPr>
          <a:xfrm>
            <a:off x="517025" y="715698"/>
            <a:ext cx="8627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Penultimate step: ciphertext, all user secret keys: semi-functional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Last step: ciphertext encrypts random message</a:t>
            </a:r>
          </a:p>
        </p:txBody>
      </p:sp>
      <p:sp>
        <p:nvSpPr>
          <p:cNvPr id="47" name="Curved Right Arrow 46">
            <a:extLst>
              <a:ext uri="{FF2B5EF4-FFF2-40B4-BE49-F238E27FC236}">
                <a16:creationId xmlns:a16="http://schemas.microsoft.com/office/drawing/2014/main" id="{B9675E2A-BA77-7877-1AD8-2E984C33C410}"/>
              </a:ext>
            </a:extLst>
          </p:cNvPr>
          <p:cNvSpPr/>
          <p:nvPr/>
        </p:nvSpPr>
        <p:spPr>
          <a:xfrm>
            <a:off x="318623" y="985959"/>
            <a:ext cx="206734" cy="477078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8CF2204-EF4B-6F56-9F51-7FA5F9D80033}"/>
              </a:ext>
            </a:extLst>
          </p:cNvPr>
          <p:cNvSpPr/>
          <p:nvPr/>
        </p:nvSpPr>
        <p:spPr>
          <a:xfrm>
            <a:off x="127221" y="834884"/>
            <a:ext cx="7712765" cy="77127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6B879380-2194-87B2-C8D0-4B2863B3D901}"/>
              </a:ext>
            </a:extLst>
          </p:cNvPr>
          <p:cNvSpPr/>
          <p:nvPr/>
        </p:nvSpPr>
        <p:spPr>
          <a:xfrm rot="10800000">
            <a:off x="2615973" y="1674744"/>
            <a:ext cx="1073426" cy="3021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Google Shape;654;p29">
            <a:extLst>
              <a:ext uri="{FF2B5EF4-FFF2-40B4-BE49-F238E27FC236}">
                <a16:creationId xmlns:a16="http://schemas.microsoft.com/office/drawing/2014/main" id="{01A396F5-AEA2-17BC-3B0E-5FCA4DD161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913" y="2489762"/>
            <a:ext cx="109728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DB889-976D-6A44-315E-2E52F79594C8}"/>
              </a:ext>
            </a:extLst>
          </p:cNvPr>
          <p:cNvSpPr txBox="1"/>
          <p:nvPr/>
        </p:nvSpPr>
        <p:spPr>
          <a:xfrm>
            <a:off x="81475" y="2636924"/>
            <a:ext cx="1093739" cy="102085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</a:rPr>
              <a:t>Our Main Idea</a:t>
            </a:r>
            <a:endParaRPr lang="ar-AE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637;p27">
                <a:extLst>
                  <a:ext uri="{FF2B5EF4-FFF2-40B4-BE49-F238E27FC236}">
                    <a16:creationId xmlns:a16="http://schemas.microsoft.com/office/drawing/2014/main" id="{D7543D43-5F84-5E3F-4649-CBB32D210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5214" y="2426755"/>
                <a:ext cx="5483038" cy="1431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800" dirty="0"/>
                  <a:t>Modify semi-functional form of all user secret keys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such that </a:t>
                </a:r>
                <a:r>
                  <a:rPr lang="en-US" sz="1800" i="1" dirty="0">
                    <a:solidFill>
                      <a:schemeClr val="accent1"/>
                    </a:solidFill>
                  </a:rPr>
                  <a:t>only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information-theoretically revealed</a:t>
                </a:r>
              </a:p>
            </p:txBody>
          </p:sp>
        </mc:Choice>
        <mc:Fallback xmlns="">
          <p:sp>
            <p:nvSpPr>
              <p:cNvPr id="8" name="Google Shape;637;p27">
                <a:extLst>
                  <a:ext uri="{FF2B5EF4-FFF2-40B4-BE49-F238E27FC236}">
                    <a16:creationId xmlns:a16="http://schemas.microsoft.com/office/drawing/2014/main" id="{D7543D43-5F84-5E3F-4649-CBB32D210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14" y="2426755"/>
                <a:ext cx="5483038" cy="1431131"/>
              </a:xfrm>
              <a:prstGeom prst="rect">
                <a:avLst/>
              </a:prstGeom>
              <a:blipFill>
                <a:blip r:embed="rId4"/>
                <a:stretch>
                  <a:fillRect l="-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BEB29-D264-E357-043A-50991D74E71A}"/>
                  </a:ext>
                </a:extLst>
              </p:cNvPr>
              <p:cNvSpPr txBox="1"/>
              <p:nvPr/>
            </p:nvSpPr>
            <p:spPr>
              <a:xfrm>
                <a:off x="2588576" y="3930676"/>
                <a:ext cx="2569135" cy="585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BEB29-D264-E357-043A-50991D74E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576" y="3930676"/>
                <a:ext cx="2569135" cy="585994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540513-121A-A54F-0B9D-57FC7C141DC0}"/>
                  </a:ext>
                </a:extLst>
              </p:cNvPr>
              <p:cNvSpPr txBox="1"/>
              <p:nvPr/>
            </p:nvSpPr>
            <p:spPr>
              <a:xfrm>
                <a:off x="2588574" y="4473714"/>
                <a:ext cx="2691979" cy="585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ar-A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∙(…)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540513-121A-A54F-0B9D-57FC7C141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574" y="4473714"/>
                <a:ext cx="2691979" cy="585994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637;p27">
            <a:extLst>
              <a:ext uri="{FF2B5EF4-FFF2-40B4-BE49-F238E27FC236}">
                <a16:creationId xmlns:a16="http://schemas.microsoft.com/office/drawing/2014/main" id="{97098A2B-34C3-32D1-6D76-CE4F988C36CD}"/>
              </a:ext>
            </a:extLst>
          </p:cNvPr>
          <p:cNvSpPr txBox="1">
            <a:spLocks/>
          </p:cNvSpPr>
          <p:nvPr/>
        </p:nvSpPr>
        <p:spPr>
          <a:xfrm>
            <a:off x="1175214" y="1865577"/>
            <a:ext cx="4399963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Make this transition information-theoretic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EC6ECA-DC6C-F422-0423-21C4136FA235}"/>
              </a:ext>
            </a:extLst>
          </p:cNvPr>
          <p:cNvSpPr txBox="1"/>
          <p:nvPr/>
        </p:nvSpPr>
        <p:spPr>
          <a:xfrm>
            <a:off x="81475" y="1995496"/>
            <a:ext cx="1093739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Want 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50AB4570-899F-42C8-446C-4C41637C6858}"/>
              </a:ext>
            </a:extLst>
          </p:cNvPr>
          <p:cNvSpPr/>
          <p:nvPr/>
        </p:nvSpPr>
        <p:spPr>
          <a:xfrm>
            <a:off x="2545841" y="3934568"/>
            <a:ext cx="2611869" cy="1125140"/>
          </a:xfrm>
          <a:prstGeom prst="wedgeRoundRectCallout">
            <a:avLst>
              <a:gd name="adj1" fmla="val -31516"/>
              <a:gd name="adj2" fmla="val -6690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4"/>
    </mc:Choice>
    <mc:Fallback xmlns="">
      <p:transition spd="slow" advTm="687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ED038-E08A-C89C-04BA-CE83F783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25" y="2234590"/>
            <a:ext cx="8520600" cy="275226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MA-ABE for BSP</a:t>
            </a:r>
          </a:p>
          <a:p>
            <a:r>
              <a:rPr lang="en-US" dirty="0">
                <a:solidFill>
                  <a:schemeClr val="tx1"/>
                </a:solidFill>
              </a:rPr>
              <a:t>Security proof details</a:t>
            </a:r>
          </a:p>
          <a:p>
            <a:r>
              <a:rPr lang="en-US" dirty="0">
                <a:solidFill>
                  <a:schemeClr val="tx1"/>
                </a:solidFill>
              </a:rPr>
              <a:t>Asymmetric prime-order bilinear group construction</a:t>
            </a:r>
          </a:p>
          <a:p>
            <a:r>
              <a:rPr lang="en-US" dirty="0">
                <a:solidFill>
                  <a:schemeClr val="tx1"/>
                </a:solidFill>
              </a:rPr>
              <a:t>Extension to attribute-reuse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MA-ABE for ASP</a:t>
            </a:r>
          </a:p>
          <a:p>
            <a:r>
              <a:rPr lang="en-US" dirty="0">
                <a:solidFill>
                  <a:schemeClr val="tx1"/>
                </a:solidFill>
              </a:rPr>
              <a:t>Construction</a:t>
            </a:r>
          </a:p>
          <a:p>
            <a:r>
              <a:rPr lang="en-US" dirty="0">
                <a:solidFill>
                  <a:schemeClr val="tx1"/>
                </a:solidFill>
              </a:rPr>
              <a:t>Barrier for handling full adaptive corruption of authorities</a:t>
            </a:r>
          </a:p>
        </p:txBody>
      </p:sp>
      <p:sp>
        <p:nvSpPr>
          <p:cNvPr id="4" name="Google Shape;661;p30">
            <a:extLst>
              <a:ext uri="{FF2B5EF4-FFF2-40B4-BE49-F238E27FC236}">
                <a16:creationId xmlns:a16="http://schemas.microsoft.com/office/drawing/2014/main" id="{3BEA4623-1C3F-2BED-25C0-7B068043E4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168859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Also in the paper</a:t>
            </a:r>
            <a:endParaRPr sz="3300" b="1" dirty="0"/>
          </a:p>
        </p:txBody>
      </p:sp>
      <p:sp>
        <p:nvSpPr>
          <p:cNvPr id="2" name="Google Shape;645;p28">
            <a:extLst>
              <a:ext uri="{FF2B5EF4-FFF2-40B4-BE49-F238E27FC236}">
                <a16:creationId xmlns:a16="http://schemas.microsoft.com/office/drawing/2014/main" id="{AEEC3F42-024A-4AB7-4668-323B89B553F8}"/>
              </a:ext>
            </a:extLst>
          </p:cNvPr>
          <p:cNvSpPr txBox="1">
            <a:spLocks/>
          </p:cNvSpPr>
          <p:nvPr/>
        </p:nvSpPr>
        <p:spPr>
          <a:xfrm>
            <a:off x="517025" y="82200"/>
            <a:ext cx="8627100" cy="86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950" b="1" dirty="0"/>
              <a:t>Summary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A129CD-7113-D7BD-C8EA-88793679A235}"/>
              </a:ext>
            </a:extLst>
          </p:cNvPr>
          <p:cNvSpPr txBox="1">
            <a:spLocks/>
          </p:cNvSpPr>
          <p:nvPr/>
        </p:nvSpPr>
        <p:spPr>
          <a:xfrm>
            <a:off x="517025" y="722936"/>
            <a:ext cx="8520600" cy="86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Lewko</a:t>
            </a:r>
            <a:r>
              <a:rPr lang="en-US" dirty="0">
                <a:solidFill>
                  <a:schemeClr val="tx1"/>
                </a:solidFill>
              </a:rPr>
              <a:t>-Waters MA-ABE for BSP is fully secure</a:t>
            </a:r>
          </a:p>
          <a:p>
            <a:r>
              <a:rPr lang="en-US" dirty="0">
                <a:solidFill>
                  <a:schemeClr val="tx1"/>
                </a:solidFill>
              </a:rPr>
              <a:t>New proof techniques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 Simplified and Efficient 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644;p28">
            <a:extLst>
              <a:ext uri="{FF2B5EF4-FFF2-40B4-BE49-F238E27FC236}">
                <a16:creationId xmlns:a16="http://schemas.microsoft.com/office/drawing/2014/main" id="{DDD6B773-6F50-5224-0B75-B1B027F88F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0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1"/>
    </mc:Choice>
    <mc:Fallback xmlns="">
      <p:transition spd="slow" advTm="440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586700" y="2386475"/>
            <a:ext cx="2680200" cy="171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38849"/>
          <a:stretch/>
        </p:blipFill>
        <p:spPr>
          <a:xfrm>
            <a:off x="6492224" y="2554563"/>
            <a:ext cx="219460" cy="13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38849"/>
          <a:stretch/>
        </p:blipFill>
        <p:spPr>
          <a:xfrm>
            <a:off x="6492224" y="3346516"/>
            <a:ext cx="219460" cy="1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Attribute-based Encryption (ABE) </a:t>
            </a:r>
            <a:r>
              <a:rPr lang="en" sz="2000" dirty="0"/>
              <a:t>[SW05, GPSW06]</a:t>
            </a:r>
            <a:endParaRPr sz="2000" dirty="0">
              <a:solidFill>
                <a:srgbClr val="4A86E8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462000" y="2113000"/>
            <a:ext cx="1827900" cy="1452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517024" y="1617813"/>
            <a:ext cx="457199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185825" y="2863624"/>
            <a:ext cx="1119600" cy="451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msg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95500" y="3156074"/>
            <a:ext cx="1629300" cy="36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^ Professor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388" y="3201761"/>
            <a:ext cx="274320" cy="27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4"/>
          <p:cNvCxnSpPr>
            <a:stCxn id="70" idx="2"/>
            <a:endCxn id="71" idx="0"/>
          </p:cNvCxnSpPr>
          <p:nvPr/>
        </p:nvCxnSpPr>
        <p:spPr>
          <a:xfrm>
            <a:off x="745624" y="2166453"/>
            <a:ext cx="0" cy="69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4"/>
          <p:cNvCxnSpPr>
            <a:stCxn id="76" idx="3"/>
            <a:endCxn id="77" idx="1"/>
          </p:cNvCxnSpPr>
          <p:nvPr/>
        </p:nvCxnSpPr>
        <p:spPr>
          <a:xfrm rot="10800000" flipH="1">
            <a:off x="4112897" y="1920773"/>
            <a:ext cx="809100" cy="85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78;p14"/>
          <p:cNvCxnSpPr>
            <a:stCxn id="76" idx="3"/>
            <a:endCxn id="79" idx="1"/>
          </p:cNvCxnSpPr>
          <p:nvPr/>
        </p:nvCxnSpPr>
        <p:spPr>
          <a:xfrm>
            <a:off x="4112897" y="2774273"/>
            <a:ext cx="808800" cy="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4"/>
          <p:cNvCxnSpPr>
            <a:stCxn id="76" idx="3"/>
            <a:endCxn id="81" idx="1"/>
          </p:cNvCxnSpPr>
          <p:nvPr/>
        </p:nvCxnSpPr>
        <p:spPr>
          <a:xfrm>
            <a:off x="4112897" y="2774273"/>
            <a:ext cx="808800" cy="80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4"/>
          <p:cNvSpPr txBox="1"/>
          <p:nvPr/>
        </p:nvSpPr>
        <p:spPr>
          <a:xfrm>
            <a:off x="7443450" y="893800"/>
            <a:ext cx="15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Decrypt?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921864" y="2113738"/>
            <a:ext cx="111333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CMU</a:t>
            </a:r>
            <a:endParaRPr sz="1800" dirty="0">
              <a:solidFill>
                <a:schemeClr val="dk2"/>
              </a:solidFill>
            </a:endParaRPr>
          </a:p>
        </p:txBody>
      </p:sp>
      <p:grpSp>
        <p:nvGrpSpPr>
          <p:cNvPr id="85" name="Google Shape;85;p14"/>
          <p:cNvGrpSpPr/>
          <p:nvPr/>
        </p:nvGrpSpPr>
        <p:grpSpPr>
          <a:xfrm>
            <a:off x="2638997" y="2501273"/>
            <a:ext cx="1473900" cy="546000"/>
            <a:chOff x="6341727" y="1569425"/>
            <a:chExt cx="1473900" cy="546000"/>
          </a:xfrm>
        </p:grpSpPr>
        <p:sp>
          <p:nvSpPr>
            <p:cNvPr id="76" name="Google Shape;76;p14"/>
            <p:cNvSpPr/>
            <p:nvPr/>
          </p:nvSpPr>
          <p:spPr>
            <a:xfrm>
              <a:off x="6341727" y="1569425"/>
              <a:ext cx="1473900" cy="546000"/>
            </a:xfrm>
            <a:prstGeom prst="homePlate">
              <a:avLst>
                <a:gd name="adj" fmla="val 66008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</a:rPr>
                <a:t>pk, </a:t>
              </a:r>
              <a:r>
                <a:rPr lang="en" dirty="0" err="1">
                  <a:solidFill>
                    <a:schemeClr val="lt1"/>
                  </a:solidFill>
                </a:rPr>
                <a:t>msk</a:t>
              </a: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" name="Google Shape;87;p14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21">
            <a:off x="3459851" y="2938866"/>
            <a:ext cx="457199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3748" y="289884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7719363" y="1567506"/>
            <a:ext cx="438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b="1" dirty="0">
                <a:solidFill>
                  <a:schemeClr val="accent1"/>
                </a:solidFill>
              </a:rPr>
              <a:t>✅</a:t>
            </a: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9">
            <a:alphaModFix/>
          </a:blip>
          <a:srcRect r="16408"/>
          <a:stretch/>
        </p:blipFill>
        <p:spPr>
          <a:xfrm>
            <a:off x="6422390" y="1562800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4"/>
          <p:cNvGrpSpPr/>
          <p:nvPr/>
        </p:nvGrpSpPr>
        <p:grpSpPr>
          <a:xfrm>
            <a:off x="4921613" y="1565526"/>
            <a:ext cx="1304743" cy="404204"/>
            <a:chOff x="6186325" y="1569417"/>
            <a:chExt cx="1629300" cy="546000"/>
          </a:xfrm>
        </p:grpSpPr>
        <p:sp>
          <p:nvSpPr>
            <p:cNvPr id="93" name="Google Shape;93;p14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 dirty="0">
                  <a:solidFill>
                    <a:schemeClr val="lt1"/>
                  </a:solidFill>
                </a:rPr>
                <a:t>CS, Professor</a:t>
              </a:r>
              <a:endParaRPr sz="1094" dirty="0">
                <a:solidFill>
                  <a:schemeClr val="lt1"/>
                </a:solidFill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95" name="Google Shape;95;p14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6" name="Google Shape;96;p14"/>
          <p:cNvPicPr preferRelativeResize="0"/>
          <p:nvPr/>
        </p:nvPicPr>
        <p:blipFill rotWithShape="1">
          <a:blip r:embed="rId9">
            <a:alphaModFix/>
          </a:blip>
          <a:srcRect r="16408"/>
          <a:stretch/>
        </p:blipFill>
        <p:spPr>
          <a:xfrm>
            <a:off x="6421820" y="2588043"/>
            <a:ext cx="367561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4"/>
          <p:cNvGrpSpPr/>
          <p:nvPr/>
        </p:nvGrpSpPr>
        <p:grpSpPr>
          <a:xfrm>
            <a:off x="4921613" y="2586442"/>
            <a:ext cx="1304743" cy="404204"/>
            <a:chOff x="6186325" y="1569417"/>
            <a:chExt cx="1629300" cy="546000"/>
          </a:xfrm>
        </p:grpSpPr>
        <p:sp>
          <p:nvSpPr>
            <p:cNvPr id="79" name="Google Shape;79;p14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 u="sng">
                  <a:solidFill>
                    <a:schemeClr val="lt1"/>
                  </a:solidFill>
                </a:rPr>
                <a:t>CS</a:t>
              </a:r>
              <a:r>
                <a:rPr lang="en" sz="1094">
                  <a:solidFill>
                    <a:schemeClr val="lt1"/>
                  </a:solidFill>
                </a:rPr>
                <a:t>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99" name="Google Shape;99;p14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0" name="Google Shape;100;p14"/>
          <p:cNvPicPr preferRelativeResize="0"/>
          <p:nvPr/>
        </p:nvPicPr>
        <p:blipFill rotWithShape="1">
          <a:blip r:embed="rId9">
            <a:alphaModFix/>
          </a:blip>
          <a:srcRect r="16408"/>
          <a:stretch/>
        </p:blipFill>
        <p:spPr>
          <a:xfrm>
            <a:off x="6422390" y="3384685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4"/>
          <p:cNvGrpSpPr/>
          <p:nvPr/>
        </p:nvGrpSpPr>
        <p:grpSpPr>
          <a:xfrm>
            <a:off x="4921613" y="3378759"/>
            <a:ext cx="1304743" cy="404204"/>
            <a:chOff x="6186325" y="1569417"/>
            <a:chExt cx="1629300" cy="546000"/>
          </a:xfrm>
        </p:grpSpPr>
        <p:sp>
          <p:nvSpPr>
            <p:cNvPr id="81" name="Google Shape;81;p14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</a:t>
              </a:r>
              <a:r>
                <a:rPr lang="en" sz="1094" u="sng">
                  <a:solidFill>
                    <a:schemeClr val="lt1"/>
                  </a:solidFill>
                </a:rPr>
                <a:t>Professor</a:t>
              </a:r>
              <a:endParaRPr sz="1094" u="sng">
                <a:solidFill>
                  <a:schemeClr val="lt1"/>
                </a:solidFill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103" name="Google Shape;103;p14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7" name="Google Shape;10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1849087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2870003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3662320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9">
            <a:alphaModFix/>
          </a:blip>
          <a:srcRect r="16408"/>
          <a:stretch/>
        </p:blipFill>
        <p:spPr>
          <a:xfrm>
            <a:off x="6422390" y="4177002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4"/>
          <p:cNvGrpSpPr/>
          <p:nvPr/>
        </p:nvGrpSpPr>
        <p:grpSpPr>
          <a:xfrm>
            <a:off x="4921613" y="4171075"/>
            <a:ext cx="1304743" cy="404204"/>
            <a:chOff x="6186325" y="1569417"/>
            <a:chExt cx="1629300" cy="546000"/>
          </a:xfrm>
        </p:grpSpPr>
        <p:sp>
          <p:nvSpPr>
            <p:cNvPr id="115" name="Google Shape;115;p14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117" name="Google Shape;117;p14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9" name="Google Shape;11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4454636"/>
            <a:ext cx="339320" cy="339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4"/>
          <p:cNvCxnSpPr>
            <a:stCxn id="76" idx="3"/>
            <a:endCxn id="115" idx="1"/>
          </p:cNvCxnSpPr>
          <p:nvPr/>
        </p:nvCxnSpPr>
        <p:spPr>
          <a:xfrm>
            <a:off x="4112897" y="2774273"/>
            <a:ext cx="808800" cy="159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p14"/>
          <p:cNvSpPr txBox="1"/>
          <p:nvPr/>
        </p:nvSpPr>
        <p:spPr>
          <a:xfrm>
            <a:off x="7740663" y="2608158"/>
            <a:ext cx="3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p:sp>
        <p:nvSpPr>
          <p:cNvPr id="123" name="Google Shape;123;p14"/>
          <p:cNvSpPr txBox="1"/>
          <p:nvPr/>
        </p:nvSpPr>
        <p:spPr>
          <a:xfrm>
            <a:off x="7740663" y="3337676"/>
            <a:ext cx="3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p:sp>
        <p:nvSpPr>
          <p:cNvPr id="124" name="Google Shape;124;p14"/>
          <p:cNvSpPr txBox="1"/>
          <p:nvPr/>
        </p:nvSpPr>
        <p:spPr>
          <a:xfrm>
            <a:off x="7740663" y="4129992"/>
            <a:ext cx="3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p:pic>
        <p:nvPicPr>
          <p:cNvPr id="2" name="Google Shape;132;p15">
            <a:extLst>
              <a:ext uri="{FF2B5EF4-FFF2-40B4-BE49-F238E27FC236}">
                <a16:creationId xmlns:a16="http://schemas.microsoft.com/office/drawing/2014/main" id="{2E082E70-91DD-B85A-BAF8-1AB6A24055E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34820" y="1526673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72"/>
    </mc:Choice>
    <mc:Fallback xmlns="">
      <p:transition spd="slow" advTm="113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1" grpId="0" animBg="1"/>
      <p:bldP spid="72" grpId="0" animBg="1"/>
      <p:bldP spid="82" grpId="0"/>
      <p:bldP spid="90" grpId="0"/>
      <p:bldP spid="122" grpId="0"/>
      <p:bldP spid="123" grpId="0"/>
      <p:bldP spid="1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E028B-18E8-8BCF-8A13-A6DB7BB4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25" y="784835"/>
            <a:ext cx="8520600" cy="52780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Making MA-ABE </a:t>
            </a:r>
            <a:r>
              <a:rPr lang="en-US" i="1" dirty="0">
                <a:solidFill>
                  <a:schemeClr val="tx1"/>
                </a:solidFill>
              </a:rPr>
              <a:t>practical</a:t>
            </a:r>
          </a:p>
        </p:txBody>
      </p:sp>
      <p:sp>
        <p:nvSpPr>
          <p:cNvPr id="2" name="Google Shape;644;p28">
            <a:extLst>
              <a:ext uri="{FF2B5EF4-FFF2-40B4-BE49-F238E27FC236}">
                <a16:creationId xmlns:a16="http://schemas.microsoft.com/office/drawing/2014/main" id="{7DEBDF8E-7977-5FC4-1F0C-6170AA58F7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4" name="Google Shape;645;p28">
            <a:extLst>
              <a:ext uri="{FF2B5EF4-FFF2-40B4-BE49-F238E27FC236}">
                <a16:creationId xmlns:a16="http://schemas.microsoft.com/office/drawing/2014/main" id="{89AB9AFE-C0DC-F701-1958-9EF76033DBCC}"/>
              </a:ext>
            </a:extLst>
          </p:cNvPr>
          <p:cNvSpPr txBox="1">
            <a:spLocks/>
          </p:cNvSpPr>
          <p:nvPr/>
        </p:nvSpPr>
        <p:spPr>
          <a:xfrm>
            <a:off x="517025" y="82200"/>
            <a:ext cx="8627100" cy="86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950" b="1" dirty="0"/>
              <a:t>Open Questions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158679E-9982-735F-ED09-29D8D180ADD2}"/>
              </a:ext>
            </a:extLst>
          </p:cNvPr>
          <p:cNvGraphicFramePr/>
          <p:nvPr/>
        </p:nvGraphicFramePr>
        <p:xfrm>
          <a:off x="205947" y="1297023"/>
          <a:ext cx="8815212" cy="123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9ADE455-91B8-CB02-60B1-02DC94E5E2B6}"/>
              </a:ext>
            </a:extLst>
          </p:cNvPr>
          <p:cNvSpPr txBox="1"/>
          <p:nvPr/>
        </p:nvSpPr>
        <p:spPr>
          <a:xfrm>
            <a:off x="2257069" y="232124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D6EE7-FF9E-024A-F354-50B581080C56}"/>
              </a:ext>
            </a:extLst>
          </p:cNvPr>
          <p:cNvSpPr txBox="1"/>
          <p:nvPr/>
        </p:nvSpPr>
        <p:spPr>
          <a:xfrm>
            <a:off x="5761338" y="232746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3CD5A4-E2E8-4A5E-7929-010816ABD097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 flipH="1">
            <a:off x="2557882" y="2629018"/>
            <a:ext cx="258796" cy="308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D38C75-8AAE-B317-10D7-5D97CDA2D971}"/>
              </a:ext>
            </a:extLst>
          </p:cNvPr>
          <p:cNvSpPr txBox="1"/>
          <p:nvPr/>
        </p:nvSpPr>
        <p:spPr>
          <a:xfrm>
            <a:off x="1410060" y="3242023"/>
            <a:ext cx="229563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BSP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ASP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Circuits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Finite Automata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Turing Machine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8CE29-0E7B-E9D9-B74F-613E48E6FFFC}"/>
              </a:ext>
            </a:extLst>
          </p:cNvPr>
          <p:cNvSpPr txBox="1"/>
          <p:nvPr/>
        </p:nvSpPr>
        <p:spPr>
          <a:xfrm>
            <a:off x="1410059" y="2937223"/>
            <a:ext cx="2295645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Computation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9F46F-1FC1-EC09-514C-D2B2AFA058D3}"/>
              </a:ext>
            </a:extLst>
          </p:cNvPr>
          <p:cNvSpPr txBox="1"/>
          <p:nvPr/>
        </p:nvSpPr>
        <p:spPr>
          <a:xfrm>
            <a:off x="7020520" y="3448435"/>
            <a:ext cx="13970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Bounded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Unbounded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F72B0-1E6F-9BAD-936E-4A15F1E520DD}"/>
              </a:ext>
            </a:extLst>
          </p:cNvPr>
          <p:cNvSpPr txBox="1"/>
          <p:nvPr/>
        </p:nvSpPr>
        <p:spPr>
          <a:xfrm>
            <a:off x="7020521" y="2934246"/>
            <a:ext cx="139705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 attributes per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policy or user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9D6AEC-6740-7C32-2593-E97B97ADEAF6}"/>
              </a:ext>
            </a:extLst>
          </p:cNvPr>
          <p:cNvCxnSpPr>
            <a:cxnSpLocks/>
          </p:cNvCxnSpPr>
          <p:nvPr/>
        </p:nvCxnSpPr>
        <p:spPr>
          <a:xfrm flipH="1">
            <a:off x="5367130" y="2635241"/>
            <a:ext cx="953817" cy="1518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EE2593-8CE9-52C5-6456-8431C8789E2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20947" y="2635241"/>
            <a:ext cx="1398099" cy="299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03B819-6012-2FA9-E6CD-05260282A152}"/>
              </a:ext>
            </a:extLst>
          </p:cNvPr>
          <p:cNvSpPr txBox="1"/>
          <p:nvPr/>
        </p:nvSpPr>
        <p:spPr>
          <a:xfrm>
            <a:off x="3958284" y="3457466"/>
            <a:ext cx="133864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One-use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Multi-use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4942AB-98D1-B404-D733-00492E8B4EBA}"/>
              </a:ext>
            </a:extLst>
          </p:cNvPr>
          <p:cNvSpPr txBox="1"/>
          <p:nvPr/>
        </p:nvSpPr>
        <p:spPr>
          <a:xfrm>
            <a:off x="3958285" y="2949577"/>
            <a:ext cx="133864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 reuse in policy?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6974B2-C652-7951-AAFA-AF2C66DFC654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627610" y="2635241"/>
            <a:ext cx="1693337" cy="314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6FA0B9-97C0-5373-5488-F20C5F9A4A8F}"/>
              </a:ext>
            </a:extLst>
          </p:cNvPr>
          <p:cNvCxnSpPr>
            <a:cxnSpLocks/>
          </p:cNvCxnSpPr>
          <p:nvPr/>
        </p:nvCxnSpPr>
        <p:spPr>
          <a:xfrm>
            <a:off x="6320947" y="2635241"/>
            <a:ext cx="739520" cy="1511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605A80-5F01-C2B9-A414-00EB44767208}"/>
              </a:ext>
            </a:extLst>
          </p:cNvPr>
          <p:cNvSpPr txBox="1"/>
          <p:nvPr/>
        </p:nvSpPr>
        <p:spPr>
          <a:xfrm>
            <a:off x="6423301" y="4458574"/>
            <a:ext cx="19894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Small (poly)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Large (super-poly)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AAFB7-3DC6-2370-2087-EAC6967DF6E8}"/>
              </a:ext>
            </a:extLst>
          </p:cNvPr>
          <p:cNvSpPr txBox="1"/>
          <p:nvPr/>
        </p:nvSpPr>
        <p:spPr>
          <a:xfrm>
            <a:off x="6423301" y="4153774"/>
            <a:ext cx="1989437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Attribute-universe size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69D19-943A-1F5B-617B-7B97176A3F7D}"/>
              </a:ext>
            </a:extLst>
          </p:cNvPr>
          <p:cNvSpPr txBox="1"/>
          <p:nvPr/>
        </p:nvSpPr>
        <p:spPr>
          <a:xfrm>
            <a:off x="3958458" y="4451948"/>
            <a:ext cx="13980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Fully adaptive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9EB3E2-6382-8A8E-D855-982718E4498C}"/>
              </a:ext>
            </a:extLst>
          </p:cNvPr>
          <p:cNvSpPr txBox="1"/>
          <p:nvPr/>
        </p:nvSpPr>
        <p:spPr>
          <a:xfrm>
            <a:off x="3959507" y="4147148"/>
            <a:ext cx="139705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3431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72"/>
    </mc:Choice>
    <mc:Fallback xmlns="">
      <p:transition spd="slow" advTm="67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BE3AB-AB5C-7F5D-F5F9-F018CB79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871EF-8C33-8F61-46C6-A7A9B8F15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25" y="784835"/>
            <a:ext cx="8520600" cy="52780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Making MA-ABE </a:t>
            </a:r>
            <a:r>
              <a:rPr lang="en-US" i="1" dirty="0">
                <a:solidFill>
                  <a:schemeClr val="tx1"/>
                </a:solidFill>
              </a:rPr>
              <a:t>practical</a:t>
            </a:r>
          </a:p>
        </p:txBody>
      </p:sp>
      <p:sp>
        <p:nvSpPr>
          <p:cNvPr id="2" name="Google Shape;644;p28">
            <a:extLst>
              <a:ext uri="{FF2B5EF4-FFF2-40B4-BE49-F238E27FC236}">
                <a16:creationId xmlns:a16="http://schemas.microsoft.com/office/drawing/2014/main" id="{80942989-6A52-7320-7E43-33F8276FD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4" name="Google Shape;645;p28">
            <a:extLst>
              <a:ext uri="{FF2B5EF4-FFF2-40B4-BE49-F238E27FC236}">
                <a16:creationId xmlns:a16="http://schemas.microsoft.com/office/drawing/2014/main" id="{E29737E1-4CC3-FF16-368A-D73C8EE899FC}"/>
              </a:ext>
            </a:extLst>
          </p:cNvPr>
          <p:cNvSpPr txBox="1">
            <a:spLocks/>
          </p:cNvSpPr>
          <p:nvPr/>
        </p:nvSpPr>
        <p:spPr>
          <a:xfrm>
            <a:off x="517025" y="82200"/>
            <a:ext cx="3275747" cy="86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950" b="1" dirty="0"/>
              <a:t>Open Questions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01B4538-D084-BE90-7E7C-387F8AC725F1}"/>
              </a:ext>
            </a:extLst>
          </p:cNvPr>
          <p:cNvGraphicFramePr/>
          <p:nvPr/>
        </p:nvGraphicFramePr>
        <p:xfrm>
          <a:off x="205947" y="1297023"/>
          <a:ext cx="8815212" cy="123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3A52050-7833-F43A-307B-1E6AFC18C757}"/>
              </a:ext>
            </a:extLst>
          </p:cNvPr>
          <p:cNvSpPr txBox="1"/>
          <p:nvPr/>
        </p:nvSpPr>
        <p:spPr>
          <a:xfrm>
            <a:off x="2257069" y="232124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A1B79-0F46-8F6B-6E14-210856A9B29F}"/>
              </a:ext>
            </a:extLst>
          </p:cNvPr>
          <p:cNvSpPr txBox="1"/>
          <p:nvPr/>
        </p:nvSpPr>
        <p:spPr>
          <a:xfrm>
            <a:off x="5761338" y="232746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9C9C02-B346-5ED9-0E4A-9EC32CCCAE3C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flipH="1">
            <a:off x="2557882" y="2629018"/>
            <a:ext cx="258796" cy="308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6-Point Star 22">
            <a:extLst>
              <a:ext uri="{FF2B5EF4-FFF2-40B4-BE49-F238E27FC236}">
                <a16:creationId xmlns:a16="http://schemas.microsoft.com/office/drawing/2014/main" id="{B25B73EF-BCCD-0D1C-971B-61F1C0FEB8D9}"/>
              </a:ext>
            </a:extLst>
          </p:cNvPr>
          <p:cNvSpPr/>
          <p:nvPr/>
        </p:nvSpPr>
        <p:spPr>
          <a:xfrm>
            <a:off x="4336204" y="13623"/>
            <a:ext cx="4601849" cy="1285301"/>
          </a:xfrm>
          <a:prstGeom prst="star6">
            <a:avLst>
              <a:gd name="adj" fmla="val 29109"/>
              <a:gd name="hf" fmla="val 11547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B9B20C-B173-23C9-85AC-5333A7206851}"/>
              </a:ext>
            </a:extLst>
          </p:cNvPr>
          <p:cNvSpPr txBox="1"/>
          <p:nvPr/>
        </p:nvSpPr>
        <p:spPr>
          <a:xfrm>
            <a:off x="4758736" y="278637"/>
            <a:ext cx="333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Coming Soon: </a:t>
            </a:r>
            <a:r>
              <a:rPr lang="en-US" u="sng" dirty="0">
                <a:solidFill>
                  <a:srgbClr val="92D050"/>
                </a:solidFill>
              </a:rPr>
              <a:t>first</a:t>
            </a:r>
            <a:r>
              <a:rPr lang="en-US" dirty="0">
                <a:solidFill>
                  <a:srgbClr val="92D050"/>
                </a:solidFill>
              </a:rPr>
              <a:t> constructions from </a:t>
            </a:r>
            <a:r>
              <a:rPr lang="en-US" u="sng" dirty="0">
                <a:solidFill>
                  <a:srgbClr val="92D050"/>
                </a:solidFill>
              </a:rPr>
              <a:t>standard assumptions</a:t>
            </a:r>
            <a:r>
              <a:rPr lang="en-US" dirty="0">
                <a:solidFill>
                  <a:srgbClr val="92D050"/>
                </a:solidFill>
              </a:rPr>
              <a:t> on 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Pairings [DTV25b], Lattices [DRTV25]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388B7-CDBE-DE8E-4B40-D580BEE6A05B}"/>
              </a:ext>
            </a:extLst>
          </p:cNvPr>
          <p:cNvSpPr txBox="1"/>
          <p:nvPr/>
        </p:nvSpPr>
        <p:spPr>
          <a:xfrm>
            <a:off x="1410060" y="3242023"/>
            <a:ext cx="229563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BSP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ASP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Circuits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Finite Automata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Turing Machine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25826-71F7-C6ED-4B15-886A63CC3314}"/>
              </a:ext>
            </a:extLst>
          </p:cNvPr>
          <p:cNvSpPr txBox="1"/>
          <p:nvPr/>
        </p:nvSpPr>
        <p:spPr>
          <a:xfrm>
            <a:off x="1410059" y="2937223"/>
            <a:ext cx="2295645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Computation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0293B-6854-542B-B981-EE9EDDF6B420}"/>
              </a:ext>
            </a:extLst>
          </p:cNvPr>
          <p:cNvSpPr txBox="1"/>
          <p:nvPr/>
        </p:nvSpPr>
        <p:spPr>
          <a:xfrm>
            <a:off x="6423301" y="4458574"/>
            <a:ext cx="19894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Small (poly)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Large (super-poly)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044D9-B9E2-02A2-335F-09BFA83D769C}"/>
              </a:ext>
            </a:extLst>
          </p:cNvPr>
          <p:cNvSpPr txBox="1"/>
          <p:nvPr/>
        </p:nvSpPr>
        <p:spPr>
          <a:xfrm>
            <a:off x="6423301" y="4153774"/>
            <a:ext cx="1989437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Attribute-universe size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D34E7E-022B-4DB9-8FD1-3650C96589B5}"/>
              </a:ext>
            </a:extLst>
          </p:cNvPr>
          <p:cNvSpPr txBox="1"/>
          <p:nvPr/>
        </p:nvSpPr>
        <p:spPr>
          <a:xfrm>
            <a:off x="7020520" y="3448435"/>
            <a:ext cx="13970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Bounded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Unbounded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1F110-8AD2-3C1A-4442-4CAA968AE23B}"/>
              </a:ext>
            </a:extLst>
          </p:cNvPr>
          <p:cNvSpPr txBox="1"/>
          <p:nvPr/>
        </p:nvSpPr>
        <p:spPr>
          <a:xfrm>
            <a:off x="7020521" y="2934246"/>
            <a:ext cx="139705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 attributes per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policy or user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B80054-D002-64A9-EE62-4796DCA8067C}"/>
              </a:ext>
            </a:extLst>
          </p:cNvPr>
          <p:cNvCxnSpPr>
            <a:cxnSpLocks/>
          </p:cNvCxnSpPr>
          <p:nvPr/>
        </p:nvCxnSpPr>
        <p:spPr>
          <a:xfrm flipH="1">
            <a:off x="5367130" y="2635241"/>
            <a:ext cx="953817" cy="1518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027F80-2C07-D1EA-3B0F-BFCBC396B4E0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320947" y="2635241"/>
            <a:ext cx="1398099" cy="299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60C024-4415-A4F6-EAA6-69812AA5B2EE}"/>
              </a:ext>
            </a:extLst>
          </p:cNvPr>
          <p:cNvSpPr txBox="1"/>
          <p:nvPr/>
        </p:nvSpPr>
        <p:spPr>
          <a:xfrm>
            <a:off x="3958284" y="3457466"/>
            <a:ext cx="133864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One-use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Multi-use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C3EBBD-BE52-318E-B997-94B0D010B53C}"/>
              </a:ext>
            </a:extLst>
          </p:cNvPr>
          <p:cNvSpPr txBox="1"/>
          <p:nvPr/>
        </p:nvSpPr>
        <p:spPr>
          <a:xfrm>
            <a:off x="3958285" y="2949577"/>
            <a:ext cx="133864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 reuse in policy?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5BC096-0FC0-3A71-625E-80FBF796BEB1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4627610" y="2635241"/>
            <a:ext cx="1693337" cy="314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4B8096-C08D-372C-37C8-B0D531B6BEBE}"/>
              </a:ext>
            </a:extLst>
          </p:cNvPr>
          <p:cNvSpPr txBox="1"/>
          <p:nvPr/>
        </p:nvSpPr>
        <p:spPr>
          <a:xfrm>
            <a:off x="3958458" y="4451948"/>
            <a:ext cx="13980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Fully adaptive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14E5A5-DBAB-FB16-2EAC-525DF50909AE}"/>
              </a:ext>
            </a:extLst>
          </p:cNvPr>
          <p:cNvSpPr txBox="1"/>
          <p:nvPr/>
        </p:nvSpPr>
        <p:spPr>
          <a:xfrm>
            <a:off x="3959507" y="4147148"/>
            <a:ext cx="139705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Security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B14E9E-283A-4859-7662-002CCF6D9410}"/>
              </a:ext>
            </a:extLst>
          </p:cNvPr>
          <p:cNvCxnSpPr>
            <a:cxnSpLocks/>
          </p:cNvCxnSpPr>
          <p:nvPr/>
        </p:nvCxnSpPr>
        <p:spPr>
          <a:xfrm>
            <a:off x="6320947" y="2635241"/>
            <a:ext cx="739520" cy="1511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72"/>
    </mc:Choice>
    <mc:Fallback xmlns="">
      <p:transition spd="slow" advTm="67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06A19-5633-4541-CB8F-33A3B9A25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61;p30">
            <a:extLst>
              <a:ext uri="{FF2B5EF4-FFF2-40B4-BE49-F238E27FC236}">
                <a16:creationId xmlns:a16="http://schemas.microsoft.com/office/drawing/2014/main" id="{803C5E9B-CC2A-D176-9356-0DCE52264384}"/>
              </a:ext>
            </a:extLst>
          </p:cNvPr>
          <p:cNvSpPr txBox="1">
            <a:spLocks/>
          </p:cNvSpPr>
          <p:nvPr/>
        </p:nvSpPr>
        <p:spPr>
          <a:xfrm>
            <a:off x="2217992" y="3404263"/>
            <a:ext cx="4535424" cy="93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300" b="1" dirty="0"/>
              <a:t>Thank You!</a:t>
            </a:r>
          </a:p>
          <a:p>
            <a:pPr algn="ctr"/>
            <a:r>
              <a:rPr lang="en-US" sz="3300" dirty="0"/>
              <a:t>nikhilvanjani61@gmail.com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16A2E-4BAC-1523-8820-D613F1472FBC}"/>
              </a:ext>
            </a:extLst>
          </p:cNvPr>
          <p:cNvSpPr txBox="1"/>
          <p:nvPr/>
        </p:nvSpPr>
        <p:spPr>
          <a:xfrm>
            <a:off x="832149" y="275021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/>
              <a:t>eprint</a:t>
            </a:r>
            <a:r>
              <a:rPr lang="en-US" sz="2000" i="1" dirty="0"/>
              <a:t>: 2025/1628</a:t>
            </a:r>
          </a:p>
        </p:txBody>
      </p:sp>
      <p:sp>
        <p:nvSpPr>
          <p:cNvPr id="2" name="Google Shape;644;p28">
            <a:extLst>
              <a:ext uri="{FF2B5EF4-FFF2-40B4-BE49-F238E27FC236}">
                <a16:creationId xmlns:a16="http://schemas.microsoft.com/office/drawing/2014/main" id="{B0E8424D-3048-F0E7-E6C5-DA80154CAF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9E58866-CB8F-C8D3-7C5A-3B227E099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16" y="98514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693A1-DCF6-9B7F-5456-00E67217F16D}"/>
              </a:ext>
            </a:extLst>
          </p:cNvPr>
          <p:cNvSpPr txBox="1"/>
          <p:nvPr/>
        </p:nvSpPr>
        <p:spPr>
          <a:xfrm>
            <a:off x="5381816" y="2733992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hlinkClick r:id="rId4"/>
              </a:rPr>
              <a:t>1 hour talk</a:t>
            </a:r>
            <a:endParaRPr lang="en-US" sz="2000" i="1" dirty="0"/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2E4EB4C-1568-8184-CD53-F0B3F441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13" y="98514"/>
            <a:ext cx="2729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72"/>
    </mc:Choice>
    <mc:Fallback xmlns="">
      <p:transition spd="slow" advTm="6707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D49E-E193-388E-9E64-E8C54CDF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BA364-93B2-5CCF-6695-CDD26F8DA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1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25D60-8F6D-87FB-1761-14A415CE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4;p28">
            <a:extLst>
              <a:ext uri="{FF2B5EF4-FFF2-40B4-BE49-F238E27FC236}">
                <a16:creationId xmlns:a16="http://schemas.microsoft.com/office/drawing/2014/main" id="{C390F833-EA57-D788-8CBB-C93F6409D5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4" name="Google Shape;645;p28">
            <a:extLst>
              <a:ext uri="{FF2B5EF4-FFF2-40B4-BE49-F238E27FC236}">
                <a16:creationId xmlns:a16="http://schemas.microsoft.com/office/drawing/2014/main" id="{5CD948E6-7983-09F4-F7FE-42E7687EBE65}"/>
              </a:ext>
            </a:extLst>
          </p:cNvPr>
          <p:cNvSpPr txBox="1">
            <a:spLocks/>
          </p:cNvSpPr>
          <p:nvPr/>
        </p:nvSpPr>
        <p:spPr>
          <a:xfrm>
            <a:off x="517025" y="82200"/>
            <a:ext cx="8627100" cy="86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950" b="1" dirty="0"/>
              <a:t>Challenges towards making MA-ABE </a:t>
            </a:r>
            <a:r>
              <a:rPr lang="en-US" sz="2950" b="1" i="1" dirty="0"/>
              <a:t>practical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3C0CCDB-42BA-FF82-AF84-90049A9187C2}"/>
              </a:ext>
            </a:extLst>
          </p:cNvPr>
          <p:cNvGraphicFramePr/>
          <p:nvPr/>
        </p:nvGraphicFramePr>
        <p:xfrm>
          <a:off x="205947" y="1297023"/>
          <a:ext cx="8815212" cy="123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33F5281-9602-ABC5-046D-0248107A3DCB}"/>
              </a:ext>
            </a:extLst>
          </p:cNvPr>
          <p:cNvSpPr txBox="1"/>
          <p:nvPr/>
        </p:nvSpPr>
        <p:spPr>
          <a:xfrm>
            <a:off x="2257069" y="232124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2C010-43A6-DB8F-AD5B-9C4379C40885}"/>
              </a:ext>
            </a:extLst>
          </p:cNvPr>
          <p:cNvSpPr txBox="1"/>
          <p:nvPr/>
        </p:nvSpPr>
        <p:spPr>
          <a:xfrm>
            <a:off x="5761338" y="232746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498B7-5BF0-43E1-D6E6-55B7FEC97E89}"/>
              </a:ext>
            </a:extLst>
          </p:cNvPr>
          <p:cNvSpPr txBox="1"/>
          <p:nvPr/>
        </p:nvSpPr>
        <p:spPr>
          <a:xfrm>
            <a:off x="1410060" y="3242023"/>
            <a:ext cx="229563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BSP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circuits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Finite Automata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Turing Machine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865D3-B0FC-E24D-CD92-5E13644D0BC2}"/>
              </a:ext>
            </a:extLst>
          </p:cNvPr>
          <p:cNvSpPr txBox="1"/>
          <p:nvPr/>
        </p:nvSpPr>
        <p:spPr>
          <a:xfrm>
            <a:off x="1410059" y="2937223"/>
            <a:ext cx="2295645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Computation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8275B-EA27-B3EC-5622-9969F074E399}"/>
              </a:ext>
            </a:extLst>
          </p:cNvPr>
          <p:cNvSpPr txBox="1"/>
          <p:nvPr/>
        </p:nvSpPr>
        <p:spPr>
          <a:xfrm>
            <a:off x="7020520" y="3448435"/>
            <a:ext cx="13970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Bounded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Unbounded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83DECF-25A1-3EDC-ABED-920ADCFCCCAE}"/>
              </a:ext>
            </a:extLst>
          </p:cNvPr>
          <p:cNvSpPr txBox="1"/>
          <p:nvPr/>
        </p:nvSpPr>
        <p:spPr>
          <a:xfrm>
            <a:off x="7020521" y="2934246"/>
            <a:ext cx="139705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 attributes per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policy or user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7E8DCB-1710-745E-DC06-2F9858BB1CB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flipH="1">
            <a:off x="2557882" y="2629018"/>
            <a:ext cx="258796" cy="308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D1900A-38C7-C07D-FAB3-52A3CA4C7B8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367130" y="2635241"/>
            <a:ext cx="953817" cy="1518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6E8289A-09B2-DFED-ECAF-39236CB8DBF5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6320947" y="2635241"/>
            <a:ext cx="1398099" cy="299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58770DA-2811-A235-C9ED-F785CC85FF43}"/>
              </a:ext>
            </a:extLst>
          </p:cNvPr>
          <p:cNvSpPr txBox="1"/>
          <p:nvPr/>
        </p:nvSpPr>
        <p:spPr>
          <a:xfrm>
            <a:off x="3958284" y="3457466"/>
            <a:ext cx="133864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One-use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Multi-use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3DF27B-27D2-507D-4DDC-C82CD7103A4A}"/>
              </a:ext>
            </a:extLst>
          </p:cNvPr>
          <p:cNvSpPr txBox="1"/>
          <p:nvPr/>
        </p:nvSpPr>
        <p:spPr>
          <a:xfrm>
            <a:off x="3958285" y="2949577"/>
            <a:ext cx="133864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 reuse in policy?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8379F99-7282-F468-0F3C-BEAEF808F336}"/>
              </a:ext>
            </a:extLst>
          </p:cNvPr>
          <p:cNvCxnSpPr>
            <a:cxnSpLocks/>
            <a:stCxn id="16" idx="2"/>
            <a:endCxn id="50" idx="0"/>
          </p:cNvCxnSpPr>
          <p:nvPr/>
        </p:nvCxnSpPr>
        <p:spPr>
          <a:xfrm flipH="1">
            <a:off x="4627610" y="2635241"/>
            <a:ext cx="1693337" cy="314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BE16D8-0B66-48EB-CBC0-2F4B4E36F7CD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320947" y="2635241"/>
            <a:ext cx="739520" cy="1511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7B7040-4279-7045-58F8-B2747102550E}"/>
              </a:ext>
            </a:extLst>
          </p:cNvPr>
          <p:cNvSpPr txBox="1"/>
          <p:nvPr/>
        </p:nvSpPr>
        <p:spPr>
          <a:xfrm>
            <a:off x="6423301" y="4458574"/>
            <a:ext cx="19894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Small (poly)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Large (super-poly)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09785-86AD-3667-7648-ED751B83A41A}"/>
              </a:ext>
            </a:extLst>
          </p:cNvPr>
          <p:cNvSpPr txBox="1"/>
          <p:nvPr/>
        </p:nvSpPr>
        <p:spPr>
          <a:xfrm>
            <a:off x="6423301" y="4153774"/>
            <a:ext cx="1989437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Attribute-universe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ABF14-D3CD-055D-873A-7457A637CC6A}"/>
              </a:ext>
            </a:extLst>
          </p:cNvPr>
          <p:cNvSpPr txBox="1"/>
          <p:nvPr/>
        </p:nvSpPr>
        <p:spPr>
          <a:xfrm>
            <a:off x="3958458" y="4451948"/>
            <a:ext cx="13980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Fully adaptive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E66C80-8178-8F1F-B0BD-AD383262B0F8}"/>
              </a:ext>
            </a:extLst>
          </p:cNvPr>
          <p:cNvSpPr txBox="1"/>
          <p:nvPr/>
        </p:nvSpPr>
        <p:spPr>
          <a:xfrm>
            <a:off x="3959507" y="4147148"/>
            <a:ext cx="139705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9484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72"/>
    </mc:Choice>
    <mc:Fallback>
      <p:transition spd="slow" advTm="67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49" grpId="0" animBg="1"/>
      <p:bldP spid="5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E72D7-CDE3-8AC5-4F8F-8BAC3FEF6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4;p28">
            <a:extLst>
              <a:ext uri="{FF2B5EF4-FFF2-40B4-BE49-F238E27FC236}">
                <a16:creationId xmlns:a16="http://schemas.microsoft.com/office/drawing/2014/main" id="{36BA0467-9BE5-4209-7FBC-C76D518FD9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4" name="Google Shape;645;p28">
            <a:extLst>
              <a:ext uri="{FF2B5EF4-FFF2-40B4-BE49-F238E27FC236}">
                <a16:creationId xmlns:a16="http://schemas.microsoft.com/office/drawing/2014/main" id="{F0C1573A-F4D5-39BB-EB2C-6C20CA3848C1}"/>
              </a:ext>
            </a:extLst>
          </p:cNvPr>
          <p:cNvSpPr txBox="1">
            <a:spLocks/>
          </p:cNvSpPr>
          <p:nvPr/>
        </p:nvSpPr>
        <p:spPr>
          <a:xfrm>
            <a:off x="517025" y="82200"/>
            <a:ext cx="8627100" cy="86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950" b="1" dirty="0"/>
              <a:t>Challenges towards making MA-ABE </a:t>
            </a:r>
            <a:r>
              <a:rPr lang="en-US" sz="2950" b="1" i="1" dirty="0"/>
              <a:t>practical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F029D3F-4B7E-A9A0-3594-CBE1356EFF51}"/>
              </a:ext>
            </a:extLst>
          </p:cNvPr>
          <p:cNvGraphicFramePr/>
          <p:nvPr/>
        </p:nvGraphicFramePr>
        <p:xfrm>
          <a:off x="205947" y="1297023"/>
          <a:ext cx="8815212" cy="123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340FFB8-D8D8-518E-8A5C-F783A42EB4A2}"/>
              </a:ext>
            </a:extLst>
          </p:cNvPr>
          <p:cNvSpPr txBox="1"/>
          <p:nvPr/>
        </p:nvSpPr>
        <p:spPr>
          <a:xfrm>
            <a:off x="2257069" y="232124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D2567-2C8C-CEDC-AD01-45CAF7B07F78}"/>
              </a:ext>
            </a:extLst>
          </p:cNvPr>
          <p:cNvSpPr txBox="1"/>
          <p:nvPr/>
        </p:nvSpPr>
        <p:spPr>
          <a:xfrm>
            <a:off x="5761338" y="232746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Overhead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C3CA8-D692-2EA5-7059-5DD0BC881AEA}"/>
              </a:ext>
            </a:extLst>
          </p:cNvPr>
          <p:cNvSpPr txBox="1"/>
          <p:nvPr/>
        </p:nvSpPr>
        <p:spPr>
          <a:xfrm>
            <a:off x="1410060" y="3242023"/>
            <a:ext cx="229563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BSP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ASP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circuits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Finite Automata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Turing Machine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88E4BC-5149-C2E3-72E8-5603A520F9AB}"/>
              </a:ext>
            </a:extLst>
          </p:cNvPr>
          <p:cNvSpPr txBox="1"/>
          <p:nvPr/>
        </p:nvSpPr>
        <p:spPr>
          <a:xfrm>
            <a:off x="1410059" y="2937223"/>
            <a:ext cx="2295645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Computation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1E523F-9B08-6861-7115-8661480541C3}"/>
              </a:ext>
            </a:extLst>
          </p:cNvPr>
          <p:cNvSpPr txBox="1"/>
          <p:nvPr/>
        </p:nvSpPr>
        <p:spPr>
          <a:xfrm>
            <a:off x="7020520" y="3448435"/>
            <a:ext cx="13970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Bounded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Unbounded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4E462-E297-90FB-7ECB-1AAC461BF02A}"/>
              </a:ext>
            </a:extLst>
          </p:cNvPr>
          <p:cNvSpPr txBox="1"/>
          <p:nvPr/>
        </p:nvSpPr>
        <p:spPr>
          <a:xfrm>
            <a:off x="7020521" y="2934246"/>
            <a:ext cx="139705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 attributes per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policy or user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2C29DA-CEEA-D95F-DE99-91E43C2DFB01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flipH="1">
            <a:off x="2557882" y="2629018"/>
            <a:ext cx="258796" cy="308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0D90701-891F-AD03-A714-DB0550C62788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367130" y="2635241"/>
            <a:ext cx="953817" cy="1518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417B19-748C-C452-A968-3E2EB594205C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6320947" y="2635241"/>
            <a:ext cx="1398099" cy="299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CFB7A33-9A5F-06F9-266D-CD12970165BE}"/>
              </a:ext>
            </a:extLst>
          </p:cNvPr>
          <p:cNvSpPr txBox="1"/>
          <p:nvPr/>
        </p:nvSpPr>
        <p:spPr>
          <a:xfrm>
            <a:off x="3958284" y="3457466"/>
            <a:ext cx="133864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One-use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Multi-use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764F7B-9FAD-837B-BE33-845722C4B551}"/>
              </a:ext>
            </a:extLst>
          </p:cNvPr>
          <p:cNvSpPr txBox="1"/>
          <p:nvPr/>
        </p:nvSpPr>
        <p:spPr>
          <a:xfrm>
            <a:off x="3958285" y="2949577"/>
            <a:ext cx="133864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 reuse in policy?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270AAE-52E1-986C-2315-4B0B5FB5743B}"/>
              </a:ext>
            </a:extLst>
          </p:cNvPr>
          <p:cNvCxnSpPr>
            <a:cxnSpLocks/>
            <a:stCxn id="16" idx="2"/>
            <a:endCxn id="50" idx="0"/>
          </p:cNvCxnSpPr>
          <p:nvPr/>
        </p:nvCxnSpPr>
        <p:spPr>
          <a:xfrm flipH="1">
            <a:off x="4627610" y="2635241"/>
            <a:ext cx="1693337" cy="314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5FA011-740F-54F8-A6D3-0A337D0EBDE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320947" y="2635241"/>
            <a:ext cx="739520" cy="1511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2ED922-3BFC-9FE3-C2D1-954F4D819073}"/>
              </a:ext>
            </a:extLst>
          </p:cNvPr>
          <p:cNvSpPr txBox="1"/>
          <p:nvPr/>
        </p:nvSpPr>
        <p:spPr>
          <a:xfrm>
            <a:off x="6423301" y="4458574"/>
            <a:ext cx="19894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Small (poly)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Large (super-poly)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24718-16A4-CCBA-6282-AF85C571D1D2}"/>
              </a:ext>
            </a:extLst>
          </p:cNvPr>
          <p:cNvSpPr txBox="1"/>
          <p:nvPr/>
        </p:nvSpPr>
        <p:spPr>
          <a:xfrm>
            <a:off x="6423301" y="4153774"/>
            <a:ext cx="1989437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Attribute-universe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A1DAF-DDBC-3F96-037A-6EEB63100308}"/>
              </a:ext>
            </a:extLst>
          </p:cNvPr>
          <p:cNvSpPr txBox="1"/>
          <p:nvPr/>
        </p:nvSpPr>
        <p:spPr>
          <a:xfrm>
            <a:off x="3958458" y="4451948"/>
            <a:ext cx="13980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…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Fully adaptive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92CB25-FEE1-4DD7-285F-9F1F230717FF}"/>
              </a:ext>
            </a:extLst>
          </p:cNvPr>
          <p:cNvSpPr txBox="1"/>
          <p:nvPr/>
        </p:nvSpPr>
        <p:spPr>
          <a:xfrm>
            <a:off x="3959507" y="4147148"/>
            <a:ext cx="139705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682FA-DB5F-3E71-EF22-FE212DAB219D}"/>
              </a:ext>
            </a:extLst>
          </p:cNvPr>
          <p:cNvSpPr txBox="1"/>
          <p:nvPr/>
        </p:nvSpPr>
        <p:spPr>
          <a:xfrm>
            <a:off x="618736" y="802338"/>
            <a:ext cx="62618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Our Contributions: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[DTV25a]</a:t>
            </a:r>
            <a:endParaRPr lang="en-US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9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72"/>
    </mc:Choice>
    <mc:Fallback>
      <p:transition spd="slow" advTm="670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BB8D6-5D3D-4339-7475-B1A7F86B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F28C-0F77-18CC-0A54-D2265C05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DBB8-6E01-4D0B-7787-BD5060D7D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1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61" name="Google Shape;661;p30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Communication costs*</a:t>
            </a:r>
            <a:endParaRPr sz="3300" b="1" dirty="0"/>
          </a:p>
        </p:txBody>
      </p:sp>
      <p:graphicFrame>
        <p:nvGraphicFramePr>
          <p:cNvPr id="662" name="Google Shape;662;p30"/>
          <p:cNvGraphicFramePr/>
          <p:nvPr/>
        </p:nvGraphicFramePr>
        <p:xfrm>
          <a:off x="517025" y="1779330"/>
          <a:ext cx="5451067" cy="1584840"/>
        </p:xfrm>
        <a:graphic>
          <a:graphicData uri="http://schemas.openxmlformats.org/drawingml/2006/table">
            <a:tbl>
              <a:tblPr>
                <a:noFill/>
                <a:tableStyleId>{051880A8-D4F1-4EB1-BC22-3ACA0F566227}</a:tableStyleId>
              </a:tblPr>
              <a:tblGrid>
                <a:gridCol w="10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Scheme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Policy class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|</a:t>
                      </a:r>
                      <a:r>
                        <a:rPr lang="en" dirty="0" err="1"/>
                        <a:t>msk</a:t>
                      </a:r>
                      <a:r>
                        <a:rPr lang="en" baseline="-25000" dirty="0" err="1"/>
                        <a:t>u</a:t>
                      </a:r>
                      <a:r>
                        <a:rPr lang="en" dirty="0"/>
                        <a:t>|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|</a:t>
                      </a:r>
                      <a:r>
                        <a:rPr lang="en" dirty="0" err="1"/>
                        <a:t>pk</a:t>
                      </a:r>
                      <a:r>
                        <a:rPr lang="en" baseline="-25000" dirty="0" err="1"/>
                        <a:t>u</a:t>
                      </a:r>
                      <a:r>
                        <a:rPr lang="en" dirty="0"/>
                        <a:t>|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|</a:t>
                      </a:r>
                      <a:r>
                        <a:rPr lang="en" dirty="0" err="1"/>
                        <a:t>sk</a:t>
                      </a:r>
                      <a:r>
                        <a:rPr lang="en" baseline="-25000" dirty="0" err="1"/>
                        <a:t>u</a:t>
                      </a:r>
                      <a:r>
                        <a:rPr lang="en" baseline="-25000" dirty="0"/>
                        <a:t>, GID</a:t>
                      </a:r>
                      <a:r>
                        <a:rPr lang="en" dirty="0"/>
                        <a:t>|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|</a:t>
                      </a:r>
                      <a:r>
                        <a:rPr lang="en" dirty="0" err="1"/>
                        <a:t>ct</a:t>
                      </a:r>
                      <a:r>
                        <a:rPr lang="en" dirty="0"/>
                        <a:t>|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DKW23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BSP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 |Z</a:t>
                      </a:r>
                      <a:r>
                        <a:rPr lang="en" baseline="-25000"/>
                        <a:t>q</a:t>
                      </a:r>
                      <a:r>
                        <a:rPr lang="en"/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 |G</a:t>
                      </a:r>
                      <a:r>
                        <a:rPr lang="en" baseline="-25000"/>
                        <a:t>1</a:t>
                      </a:r>
                      <a:r>
                        <a:rPr lang="en"/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 |G</a:t>
                      </a:r>
                      <a:r>
                        <a:rPr lang="en" baseline="-25000"/>
                        <a:t>2</a:t>
                      </a:r>
                      <a:r>
                        <a:rPr lang="en"/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12n |G</a:t>
                      </a:r>
                      <a:r>
                        <a:rPr lang="en" baseline="-25000"/>
                        <a:t>1</a:t>
                      </a:r>
                      <a:r>
                        <a:rPr lang="en"/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This work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BSP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</a:rPr>
                        <a:t>12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|Z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q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 |G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</a:rPr>
                        <a:t>2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|G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8n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|G</a:t>
                      </a:r>
                      <a:r>
                        <a:rPr lang="en" baseline="-25000" dirty="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|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This work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24 |</a:t>
                      </a:r>
                      <a:r>
                        <a:rPr lang="en" dirty="0" err="1">
                          <a:solidFill>
                            <a:schemeClr val="dk1"/>
                          </a:solidFill>
                        </a:rPr>
                        <a:t>Z</a:t>
                      </a:r>
                      <a:r>
                        <a:rPr lang="en" baseline="-25000" dirty="0" err="1">
                          <a:solidFill>
                            <a:schemeClr val="dk1"/>
                          </a:solidFill>
                        </a:rPr>
                        <a:t>q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|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 |G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 |G</a:t>
                      </a:r>
                      <a:r>
                        <a:rPr lang="en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|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14n |G</a:t>
                      </a:r>
                      <a:r>
                        <a:rPr lang="en" baseline="-25000" dirty="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|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3" name="Google Shape;663;p30"/>
          <p:cNvSpPr txBox="1"/>
          <p:nvPr/>
        </p:nvSpPr>
        <p:spPr>
          <a:xfrm>
            <a:off x="6310294" y="3035668"/>
            <a:ext cx="2382600" cy="738633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user secret key: </a:t>
            </a:r>
            <a:r>
              <a:rPr lang="en" sz="1800" b="1" dirty="0">
                <a:solidFill>
                  <a:schemeClr val="dk1"/>
                </a:solidFill>
              </a:rPr>
              <a:t>3x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c</a:t>
            </a:r>
            <a:r>
              <a:rPr lang="en" sz="1800" dirty="0" err="1">
                <a:solidFill>
                  <a:schemeClr val="dk1"/>
                </a:solidFill>
              </a:rPr>
              <a:t>iphertext</a:t>
            </a:r>
            <a:r>
              <a:rPr lang="en" sz="1800" dirty="0">
                <a:solidFill>
                  <a:schemeClr val="dk1"/>
                </a:solidFill>
              </a:rPr>
              <a:t>         : </a:t>
            </a:r>
            <a:r>
              <a:rPr lang="en" sz="1800" b="1" dirty="0">
                <a:solidFill>
                  <a:schemeClr val="dk1"/>
                </a:solidFill>
              </a:rPr>
              <a:t>1.5x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664" name="Google Shape;664;p30"/>
          <p:cNvSpPr txBox="1"/>
          <p:nvPr/>
        </p:nvSpPr>
        <p:spPr>
          <a:xfrm>
            <a:off x="6310294" y="2573968"/>
            <a:ext cx="2382600" cy="461700"/>
          </a:xfrm>
          <a:prstGeom prst="rect">
            <a:avLst/>
          </a:prstGeom>
          <a:solidFill>
            <a:srgbClr val="4A86E8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Size reduction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665" name="Google Shape;665;p30"/>
          <p:cNvSpPr txBox="1"/>
          <p:nvPr/>
        </p:nvSpPr>
        <p:spPr>
          <a:xfrm>
            <a:off x="0" y="4582975"/>
            <a:ext cx="818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* All instantiations from SXDH assumption on prime-order asymmetric pairing groups.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lang="en" sz="1200" b="1">
                <a:solidFill>
                  <a:schemeClr val="dk1"/>
                </a:solidFill>
              </a:rPr>
              <a:t>Notation.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600" b="1">
                <a:solidFill>
                  <a:srgbClr val="4A86E8"/>
                </a:solidFill>
              </a:rPr>
              <a:t>n</a:t>
            </a:r>
            <a:r>
              <a:rPr lang="en" sz="1200">
                <a:solidFill>
                  <a:schemeClr val="dk1"/>
                </a:solidFill>
              </a:rPr>
              <a:t>: number of rows of BSP/ASP matrix</a:t>
            </a: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5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09"/>
    </mc:Choice>
    <mc:Fallback>
      <p:transition spd="slow" advTm="5840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672" name="Google Shape;672;p31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Computation costs*</a:t>
            </a:r>
            <a:endParaRPr sz="3300" b="1" dirty="0"/>
          </a:p>
        </p:txBody>
      </p:sp>
      <p:graphicFrame>
        <p:nvGraphicFramePr>
          <p:cNvPr id="673" name="Google Shape;673;p31"/>
          <p:cNvGraphicFramePr/>
          <p:nvPr/>
        </p:nvGraphicFramePr>
        <p:xfrm>
          <a:off x="122439" y="1535445"/>
          <a:ext cx="6972325" cy="2072610"/>
        </p:xfrm>
        <a:graphic>
          <a:graphicData uri="http://schemas.openxmlformats.org/drawingml/2006/table">
            <a:tbl>
              <a:tblPr>
                <a:noFill/>
                <a:tableStyleId>{051880A8-D4F1-4EB1-BC22-3ACA0F566227}</a:tableStyleId>
              </a:tblPr>
              <a:tblGrid>
                <a:gridCol w="99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Scheme</a:t>
                      </a:r>
                      <a:endParaRPr sz="1200" dirty="0"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Policy class</a:t>
                      </a:r>
                      <a:endParaRPr sz="1200" dirty="0"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# exponentiations</a:t>
                      </a:r>
                      <a:endParaRPr sz="1300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# pairings</a:t>
                      </a:r>
                      <a:endParaRPr sz="1300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Auth</a:t>
                      </a:r>
                      <a:br>
                        <a:rPr lang="en" sz="1200" dirty="0"/>
                      </a:br>
                      <a:r>
                        <a:rPr lang="en" sz="1200" dirty="0"/>
                        <a:t>Setup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err="1"/>
                        <a:t>KGen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Enc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Dec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Enc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Dec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DKW23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BSP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(18)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1</a:t>
                      </a:r>
                      <a:endParaRPr sz="1200" baseline="-25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(18)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2</a:t>
                      </a:r>
                      <a:endParaRPr sz="2200" b="1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(6n+12ln+6l−3)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+ (3)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T</a:t>
                      </a:r>
                      <a:endParaRPr sz="2200" b="1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(|S|)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 b="1" baseline="-25000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12 |S|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This work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BSP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12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1</a:t>
                      </a:r>
                      <a:endParaRPr sz="1200" b="1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7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2</a:t>
                      </a:r>
                      <a:endParaRPr sz="2200" b="1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14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n)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+ (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 b="1" baseline="-25000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B0000"/>
                          </a:solidFill>
                        </a:rPr>
                        <a:t>(3 |S|)</a:t>
                      </a:r>
                      <a:r>
                        <a:rPr lang="en" sz="1200" baseline="-25000">
                          <a:solidFill>
                            <a:srgbClr val="BB0000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+ (|S|)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 b="1" baseline="-25000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1"/>
                          </a:solidFill>
                        </a:rPr>
                        <a:t>0</a:t>
                      </a:r>
                      <a:endParaRPr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6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|S|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</a:rPr>
                        <a:t>This work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ASP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(24)</a:t>
                      </a:r>
                      <a:r>
                        <a:rPr lang="en" sz="1200" baseline="-250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200" b="1" dirty="0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(7)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2</a:t>
                      </a:r>
                      <a:endParaRPr sz="2200" b="1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(26n)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+ (1)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 b="1" baseline="-25000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(9 |S|)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+ (|S|)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 b="1" baseline="-25000">
                        <a:solidFill>
                          <a:srgbClr val="BB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6 |S|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4" name="Google Shape;674;p31"/>
          <p:cNvSpPr txBox="1"/>
          <p:nvPr/>
        </p:nvSpPr>
        <p:spPr>
          <a:xfrm>
            <a:off x="7429538" y="3573313"/>
            <a:ext cx="1412100" cy="10158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KGen: </a:t>
            </a:r>
            <a:r>
              <a:rPr lang="en" sz="1800" b="1">
                <a:solidFill>
                  <a:schemeClr val="dk1"/>
                </a:solidFill>
              </a:rPr>
              <a:t>2.6x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Enc   : </a:t>
            </a:r>
            <a:r>
              <a:rPr lang="en" sz="1800" b="1">
                <a:solidFill>
                  <a:schemeClr val="dk1"/>
                </a:solidFill>
              </a:rPr>
              <a:t>1.3x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Dec   : </a:t>
            </a:r>
            <a:r>
              <a:rPr lang="en" sz="1800" b="1">
                <a:solidFill>
                  <a:schemeClr val="dk1"/>
                </a:solidFill>
              </a:rPr>
              <a:t>1.7x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675" name="Google Shape;675;p31"/>
          <p:cNvSpPr txBox="1"/>
          <p:nvPr/>
        </p:nvSpPr>
        <p:spPr>
          <a:xfrm>
            <a:off x="7429513" y="2854988"/>
            <a:ext cx="1412100" cy="738900"/>
          </a:xfrm>
          <a:prstGeom prst="rect">
            <a:avLst/>
          </a:prstGeom>
          <a:solidFill>
            <a:srgbClr val="4A86E8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Time reduction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7440328" y="1792978"/>
            <a:ext cx="1148700" cy="681600"/>
          </a:xfrm>
          <a:prstGeom prst="wedgeRectCallout">
            <a:avLst>
              <a:gd name="adj1" fmla="val -97234"/>
              <a:gd name="adj2" fmla="val 114404"/>
            </a:avLst>
          </a:prstGeom>
          <a:solidFill>
            <a:schemeClr val="lt1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2x</a:t>
            </a:r>
            <a:r>
              <a:rPr lang="en"/>
              <a:t> fewer pairings</a:t>
            </a:r>
            <a:endParaRPr/>
          </a:p>
        </p:txBody>
      </p:sp>
      <p:sp>
        <p:nvSpPr>
          <p:cNvPr id="677" name="Google Shape;677;p31"/>
          <p:cNvSpPr txBox="1"/>
          <p:nvPr/>
        </p:nvSpPr>
        <p:spPr>
          <a:xfrm>
            <a:off x="0" y="4582975"/>
            <a:ext cx="818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* All instantiations from SXDH assumption on prime-order asymmetric pairing groups.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lang="en" sz="1200" b="1">
                <a:solidFill>
                  <a:schemeClr val="dk1"/>
                </a:solidFill>
              </a:rPr>
              <a:t>Notation.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600" b="1">
                <a:solidFill>
                  <a:srgbClr val="4A86E8"/>
                </a:solidFill>
              </a:rPr>
              <a:t>n</a:t>
            </a:r>
            <a:r>
              <a:rPr lang="en" sz="1200">
                <a:solidFill>
                  <a:schemeClr val="dk1"/>
                </a:solidFill>
              </a:rPr>
              <a:t>: number of rows of BSP/ASP matrix, </a:t>
            </a:r>
            <a:r>
              <a:rPr lang="en" sz="1600" b="1">
                <a:solidFill>
                  <a:srgbClr val="4A86E8"/>
                </a:solidFill>
              </a:rPr>
              <a:t>l</a:t>
            </a:r>
            <a:r>
              <a:rPr lang="en" sz="1200">
                <a:solidFill>
                  <a:schemeClr val="dk1"/>
                </a:solidFill>
              </a:rPr>
              <a:t>: number of columns, </a:t>
            </a:r>
            <a:r>
              <a:rPr lang="en" sz="1600" b="1">
                <a:solidFill>
                  <a:srgbClr val="4A86E8"/>
                </a:solidFill>
              </a:rPr>
              <a:t>S</a:t>
            </a:r>
            <a:r>
              <a:rPr lang="en" sz="1200">
                <a:solidFill>
                  <a:schemeClr val="dk1"/>
                </a:solidFill>
              </a:rPr>
              <a:t>: set of decryption attributes</a:t>
            </a: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5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53"/>
    </mc:Choice>
    <mc:Fallback>
      <p:transition spd="slow" advTm="5185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54B65-0611-21A2-F7A7-F9B9C3659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A8A3-281A-BAAA-5C67-3372F4C3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0C680-2569-E6EC-9F59-075BE6BA4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2462000" y="2113000"/>
            <a:ext cx="1827900" cy="1452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820" y="1526673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2921864" y="2113738"/>
            <a:ext cx="110589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CMU</a:t>
            </a:r>
            <a:endParaRPr sz="1800" dirty="0">
              <a:solidFill>
                <a:schemeClr val="dk2"/>
              </a:solidFill>
            </a:endParaRPr>
          </a:p>
        </p:txBody>
      </p:sp>
      <p:grpSp>
        <p:nvGrpSpPr>
          <p:cNvPr id="134" name="Google Shape;134;p15"/>
          <p:cNvGrpSpPr/>
          <p:nvPr/>
        </p:nvGrpSpPr>
        <p:grpSpPr>
          <a:xfrm>
            <a:off x="2638997" y="2501273"/>
            <a:ext cx="1473900" cy="546000"/>
            <a:chOff x="6341727" y="1569425"/>
            <a:chExt cx="1473900" cy="546000"/>
          </a:xfrm>
        </p:grpSpPr>
        <p:sp>
          <p:nvSpPr>
            <p:cNvPr id="135" name="Google Shape;135;p15"/>
            <p:cNvSpPr/>
            <p:nvPr/>
          </p:nvSpPr>
          <p:spPr>
            <a:xfrm>
              <a:off x="6341727" y="1569425"/>
              <a:ext cx="1473900" cy="546000"/>
            </a:xfrm>
            <a:prstGeom prst="homePlate">
              <a:avLst>
                <a:gd name="adj" fmla="val 66008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</a:rPr>
                <a:t>pk, </a:t>
              </a:r>
              <a:r>
                <a:rPr lang="en" dirty="0" err="1">
                  <a:solidFill>
                    <a:schemeClr val="lt1"/>
                  </a:solidFill>
                </a:rPr>
                <a:t>msk</a:t>
              </a: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" name="Google Shape;137;p15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38" name="Google Shape;1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51921">
            <a:off x="3459851" y="2938866"/>
            <a:ext cx="457199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3748" y="289884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7762" y="3633350"/>
            <a:ext cx="1256252" cy="12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/>
          <p:nvPr/>
        </p:nvSpPr>
        <p:spPr>
          <a:xfrm rot="5400000">
            <a:off x="3414100" y="3632275"/>
            <a:ext cx="548700" cy="8031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51921">
            <a:off x="3459851" y="4386666"/>
            <a:ext cx="457199" cy="45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/>
              <a:t>Centralized trust</a:t>
            </a:r>
            <a:endParaRPr sz="3300" b="1">
              <a:solidFill>
                <a:srgbClr val="4A86E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61"/>
    </mc:Choice>
    <mc:Fallback xmlns="">
      <p:transition spd="slow" advTm="3116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636" name="Google Shape;636;p27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/>
              <a:t>Composite-order pairing groups</a:t>
            </a:r>
            <a:endParaRPr sz="295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" name="Google Shape;637;p2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17025" y="715698"/>
                <a:ext cx="8627100" cy="22902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dirty="0"/>
                  <a:t>Groups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of order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sz="1800" baseline="-25000" dirty="0"/>
                </a:br>
                <a:r>
                  <a:rPr lang="en-US" sz="1800" dirty="0"/>
                  <a:t>Bilinear map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br>
                  <a:rPr lang="en-US" sz="1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i="1" baseline="30000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i="1" baseline="30000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br>
                  <a:rPr lang="en-US" sz="1800" baseline="30000" dirty="0"/>
                </a:br>
                <a:r>
                  <a:rPr lang="en-US" sz="1800" baseline="30000" dirty="0"/>
                  <a:t>	</a:t>
                </a:r>
                <a:r>
                  <a:rPr lang="en-US" sz="1800" dirty="0"/>
                  <a:t>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: orthogonal under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. </a:t>
                </a:r>
                <a:br>
                  <a:rPr lang="en-US" sz="1800" dirty="0"/>
                </a:br>
                <a:r>
                  <a:rPr lang="en-US" sz="1800" dirty="0"/>
                  <a:t>		Example: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637" name="Google Shape;637;p2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7025" y="715698"/>
                <a:ext cx="8627100" cy="2290277"/>
              </a:xfrm>
              <a:prstGeom prst="rect">
                <a:avLst/>
              </a:prstGeom>
              <a:blipFill>
                <a:blip r:embed="rId3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27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38"/>
    </mc:Choice>
    <mc:Fallback>
      <p:transition spd="slow" advTm="8183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578B-F0CF-05F3-1F33-39B3F7C57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75C3-D078-3AD1-D4DA-CFADFFF7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D72B8-3F42-685D-650F-04FAC6BC0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7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BF66E993-EF0F-8CDC-3DC6-40A957170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84504A60-430B-B55C-176E-64F46386D8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5E251978-478C-522A-32CE-0FA93D9DA4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Security Intuition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8D95EF-9C5E-0236-FFC9-2B3D21577C47}"/>
                  </a:ext>
                </a:extLst>
              </p:cNvPr>
              <p:cNvSpPr txBox="1"/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8D95EF-9C5E-0236-FFC9-2B3D2157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B89B3FB6-C440-0310-B977-9223B90C84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𝐺𝐼𝐷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B89B3FB6-C440-0310-B977-9223B90C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DCE764-0863-913E-FC34-A692E6C3A6E8}"/>
                  </a:ext>
                </a:extLst>
              </p:cNvPr>
              <p:cNvSpPr txBox="1"/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DCE764-0863-913E-FC34-A692E6C3A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EF67BC-7E01-226B-D3F4-485C99699021}"/>
              </a:ext>
            </a:extLst>
          </p:cNvPr>
          <p:cNvCxnSpPr>
            <a:cxnSpLocks/>
          </p:cNvCxnSpPr>
          <p:nvPr/>
        </p:nvCxnSpPr>
        <p:spPr>
          <a:xfrm>
            <a:off x="7030282" y="2262139"/>
            <a:ext cx="0" cy="6320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AEB776-09A4-8196-DBB1-D9EF2F5968D0}"/>
                  </a:ext>
                </a:extLst>
              </p:cNvPr>
              <p:cNvSpPr txBox="1"/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AEB776-09A4-8196-DBB1-D9EF2F596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9F8CE-E1DE-5F02-90F6-1D29847FED48}"/>
                  </a:ext>
                </a:extLst>
              </p:cNvPr>
              <p:cNvSpPr txBox="1"/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19F8CE-E1DE-5F02-90F6-1D29847FE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A43DE9-29E8-B515-D2CD-5695587B9369}"/>
              </a:ext>
            </a:extLst>
          </p:cNvPr>
          <p:cNvCxnSpPr/>
          <p:nvPr/>
        </p:nvCxnSpPr>
        <p:spPr>
          <a:xfrm>
            <a:off x="5987331" y="720900"/>
            <a:ext cx="0" cy="4137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3B21923-4EA7-515F-2222-C068AFB91CFB}"/>
              </a:ext>
            </a:extLst>
          </p:cNvPr>
          <p:cNvSpPr/>
          <p:nvPr/>
        </p:nvSpPr>
        <p:spPr>
          <a:xfrm>
            <a:off x="1892410" y="1147546"/>
            <a:ext cx="834887" cy="347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DCF0BA-F6A4-FDA1-69B1-B1BB952CFD2E}"/>
              </a:ext>
            </a:extLst>
          </p:cNvPr>
          <p:cNvSpPr/>
          <p:nvPr/>
        </p:nvSpPr>
        <p:spPr>
          <a:xfrm>
            <a:off x="1439847" y="1603955"/>
            <a:ext cx="650683" cy="347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6CC5EC-A420-DC01-1292-6185FDDE6D1E}"/>
              </a:ext>
            </a:extLst>
          </p:cNvPr>
          <p:cNvSpPr/>
          <p:nvPr/>
        </p:nvSpPr>
        <p:spPr>
          <a:xfrm>
            <a:off x="2489416" y="1603955"/>
            <a:ext cx="650683" cy="347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8F4B6E-EFBC-3B49-2AD2-E98DFB06A18B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765189" y="1443984"/>
            <a:ext cx="249487" cy="159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E830EE-9B3A-C2BA-A090-E195F8181E05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2605031" y="1443984"/>
            <a:ext cx="209727" cy="159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oogle Shape;70;p14">
            <a:extLst>
              <a:ext uri="{FF2B5EF4-FFF2-40B4-BE49-F238E27FC236}">
                <a16:creationId xmlns:a16="http://schemas.microsoft.com/office/drawing/2014/main" id="{8DC4D5D4-F716-40F5-D38D-71E20802967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16408"/>
          <a:stretch/>
        </p:blipFill>
        <p:spPr>
          <a:xfrm>
            <a:off x="722239" y="1603955"/>
            <a:ext cx="45719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6;p14">
            <a:extLst>
              <a:ext uri="{FF2B5EF4-FFF2-40B4-BE49-F238E27FC236}">
                <a16:creationId xmlns:a16="http://schemas.microsoft.com/office/drawing/2014/main" id="{3BAA4588-159D-5522-0EBC-E601FC60F56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16408"/>
          <a:stretch/>
        </p:blipFill>
        <p:spPr>
          <a:xfrm>
            <a:off x="3487224" y="1603955"/>
            <a:ext cx="45720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47044D3-BFE8-0A68-80E9-1C9CD7EAFF0F}"/>
              </a:ext>
            </a:extLst>
          </p:cNvPr>
          <p:cNvSpPr txBox="1"/>
          <p:nvPr/>
        </p:nvSpPr>
        <p:spPr>
          <a:xfrm>
            <a:off x="652007" y="226213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CF49DD-A9BF-CAAE-72FE-85418607BC78}"/>
              </a:ext>
            </a:extLst>
          </p:cNvPr>
          <p:cNvSpPr txBox="1"/>
          <p:nvPr/>
        </p:nvSpPr>
        <p:spPr>
          <a:xfrm>
            <a:off x="3441663" y="215259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GID’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A581BF-5CBF-577B-8D0B-C2A30AE3BE2B}"/>
                  </a:ext>
                </a:extLst>
              </p:cNvPr>
              <p:cNvSpPr txBox="1"/>
              <p:nvPr/>
            </p:nvSpPr>
            <p:spPr>
              <a:xfrm>
                <a:off x="314267" y="2711270"/>
                <a:ext cx="2500487" cy="317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A581BF-5CBF-577B-8D0B-C2A30AE3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7" y="2711270"/>
                <a:ext cx="2500487" cy="317844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CD7918-53AC-649F-1611-132752E0BE44}"/>
                  </a:ext>
                </a:extLst>
              </p:cNvPr>
              <p:cNvSpPr txBox="1"/>
              <p:nvPr/>
            </p:nvSpPr>
            <p:spPr>
              <a:xfrm>
                <a:off x="3186011" y="2720547"/>
                <a:ext cx="2500487" cy="317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CD7918-53AC-649F-1611-132752E0B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11" y="2720547"/>
                <a:ext cx="2500487" cy="317844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E6E906-A789-73D3-F166-971767E41C26}"/>
                  </a:ext>
                </a:extLst>
              </p:cNvPr>
              <p:cNvSpPr txBox="1"/>
              <p:nvPr/>
            </p:nvSpPr>
            <p:spPr>
              <a:xfrm>
                <a:off x="4412392" y="1193979"/>
                <a:ext cx="1244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E6E906-A789-73D3-F166-971767E4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392" y="1193979"/>
                <a:ext cx="12442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uble Brace 1">
            <a:extLst>
              <a:ext uri="{FF2B5EF4-FFF2-40B4-BE49-F238E27FC236}">
                <a16:creationId xmlns:a16="http://schemas.microsoft.com/office/drawing/2014/main" id="{61B848EC-6DA3-D1D9-B42A-88230EE981C3}"/>
              </a:ext>
            </a:extLst>
          </p:cNvPr>
          <p:cNvSpPr/>
          <p:nvPr/>
        </p:nvSpPr>
        <p:spPr>
          <a:xfrm>
            <a:off x="6149183" y="1405344"/>
            <a:ext cx="2963009" cy="775259"/>
          </a:xfrm>
          <a:prstGeom prst="brace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0D4FC-A8F9-1324-794C-AD8428157EB7}"/>
              </a:ext>
            </a:extLst>
          </p:cNvPr>
          <p:cNvSpPr txBox="1"/>
          <p:nvPr/>
        </p:nvSpPr>
        <p:spPr>
          <a:xfrm>
            <a:off x="2788147" y="3494956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Incompatible!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A7A7D6-652D-5067-6F7B-F562040B3127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2159528" y="3029114"/>
            <a:ext cx="1302041" cy="4658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4DC9AD-6CC0-65E0-B23C-41CD0F07A680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3461569" y="3025138"/>
            <a:ext cx="1572928" cy="4698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0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42"/>
    </mc:Choice>
    <mc:Fallback>
      <p:transition spd="slow" advTm="6594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D50AE-473E-1044-DE78-B6B35F1B9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0CD1-0C7E-4672-0BA7-E8B35E70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BCF5A-C330-65AA-57E3-2DC1768E4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3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359CA6EE-E952-806C-992D-16B1A4730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3A4A0F7F-CC61-CCBC-19AE-43975AC77F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8124A08B-C113-649F-014D-7D5D4FB642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Our MA-ABE for BSP construction: step 0 </a:t>
            </a:r>
            <a:r>
              <a:rPr lang="en" sz="1800" dirty="0"/>
              <a:t>[LW11]</a:t>
            </a:r>
            <a:endParaRPr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C86B953D-9941-7632-BC86-9A3057713AC2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84611" y="1917610"/>
                <a:ext cx="3788606" cy="4608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 baseline="-25000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C86B953D-9941-7632-BC86-9A3057713AC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4611" y="1917610"/>
                <a:ext cx="3788606" cy="460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35251F0F-72F7-87F6-5467-C481D04ED9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3759321"/>
                <a:ext cx="5565723" cy="1052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 {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+mn-lt"/>
                  </a:rPr>
                  <a:t>, where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]+ </m:t>
                          </m:r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[0]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35251F0F-72F7-87F6-5467-C481D04ED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3759321"/>
                <a:ext cx="5565723" cy="1052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CE7E67-82DC-5BBC-D887-0733B3FD1C22}"/>
                  </a:ext>
                </a:extLst>
              </p:cNvPr>
              <p:cNvSpPr txBox="1"/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0)→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CE7E67-82DC-5BBC-D887-0733B3FD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blipFill>
                <a:blip r:embed="rId5"/>
                <a:stretch>
                  <a:fillRect l="-524" t="-3333" b="-3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D3700E-0F39-1613-D8D3-3EE2DB113F56}"/>
                  </a:ext>
                </a:extLst>
              </p:cNvPr>
              <p:cNvSpPr txBox="1"/>
              <p:nvPr/>
            </p:nvSpPr>
            <p:spPr>
              <a:xfrm>
                <a:off x="584611" y="1228071"/>
                <a:ext cx="372897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: {0,1</m:t>
                      </m:r>
                      <m:sSup>
                        <m:s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400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D3700E-0F39-1613-D8D3-3EE2DB113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228071"/>
                <a:ext cx="3728972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ADF940-7DD0-B5A1-F61E-B6FE3B188124}"/>
                  </a:ext>
                </a:extLst>
              </p:cNvPr>
              <p:cNvSpPr txBox="1"/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𝑮𝒍𝒐𝒃𝒂𝒍𝑺𝒆𝒕𝒖𝒑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ar-AE" sz="14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ar-AE" sz="1400" b="1" dirty="0">
                    <a:solidFill>
                      <a:schemeClr val="bg1"/>
                    </a:solidFill>
                  </a:rPr>
                </a:br>
                <a:endParaRPr lang="ar-A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ADF940-7DD0-B5A1-F61E-B6FE3B188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blipFill>
                <a:blip r:embed="rId7"/>
                <a:stretch>
                  <a:fillRect l="-1613" t="-3571" r="-483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A2555-F9EE-F160-723D-8597237D77BA}"/>
                  </a:ext>
                </a:extLst>
              </p:cNvPr>
              <p:cNvSpPr txBox="1"/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𝑨𝒖𝒕𝒉𝑺𝒆𝒕𝒖𝒑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A2555-F9EE-F160-723D-8597237D7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blipFill>
                <a:blip r:embed="rId8"/>
                <a:stretch>
                  <a:fillRect r="-64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296826-2359-C47E-008E-810EEEC84317}"/>
                  </a:ext>
                </a:extLst>
              </p:cNvPr>
              <p:cNvSpPr txBox="1"/>
              <p:nvPr/>
            </p:nvSpPr>
            <p:spPr>
              <a:xfrm>
                <a:off x="584610" y="3425334"/>
                <a:ext cx="2732605" cy="31636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296826-2359-C47E-008E-810EEEC84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0" y="3425334"/>
                <a:ext cx="2732605" cy="316369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AA18AF-196B-5968-4D2A-1355479DFCDC}"/>
                  </a:ext>
                </a:extLst>
              </p:cNvPr>
              <p:cNvSpPr txBox="1"/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choose random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AA18AF-196B-5968-4D2A-1355479D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blipFill>
                <a:blip r:embed="rId10"/>
                <a:stretch>
                  <a:fillRect l="-549" b="-1851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BD08C4-6D92-2E25-DC30-0FD3B7C72E68}"/>
                  </a:ext>
                </a:extLst>
              </p:cNvPr>
              <p:cNvSpPr txBox="1"/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𝑲𝑮𝒆𝒏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BD08C4-6D92-2E25-DC30-0FD3B7C7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blipFill>
                <a:blip r:embed="rId11"/>
                <a:stretch>
                  <a:fillRect r="-483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84D748A7-5C58-7EC8-FF79-D6B0EBE1FC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888" y="2833337"/>
                <a:ext cx="3331406" cy="470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ar-AE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sz="1400" dirty="0"/>
              </a:p>
            </p:txBody>
          </p:sp>
        </mc:Choice>
        <mc:Fallback xmlns="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84D748A7-5C58-7EC8-FF79-D6B0EBE1F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8" y="2833337"/>
                <a:ext cx="3331406" cy="47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456399-D1BF-DD8A-A888-D4D9A39E1B05}"/>
                  </a:ext>
                </a:extLst>
              </p:cNvPr>
              <p:cNvSpPr txBox="1"/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456399-D1BF-DD8A-A888-D4D9A39E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94B1473D-801E-B0BC-8BCA-812D2FAB74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𝐺𝐼𝐷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94B1473D-801E-B0BC-8BCA-812D2FAB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205B35-CB18-F577-1E56-3BE733787979}"/>
                  </a:ext>
                </a:extLst>
              </p:cNvPr>
              <p:cNvSpPr txBox="1"/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205B35-CB18-F577-1E56-3BE733787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E9D435-DB4A-4109-70AE-F68EA906773C}"/>
              </a:ext>
            </a:extLst>
          </p:cNvPr>
          <p:cNvCxnSpPr>
            <a:cxnSpLocks/>
          </p:cNvCxnSpPr>
          <p:nvPr/>
        </p:nvCxnSpPr>
        <p:spPr>
          <a:xfrm>
            <a:off x="7030282" y="2262139"/>
            <a:ext cx="0" cy="6320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B4B708-41FF-604B-7A2E-AE85CEFBBC3A}"/>
                  </a:ext>
                </a:extLst>
              </p:cNvPr>
              <p:cNvSpPr txBox="1"/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B4B708-41FF-604B-7A2E-AE85CEFB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0D3B18-9EA1-0943-15A6-F9CE043341D5}"/>
                  </a:ext>
                </a:extLst>
              </p:cNvPr>
              <p:cNvSpPr txBox="1"/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0D3B18-9EA1-0943-15A6-F9CE0433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blipFill>
                <a:blip r:embed="rId1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688701-4C26-4E0E-D03E-40B16C25F6D8}"/>
              </a:ext>
            </a:extLst>
          </p:cNvPr>
          <p:cNvCxnSpPr/>
          <p:nvPr/>
        </p:nvCxnSpPr>
        <p:spPr>
          <a:xfrm>
            <a:off x="5987331" y="720900"/>
            <a:ext cx="0" cy="4137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uble Brace 35">
            <a:extLst>
              <a:ext uri="{FF2B5EF4-FFF2-40B4-BE49-F238E27FC236}">
                <a16:creationId xmlns:a16="http://schemas.microsoft.com/office/drawing/2014/main" id="{3CEEC2C7-A250-6198-D8BB-8DEE80CFB475}"/>
              </a:ext>
            </a:extLst>
          </p:cNvPr>
          <p:cNvSpPr/>
          <p:nvPr/>
        </p:nvSpPr>
        <p:spPr>
          <a:xfrm>
            <a:off x="6149183" y="1405344"/>
            <a:ext cx="2963009" cy="775259"/>
          </a:xfrm>
          <a:prstGeom prst="brace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4"/>
    </mc:Choice>
    <mc:Fallback xmlns="">
      <p:transition spd="slow" advTm="1138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1956E1D9-5715-CCAB-CFD9-B57A8FC5F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06F5FFBB-9A7D-A7BF-AEEB-23CB73B952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4D99C8CD-A89E-6081-E532-08AA015C1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Our MA-ABE for BSP construction: step 1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660F4FE8-CFA5-945F-942E-6112CD3D94F3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84611" y="1917610"/>
                <a:ext cx="3788606" cy="4608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 baseline="-25000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660F4FE8-CFA5-945F-942E-6112CD3D94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4611" y="1917610"/>
                <a:ext cx="3788606" cy="460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47B3C000-24B5-57A9-D09D-3CBD1FF516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3759321"/>
                <a:ext cx="5565723" cy="1052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 {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+mn-lt"/>
                  </a:rPr>
                  <a:t>, where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]+ </m:t>
                          </m:r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[0]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47B3C000-24B5-57A9-D09D-3CBD1FF51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3759321"/>
                <a:ext cx="5565723" cy="1052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D20E3-B265-F1BF-EF4B-E6127FFF6DC3}"/>
                  </a:ext>
                </a:extLst>
              </p:cNvPr>
              <p:cNvSpPr txBox="1"/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0)→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D20E3-B265-F1BF-EF4B-E6127FFF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blipFill>
                <a:blip r:embed="rId5"/>
                <a:stretch>
                  <a:fillRect l="-524" t="-3333" b="-3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33F3A1-56A9-CAE8-C183-07F53B8FBE97}"/>
                  </a:ext>
                </a:extLst>
              </p:cNvPr>
              <p:cNvSpPr txBox="1"/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: {0,1</m:t>
                      </m:r>
                      <m:sSup>
                        <m:s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400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33F3A1-56A9-CAE8-C183-07F53B8FB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47E5B-B00C-BBDC-8F6E-41D860A3CFD8}"/>
                  </a:ext>
                </a:extLst>
              </p:cNvPr>
              <p:cNvSpPr txBox="1"/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𝑮𝒍𝒐𝒃𝒂𝒍𝑺𝒆𝒕𝒖𝒑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ar-AE" sz="14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ar-AE" sz="1400" b="1" dirty="0">
                    <a:solidFill>
                      <a:schemeClr val="bg1"/>
                    </a:solidFill>
                  </a:rPr>
                </a:br>
                <a:endParaRPr lang="ar-A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47E5B-B00C-BBDC-8F6E-41D860A3C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blipFill>
                <a:blip r:embed="rId7"/>
                <a:stretch>
                  <a:fillRect l="-1613" t="-3571" r="-483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FECB2C-DE0E-A59E-463C-A9B37EFA1CB7}"/>
                  </a:ext>
                </a:extLst>
              </p:cNvPr>
              <p:cNvSpPr txBox="1"/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𝑨𝒖𝒕𝒉𝑺𝒆𝒕𝒖𝒑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FECB2C-DE0E-A59E-463C-A9B37EFA1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blipFill>
                <a:blip r:embed="rId8"/>
                <a:stretch>
                  <a:fillRect r="-64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FEC67D-52FE-235E-F29C-AAF2AB51B60F}"/>
                  </a:ext>
                </a:extLst>
              </p:cNvPr>
              <p:cNvSpPr txBox="1"/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choose random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FEC67D-52FE-235E-F29C-AAF2AB51B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blipFill>
                <a:blip r:embed="rId10"/>
                <a:stretch>
                  <a:fillRect l="-549" b="-1851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71072-1A67-2230-4E81-17CFDA5499AC}"/>
                  </a:ext>
                </a:extLst>
              </p:cNvPr>
              <p:cNvSpPr txBox="1"/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𝑲𝑮𝒆𝒏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71072-1A67-2230-4E81-17CFDA54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blipFill>
                <a:blip r:embed="rId11"/>
                <a:stretch>
                  <a:fillRect r="-483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973BA459-E463-2FE1-04A3-773923BE5B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888" y="2833337"/>
                <a:ext cx="3331406" cy="443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sz="1400" dirty="0"/>
              </a:p>
            </p:txBody>
          </p:sp>
        </mc:Choice>
        <mc:Fallback xmlns="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973BA459-E463-2FE1-04A3-773923BE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8" y="2833337"/>
                <a:ext cx="3331406" cy="443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263645-B4EE-196C-7779-3447B8CB56CE}"/>
                  </a:ext>
                </a:extLst>
              </p:cNvPr>
              <p:cNvSpPr txBox="1"/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263645-B4EE-196C-7779-3447B8CB5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91139C8F-AE19-2BC0-E1B6-3F60D24821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𝐺𝐼𝐷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91139C8F-AE19-2BC0-E1B6-3F60D2482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453FDA-650D-044F-1D3E-63A0A747A3BC}"/>
                  </a:ext>
                </a:extLst>
              </p:cNvPr>
              <p:cNvSpPr txBox="1"/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453FDA-650D-044F-1D3E-63A0A747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62E82F-AD05-5323-8279-257C89DF0F00}"/>
              </a:ext>
            </a:extLst>
          </p:cNvPr>
          <p:cNvCxnSpPr>
            <a:cxnSpLocks/>
          </p:cNvCxnSpPr>
          <p:nvPr/>
        </p:nvCxnSpPr>
        <p:spPr>
          <a:xfrm>
            <a:off x="7030282" y="2262139"/>
            <a:ext cx="0" cy="6320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A71340-6113-9A03-4BE5-18932FB31398}"/>
                  </a:ext>
                </a:extLst>
              </p:cNvPr>
              <p:cNvSpPr txBox="1"/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A71340-6113-9A03-4BE5-18932FB31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833331-2275-2818-B236-6372467A3C2B}"/>
                  </a:ext>
                </a:extLst>
              </p:cNvPr>
              <p:cNvSpPr txBox="1"/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833331-2275-2818-B236-6372467A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blipFill>
                <a:blip r:embed="rId1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4DF0BE-EE6A-A0FB-74E0-A3B95545CD75}"/>
              </a:ext>
            </a:extLst>
          </p:cNvPr>
          <p:cNvCxnSpPr/>
          <p:nvPr/>
        </p:nvCxnSpPr>
        <p:spPr>
          <a:xfrm>
            <a:off x="5987331" y="720900"/>
            <a:ext cx="0" cy="4137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uble Brace 35">
            <a:extLst>
              <a:ext uri="{FF2B5EF4-FFF2-40B4-BE49-F238E27FC236}">
                <a16:creationId xmlns:a16="http://schemas.microsoft.com/office/drawing/2014/main" id="{0EB7B869-1F1D-5A38-DEE4-3A9D636BF9F4}"/>
              </a:ext>
            </a:extLst>
          </p:cNvPr>
          <p:cNvSpPr/>
          <p:nvPr/>
        </p:nvSpPr>
        <p:spPr>
          <a:xfrm>
            <a:off x="6149183" y="1405344"/>
            <a:ext cx="2963009" cy="775259"/>
          </a:xfrm>
          <a:prstGeom prst="brace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BA4B58-AF0D-12D6-9A03-568AF520561E}"/>
                  </a:ext>
                </a:extLst>
              </p:cNvPr>
              <p:cNvSpPr txBox="1"/>
              <p:nvPr/>
            </p:nvSpPr>
            <p:spPr>
              <a:xfrm>
                <a:off x="584610" y="3425334"/>
                <a:ext cx="2732605" cy="31636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BA4B58-AF0D-12D6-9A03-568AF5205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0" y="3425334"/>
                <a:ext cx="2732605" cy="316369"/>
              </a:xfrm>
              <a:prstGeom prst="rect">
                <a:avLst/>
              </a:prstGeom>
              <a:blipFill>
                <a:blip r:embed="rId1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0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74"/>
    </mc:Choice>
    <mc:Fallback xmlns="">
      <p:transition spd="slow" advTm="5367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668B8B6F-5C0A-C5D7-E400-DBAF6B1A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35DC1440-9B57-8088-8D35-76CB3FC17C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F770E9B2-7FE9-F9A0-90F2-DB473F4C0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Our MA-ABE for BSP construction: step final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454A5169-62E5-B39C-7BCE-488B7F80202D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84611" y="1917610"/>
                <a:ext cx="3788606" cy="46939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 baseline="-25000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454A5169-62E5-B39C-7BCE-488B7F80202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4611" y="1917610"/>
                <a:ext cx="3788606" cy="469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E9DBB499-68E5-B83B-855D-2B5C31D08E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3759321"/>
                <a:ext cx="5565723" cy="105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 {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+mn-lt"/>
                  </a:rPr>
                  <a:t>, where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]+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[0]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E9DBB499-68E5-B83B-855D-2B5C31D08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3759321"/>
                <a:ext cx="5565723" cy="105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2253CD-AAC3-0E79-924D-842C29A93182}"/>
                  </a:ext>
                </a:extLst>
              </p:cNvPr>
              <p:cNvSpPr txBox="1"/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0)→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2253CD-AAC3-0E79-924D-842C29A93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blipFill>
                <a:blip r:embed="rId5"/>
                <a:stretch>
                  <a:fillRect l="-524" t="-3333" b="-3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26582-88C4-6F46-D3C6-7F5E5D792B60}"/>
                  </a:ext>
                </a:extLst>
              </p:cNvPr>
              <p:cNvSpPr txBox="1"/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: {0,1</m:t>
                      </m:r>
                      <m:sSup>
                        <m:s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400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26582-88C4-6F46-D3C6-7F5E5D792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2AF72C-924A-91AE-3BA2-63325B805029}"/>
                  </a:ext>
                </a:extLst>
              </p:cNvPr>
              <p:cNvSpPr txBox="1"/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𝑮𝒍𝒐𝒃𝒂𝒍𝑺𝒆𝒕𝒖𝒑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ar-AE" sz="14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ar-AE" sz="1400" b="1" dirty="0">
                    <a:solidFill>
                      <a:schemeClr val="bg1"/>
                    </a:solidFill>
                  </a:rPr>
                </a:br>
                <a:endParaRPr lang="ar-A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2AF72C-924A-91AE-3BA2-63325B805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blipFill>
                <a:blip r:embed="rId7"/>
                <a:stretch>
                  <a:fillRect l="-1613" t="-3571" r="-483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DEAC78-65D5-496B-4AD2-8AB3D90E068E}"/>
                  </a:ext>
                </a:extLst>
              </p:cNvPr>
              <p:cNvSpPr txBox="1"/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𝑨𝒖𝒕𝒉𝑺𝒆𝒕𝒖𝒑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DEAC78-65D5-496B-4AD2-8AB3D90E0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blipFill>
                <a:blip r:embed="rId8"/>
                <a:stretch>
                  <a:fillRect r="-64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79B4E-475B-FA00-7095-E02E51A5A58D}"/>
                  </a:ext>
                </a:extLst>
              </p:cNvPr>
              <p:cNvSpPr txBox="1"/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choose random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79B4E-475B-FA00-7095-E02E51A5A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blipFill>
                <a:blip r:embed="rId10"/>
                <a:stretch>
                  <a:fillRect l="-549" b="-1851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D84FE9-546C-FA25-BBA3-DE99667F1178}"/>
                  </a:ext>
                </a:extLst>
              </p:cNvPr>
              <p:cNvSpPr txBox="1"/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𝑲𝑮𝒆𝒏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D84FE9-546C-FA25-BBA3-DE99667F1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blipFill>
                <a:blip r:embed="rId11"/>
                <a:stretch>
                  <a:fillRect r="-483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3BD65B1A-E682-D1A2-3682-F0486E98DE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888" y="2833337"/>
                <a:ext cx="3331406" cy="443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sz="1400" dirty="0"/>
              </a:p>
            </p:txBody>
          </p:sp>
        </mc:Choice>
        <mc:Fallback xmlns="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3BD65B1A-E682-D1A2-3682-F0486E98D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8" y="2833337"/>
                <a:ext cx="3331406" cy="443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4DEC9-12B2-8E7C-2E3F-14955C1024B5}"/>
                  </a:ext>
                </a:extLst>
              </p:cNvPr>
              <p:cNvSpPr txBox="1"/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4DEC9-12B2-8E7C-2E3F-14955C10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FC047DD5-1087-B285-4AFE-C9F6FC52F2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𝐺𝐼𝐷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22" name="Google Shape;647;p28">
                <a:extLst>
                  <a:ext uri="{FF2B5EF4-FFF2-40B4-BE49-F238E27FC236}">
                    <a16:creationId xmlns:a16="http://schemas.microsoft.com/office/drawing/2014/main" id="{FC047DD5-1087-B285-4AFE-C9F6FC52F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A3A9C-DA9E-5EA1-C7C4-9BCEA3ED5A70}"/>
                  </a:ext>
                </a:extLst>
              </p:cNvPr>
              <p:cNvSpPr txBox="1"/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A3A9C-DA9E-5EA1-C7C4-9BCEA3ED5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437A6A-78AB-0C4C-AA20-8E04D6124181}"/>
              </a:ext>
            </a:extLst>
          </p:cNvPr>
          <p:cNvCxnSpPr>
            <a:cxnSpLocks/>
          </p:cNvCxnSpPr>
          <p:nvPr/>
        </p:nvCxnSpPr>
        <p:spPr>
          <a:xfrm>
            <a:off x="7030282" y="2262139"/>
            <a:ext cx="0" cy="6320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70459C-D91F-A8B4-2FC5-3888C2AF8241}"/>
                  </a:ext>
                </a:extLst>
              </p:cNvPr>
              <p:cNvSpPr txBox="1"/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70459C-D91F-A8B4-2FC5-3888C2AF8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8FCBDE-6001-C245-722D-08D008DCFE4D}"/>
                  </a:ext>
                </a:extLst>
              </p:cNvPr>
              <p:cNvSpPr txBox="1"/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8FCBDE-6001-C245-722D-08D008DC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blipFill>
                <a:blip r:embed="rId1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AE9D19-6DB5-4156-9467-7203A44F31FC}"/>
              </a:ext>
            </a:extLst>
          </p:cNvPr>
          <p:cNvCxnSpPr/>
          <p:nvPr/>
        </p:nvCxnSpPr>
        <p:spPr>
          <a:xfrm>
            <a:off x="5987331" y="720900"/>
            <a:ext cx="0" cy="4137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uble Brace 35">
            <a:extLst>
              <a:ext uri="{FF2B5EF4-FFF2-40B4-BE49-F238E27FC236}">
                <a16:creationId xmlns:a16="http://schemas.microsoft.com/office/drawing/2014/main" id="{66CF374A-9CDC-FBEF-C319-67E27E71C28C}"/>
              </a:ext>
            </a:extLst>
          </p:cNvPr>
          <p:cNvSpPr/>
          <p:nvPr/>
        </p:nvSpPr>
        <p:spPr>
          <a:xfrm>
            <a:off x="6149183" y="1405344"/>
            <a:ext cx="2963009" cy="775259"/>
          </a:xfrm>
          <a:prstGeom prst="brace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699E9-C18D-97FB-0E44-7DB26EEACF91}"/>
                  </a:ext>
                </a:extLst>
              </p:cNvPr>
              <p:cNvSpPr txBox="1"/>
              <p:nvPr/>
            </p:nvSpPr>
            <p:spPr>
              <a:xfrm>
                <a:off x="584610" y="3425334"/>
                <a:ext cx="2732605" cy="31636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699E9-C18D-97FB-0E44-7DB26EEAC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0" y="3425334"/>
                <a:ext cx="2732605" cy="316369"/>
              </a:xfrm>
              <a:prstGeom prst="rect">
                <a:avLst/>
              </a:prstGeom>
              <a:blipFill>
                <a:blip r:embed="rId1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2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4"/>
    </mc:Choice>
    <mc:Fallback xmlns="">
      <p:transition spd="slow" advTm="7613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16">
          <a:extLst>
            <a:ext uri="{FF2B5EF4-FFF2-40B4-BE49-F238E27FC236}">
              <a16:creationId xmlns:a16="http://schemas.microsoft.com/office/drawing/2014/main" id="{1949CFE0-F201-FFEB-5ECF-BB3D8BA35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>
            <a:extLst>
              <a:ext uri="{FF2B5EF4-FFF2-40B4-BE49-F238E27FC236}">
                <a16:creationId xmlns:a16="http://schemas.microsoft.com/office/drawing/2014/main" id="{A2B65ECD-736C-D2C2-2C3E-8EBDE055C2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618" name="Google Shape;618;p25">
            <a:extLst>
              <a:ext uri="{FF2B5EF4-FFF2-40B4-BE49-F238E27FC236}">
                <a16:creationId xmlns:a16="http://schemas.microsoft.com/office/drawing/2014/main" id="{8CDAED3D-924E-F880-4424-1C18C93A55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86998" y="914400"/>
            <a:ext cx="6156711" cy="1084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 dirty="0" err="1">
                <a:solidFill>
                  <a:schemeClr val="bg2"/>
                </a:solidFill>
              </a:rPr>
              <a:t>Lewko</a:t>
            </a:r>
            <a:r>
              <a:rPr lang="en" sz="2400" dirty="0">
                <a:solidFill>
                  <a:schemeClr val="bg2"/>
                </a:solidFill>
              </a:rPr>
              <a:t>-Waters MA-ABE for BSP</a:t>
            </a:r>
          </a:p>
          <a:p>
            <a:pPr>
              <a:buClr>
                <a:schemeClr val="dk1"/>
              </a:buClr>
              <a:buFont typeface="Wingdings" pitchFamily="2" charset="2"/>
              <a:buChar char="Ø"/>
            </a:pPr>
            <a:r>
              <a:rPr lang="en" sz="1600" dirty="0">
                <a:solidFill>
                  <a:schemeClr val="bg2"/>
                </a:solidFill>
              </a:rPr>
              <a:t>Limitations in supporting adaptive authority corruption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618FCF0-696E-907D-355B-215D1D627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6" b="31672"/>
          <a:stretch/>
        </p:blipFill>
        <p:spPr bwMode="auto">
          <a:xfrm rot="5400000">
            <a:off x="-1890074" y="1647922"/>
            <a:ext cx="5382707" cy="18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1268643-80EE-97CC-4460-E6FC970B99B9}"/>
              </a:ext>
            </a:extLst>
          </p:cNvPr>
          <p:cNvGrpSpPr/>
          <p:nvPr/>
        </p:nvGrpSpPr>
        <p:grpSpPr>
          <a:xfrm>
            <a:off x="1677972" y="914400"/>
            <a:ext cx="1064292" cy="640080"/>
            <a:chOff x="1555421" y="530304"/>
            <a:chExt cx="1064292" cy="6400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7199D9-74E6-2B0D-813D-772C6962E17C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8B4ECD-6941-9F72-7B41-2D88AE44DB08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FAB9406E-7D1A-73CD-9AB8-BB1DE1D392D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BD9370-CDB9-E2FB-38AC-6B3FE88A0CB7}"/>
              </a:ext>
            </a:extLst>
          </p:cNvPr>
          <p:cNvGrpSpPr/>
          <p:nvPr/>
        </p:nvGrpSpPr>
        <p:grpSpPr>
          <a:xfrm>
            <a:off x="1677972" y="2286000"/>
            <a:ext cx="1064292" cy="640080"/>
            <a:chOff x="1555421" y="530304"/>
            <a:chExt cx="1064292" cy="6400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254593-FB20-6FB5-6173-4FBB3DAE5826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78BB1B-6D35-3322-D272-52029465B71C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960C4E0F-30B9-1F28-323A-78C64B50EAA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BB95E2-CE5B-4575-EE62-9D4911CE44E5}"/>
              </a:ext>
            </a:extLst>
          </p:cNvPr>
          <p:cNvGrpSpPr/>
          <p:nvPr/>
        </p:nvGrpSpPr>
        <p:grpSpPr>
          <a:xfrm>
            <a:off x="1711984" y="3657600"/>
            <a:ext cx="1064292" cy="640080"/>
            <a:chOff x="1555421" y="530304"/>
            <a:chExt cx="1064292" cy="6400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CBA832-7347-185E-7E1F-F41C5E8596AF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EFE619-075D-7844-E37E-2C663536C990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174C8725-6DC5-9766-CD78-5774957A620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Google Shape;618;p25">
            <a:extLst>
              <a:ext uri="{FF2B5EF4-FFF2-40B4-BE49-F238E27FC236}">
                <a16:creationId xmlns:a16="http://schemas.microsoft.com/office/drawing/2014/main" id="{C106BE3F-B3AC-F482-3F7A-3872DF1DAEA1}"/>
              </a:ext>
            </a:extLst>
          </p:cNvPr>
          <p:cNvSpPr txBox="1">
            <a:spLocks/>
          </p:cNvSpPr>
          <p:nvPr/>
        </p:nvSpPr>
        <p:spPr>
          <a:xfrm>
            <a:off x="2996425" y="2285997"/>
            <a:ext cx="5608011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chemeClr val="dk1"/>
              </a:buClr>
              <a:buNone/>
            </a:pPr>
            <a:r>
              <a:rPr lang="en-US" sz="2400" b="1" dirty="0">
                <a:solidFill>
                  <a:srgbClr val="C00000"/>
                </a:solidFill>
              </a:rPr>
              <a:t>Security Analysis</a:t>
            </a:r>
          </a:p>
        </p:txBody>
      </p:sp>
      <p:sp>
        <p:nvSpPr>
          <p:cNvPr id="28" name="Google Shape;618;p25">
            <a:extLst>
              <a:ext uri="{FF2B5EF4-FFF2-40B4-BE49-F238E27FC236}">
                <a16:creationId xmlns:a16="http://schemas.microsoft.com/office/drawing/2014/main" id="{1CDB13B1-985A-5C9F-EF36-E8D3E5CA4836}"/>
              </a:ext>
            </a:extLst>
          </p:cNvPr>
          <p:cNvSpPr txBox="1">
            <a:spLocks/>
          </p:cNvSpPr>
          <p:nvPr/>
        </p:nvSpPr>
        <p:spPr>
          <a:xfrm>
            <a:off x="2986998" y="3657599"/>
            <a:ext cx="5608011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chemeClr val="dk1"/>
              </a:buClr>
              <a:buNone/>
            </a:pPr>
            <a:r>
              <a:rPr lang="en-US" sz="2400" dirty="0">
                <a:solidFill>
                  <a:schemeClr val="bg2"/>
                </a:solidFill>
              </a:rPr>
              <a:t>Our MA-ABE for ASP</a:t>
            </a:r>
          </a:p>
        </p:txBody>
      </p:sp>
    </p:spTree>
    <p:extLst>
      <p:ext uri="{BB962C8B-B14F-4D97-AF65-F5344CB8AC3E}">
        <p14:creationId xmlns:p14="http://schemas.microsoft.com/office/powerpoint/2010/main" val="31135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6"/>
    </mc:Choice>
    <mc:Fallback xmlns="">
      <p:transition spd="slow" advTm="1452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3">
          <a:extLst>
            <a:ext uri="{FF2B5EF4-FFF2-40B4-BE49-F238E27FC236}">
              <a16:creationId xmlns:a16="http://schemas.microsoft.com/office/drawing/2014/main" id="{1FFD699A-16E3-7A2D-CFBC-CD99D65A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A2ABAFC4-C6AD-9F4C-EEFF-7BC8BBE0BA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50F01204-1FEE-6B2C-B2F5-D59F649776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Subgroup Decision (SD) Assumption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37;p27">
                <a:extLst>
                  <a:ext uri="{FF2B5EF4-FFF2-40B4-BE49-F238E27FC236}">
                    <a16:creationId xmlns:a16="http://schemas.microsoft.com/office/drawing/2014/main" id="{1D1AB53D-CDB4-9F14-C821-C1951E0B8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7317" y="1530918"/>
                <a:ext cx="3193841" cy="10408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Groups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ar-AE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of order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ar-AE" sz="1200" baseline="-250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ar-AE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ar-AE" sz="1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ar-AE" sz="1200" dirty="0">
                    <a:solidFill>
                      <a:schemeClr val="bg1"/>
                    </a:solidFill>
                  </a:rPr>
                  <a:t>: </a:t>
                </a:r>
                <a:r>
                  <a:rPr lang="en-US" sz="1200" dirty="0">
                    <a:solidFill>
                      <a:schemeClr val="bg1"/>
                    </a:solidFill>
                  </a:rPr>
                  <a:t>orthogonal under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. 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Google Shape;637;p27">
                <a:extLst>
                  <a:ext uri="{FF2B5EF4-FFF2-40B4-BE49-F238E27FC236}">
                    <a16:creationId xmlns:a16="http://schemas.microsoft.com/office/drawing/2014/main" id="{1D1AB53D-CDB4-9F14-C821-C1951E0B8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17" y="1530918"/>
                <a:ext cx="3193841" cy="104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37;p27">
                <a:extLst>
                  <a:ext uri="{FF2B5EF4-FFF2-40B4-BE49-F238E27FC236}">
                    <a16:creationId xmlns:a16="http://schemas.microsoft.com/office/drawing/2014/main" id="{5DBFC1E4-ED11-C468-6A3E-265D1C84C7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715698"/>
                <a:ext cx="8627100" cy="6826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𝑎𝑢𝑥</m:t>
                    </m:r>
                  </m:oMath>
                </a14:m>
                <a:r>
                  <a:rPr lang="en-US" sz="1800" dirty="0"/>
                  <a:t>, distinguish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∈{1,2,3}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Google Shape;637;p27">
                <a:extLst>
                  <a:ext uri="{FF2B5EF4-FFF2-40B4-BE49-F238E27FC236}">
                    <a16:creationId xmlns:a16="http://schemas.microsoft.com/office/drawing/2014/main" id="{5DBFC1E4-ED11-C468-6A3E-265D1C84C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715698"/>
                <a:ext cx="8627100" cy="682657"/>
              </a:xfrm>
              <a:prstGeom prst="rect">
                <a:avLst/>
              </a:prstGeom>
              <a:blipFill>
                <a:blip r:embed="rId4"/>
                <a:stretch>
                  <a:fillRect l="-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637;p27">
                <a:extLst>
                  <a:ext uri="{FF2B5EF4-FFF2-40B4-BE49-F238E27FC236}">
                    <a16:creationId xmlns:a16="http://schemas.microsoft.com/office/drawing/2014/main" id="{257DCFD1-8F01-DB3B-86DA-75BF3E22B7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48" y="1659918"/>
                <a:ext cx="875289" cy="682657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" sz="1800" b="1" dirty="0">
                    <a:solidFill>
                      <a:srgbClr val="BB0000"/>
                    </a:solidFill>
                  </a:rPr>
                  <a:t>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Google Shape;637;p27">
                <a:extLst>
                  <a:ext uri="{FF2B5EF4-FFF2-40B4-BE49-F238E27FC236}">
                    <a16:creationId xmlns:a16="http://schemas.microsoft.com/office/drawing/2014/main" id="{257DCFD1-8F01-DB3B-86DA-75BF3E22B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8" y="1659918"/>
                <a:ext cx="875289" cy="682657"/>
              </a:xfrm>
              <a:prstGeom prst="rect">
                <a:avLst/>
              </a:prstGeom>
              <a:blipFill>
                <a:blip r:embed="rId5"/>
                <a:stretch>
                  <a:fillRect l="-4225"/>
                </a:stretch>
              </a:blipFill>
              <a:ln w="19050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637;p27">
                <a:extLst>
                  <a:ext uri="{FF2B5EF4-FFF2-40B4-BE49-F238E27FC236}">
                    <a16:creationId xmlns:a16="http://schemas.microsoft.com/office/drawing/2014/main" id="{7057BFA7-D492-6610-54D1-966683309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9361" y="1659917"/>
                <a:ext cx="3585098" cy="682657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" sz="1800" b="1" dirty="0">
                    <a:solidFill>
                      <a:srgbClr val="BB0000"/>
                    </a:solidFill>
                  </a:rPr>
                  <a:t>❌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∖{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Google Shape;637;p27">
                <a:extLst>
                  <a:ext uri="{FF2B5EF4-FFF2-40B4-BE49-F238E27FC236}">
                    <a16:creationId xmlns:a16="http://schemas.microsoft.com/office/drawing/2014/main" id="{7057BFA7-D492-6610-54D1-96668330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61" y="1659917"/>
                <a:ext cx="3585098" cy="682657"/>
              </a:xfrm>
              <a:prstGeom prst="rect">
                <a:avLst/>
              </a:prstGeom>
              <a:blipFill>
                <a:blip r:embed="rId6"/>
                <a:stretch>
                  <a:fillRect l="-1053"/>
                </a:stretch>
              </a:blipFill>
              <a:ln w="19050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404A9E50-86DB-D636-11D6-C191F2946EC3}"/>
              </a:ext>
            </a:extLst>
          </p:cNvPr>
          <p:cNvSpPr/>
          <p:nvPr/>
        </p:nvSpPr>
        <p:spPr>
          <a:xfrm>
            <a:off x="517025" y="1544715"/>
            <a:ext cx="4916109" cy="1027035"/>
          </a:xfrm>
          <a:prstGeom prst="wedgeRectCallout">
            <a:avLst>
              <a:gd name="adj1" fmla="val -30608"/>
              <a:gd name="adj2" fmla="val -7839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637;p27">
                <a:extLst>
                  <a:ext uri="{FF2B5EF4-FFF2-40B4-BE49-F238E27FC236}">
                    <a16:creationId xmlns:a16="http://schemas.microsoft.com/office/drawing/2014/main" id="{CC580D01-0D79-9ADC-EFDA-657A0DAACC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48" y="2807165"/>
                <a:ext cx="3458691" cy="1466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800" dirty="0"/>
                  <a:t>Example: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 vs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𝑎𝑢𝑥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Google Shape;637;p27">
                <a:extLst>
                  <a:ext uri="{FF2B5EF4-FFF2-40B4-BE49-F238E27FC236}">
                    <a16:creationId xmlns:a16="http://schemas.microsoft.com/office/drawing/2014/main" id="{CC580D01-0D79-9ADC-EFDA-657A0DAAC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8" y="2807165"/>
                <a:ext cx="3458691" cy="1466846"/>
              </a:xfrm>
              <a:prstGeom prst="rect">
                <a:avLst/>
              </a:prstGeom>
              <a:blipFill>
                <a:blip r:embed="rId7"/>
                <a:stretch>
                  <a:fillRect l="-1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F17753-A7D7-6592-7CAE-9B013BBBAFF5}"/>
                  </a:ext>
                </a:extLst>
              </p:cNvPr>
              <p:cNvSpPr txBox="1"/>
              <p:nvPr/>
            </p:nvSpPr>
            <p:spPr>
              <a:xfrm>
                <a:off x="2228296" y="3823308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F17753-A7D7-6592-7CAE-9B013BBBA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96" y="3823308"/>
                <a:ext cx="551538" cy="307777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F9A133-31FB-1338-D54B-1BDA6B544E8A}"/>
                  </a:ext>
                </a:extLst>
              </p:cNvPr>
              <p:cNvSpPr txBox="1"/>
              <p:nvPr/>
            </p:nvSpPr>
            <p:spPr>
              <a:xfrm>
                <a:off x="2903740" y="3823307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F9A133-31FB-1338-D54B-1BDA6B544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40" y="3823307"/>
                <a:ext cx="551538" cy="307777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B58611-D2EC-074B-34C9-99753E59FC5F}"/>
                  </a:ext>
                </a:extLst>
              </p:cNvPr>
              <p:cNvSpPr txBox="1"/>
              <p:nvPr/>
            </p:nvSpPr>
            <p:spPr>
              <a:xfrm>
                <a:off x="3567701" y="3823306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B58611-D2EC-074B-34C9-99753E59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01" y="3823306"/>
                <a:ext cx="55153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969BE9-EC12-6E53-78AB-590F8868A75A}"/>
                  </a:ext>
                </a:extLst>
              </p:cNvPr>
              <p:cNvSpPr txBox="1"/>
              <p:nvPr/>
            </p:nvSpPr>
            <p:spPr>
              <a:xfrm>
                <a:off x="4243145" y="3823306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969BE9-EC12-6E53-78AB-590F8868A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145" y="3823306"/>
                <a:ext cx="55153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274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97A572C2-53BF-785C-6EC3-0A83017D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57B7A7B6-8E82-C276-700F-482BC7C564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9CA7D053-8EA6-5DD4-8329-E95CD531EC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Subgroup Decision (SD) Assumption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37;p27">
                <a:extLst>
                  <a:ext uri="{FF2B5EF4-FFF2-40B4-BE49-F238E27FC236}">
                    <a16:creationId xmlns:a16="http://schemas.microsoft.com/office/drawing/2014/main" id="{C2C7B18A-7765-8C84-9198-5A9890EBCC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7317" y="1530918"/>
                <a:ext cx="3193841" cy="10408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Groups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ar-AE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of order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ar-AE" sz="1200" baseline="-250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ar-AE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ar-AE" sz="1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ar-AE" sz="1200" dirty="0">
                    <a:solidFill>
                      <a:schemeClr val="bg1"/>
                    </a:solidFill>
                  </a:rPr>
                  <a:t>: </a:t>
                </a:r>
                <a:r>
                  <a:rPr lang="en-US" sz="1200" dirty="0">
                    <a:solidFill>
                      <a:schemeClr val="bg1"/>
                    </a:solidFill>
                  </a:rPr>
                  <a:t>orthogonal under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. 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Google Shape;637;p27">
                <a:extLst>
                  <a:ext uri="{FF2B5EF4-FFF2-40B4-BE49-F238E27FC236}">
                    <a16:creationId xmlns:a16="http://schemas.microsoft.com/office/drawing/2014/main" id="{C2C7B18A-7765-8C84-9198-5A9890EB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17" y="1530918"/>
                <a:ext cx="3193841" cy="104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37;p27">
                <a:extLst>
                  <a:ext uri="{FF2B5EF4-FFF2-40B4-BE49-F238E27FC236}">
                    <a16:creationId xmlns:a16="http://schemas.microsoft.com/office/drawing/2014/main" id="{61FA52A1-9C4F-61F9-1404-F85EFDB119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715698"/>
                <a:ext cx="8627100" cy="6826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𝑎𝑢𝑥</m:t>
                    </m:r>
                  </m:oMath>
                </a14:m>
                <a:r>
                  <a:rPr lang="en-US" sz="1800" dirty="0"/>
                  <a:t>, distinguish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∈{1,2,3}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Google Shape;637;p27">
                <a:extLst>
                  <a:ext uri="{FF2B5EF4-FFF2-40B4-BE49-F238E27FC236}">
                    <a16:creationId xmlns:a16="http://schemas.microsoft.com/office/drawing/2014/main" id="{61FA52A1-9C4F-61F9-1404-F85EFDB11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715698"/>
                <a:ext cx="8627100" cy="682657"/>
              </a:xfrm>
              <a:prstGeom prst="rect">
                <a:avLst/>
              </a:prstGeom>
              <a:blipFill>
                <a:blip r:embed="rId4"/>
                <a:stretch>
                  <a:fillRect l="-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637;p27">
                <a:extLst>
                  <a:ext uri="{FF2B5EF4-FFF2-40B4-BE49-F238E27FC236}">
                    <a16:creationId xmlns:a16="http://schemas.microsoft.com/office/drawing/2014/main" id="{BBE683D7-2F0A-B632-B20E-39B3610E3F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48" y="1704270"/>
                <a:ext cx="3585098" cy="63931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" sz="1800" b="1" dirty="0">
                    <a:solidFill>
                      <a:srgbClr val="BB0000"/>
                    </a:solidFill>
                  </a:rPr>
                  <a:t>❌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∖{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Google Shape;637;p27">
                <a:extLst>
                  <a:ext uri="{FF2B5EF4-FFF2-40B4-BE49-F238E27FC236}">
                    <a16:creationId xmlns:a16="http://schemas.microsoft.com/office/drawing/2014/main" id="{BBE683D7-2F0A-B632-B20E-39B3610E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8" y="1704270"/>
                <a:ext cx="3585098" cy="639312"/>
              </a:xfrm>
              <a:prstGeom prst="rect">
                <a:avLst/>
              </a:prstGeom>
              <a:blipFill>
                <a:blip r:embed="rId5"/>
                <a:stretch>
                  <a:fillRect l="-1053"/>
                </a:stretch>
              </a:blipFill>
              <a:ln w="19050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F6DB8655-3834-CF9C-F7EE-9F71F2C4AB18}"/>
              </a:ext>
            </a:extLst>
          </p:cNvPr>
          <p:cNvSpPr/>
          <p:nvPr/>
        </p:nvSpPr>
        <p:spPr>
          <a:xfrm>
            <a:off x="517026" y="1544715"/>
            <a:ext cx="3868544" cy="1027035"/>
          </a:xfrm>
          <a:prstGeom prst="wedgeRectCallout">
            <a:avLst>
              <a:gd name="adj1" fmla="val -25559"/>
              <a:gd name="adj2" fmla="val -8099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637;p27">
                <a:extLst>
                  <a:ext uri="{FF2B5EF4-FFF2-40B4-BE49-F238E27FC236}">
                    <a16:creationId xmlns:a16="http://schemas.microsoft.com/office/drawing/2014/main" id="{463376CB-0D3B-ED55-69F5-02C253BDC5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48" y="2807165"/>
                <a:ext cx="5447289" cy="1466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800" dirty="0"/>
                  <a:t>Example: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 vs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𝑎𝑢𝑥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Google Shape;637;p27">
                <a:extLst>
                  <a:ext uri="{FF2B5EF4-FFF2-40B4-BE49-F238E27FC236}">
                    <a16:creationId xmlns:a16="http://schemas.microsoft.com/office/drawing/2014/main" id="{463376CB-0D3B-ED55-69F5-02C253BDC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8" y="2807165"/>
                <a:ext cx="5447289" cy="1466846"/>
              </a:xfrm>
              <a:prstGeom prst="rect">
                <a:avLst/>
              </a:prstGeom>
              <a:blipFill>
                <a:blip r:embed="rId6"/>
                <a:stretch>
                  <a:fillRect l="-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3F83FE-C25D-FB54-BB45-E0F820C76771}"/>
                  </a:ext>
                </a:extLst>
              </p:cNvPr>
              <p:cNvSpPr txBox="1"/>
              <p:nvPr/>
            </p:nvSpPr>
            <p:spPr>
              <a:xfrm>
                <a:off x="2228296" y="3823308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3F83FE-C25D-FB54-BB45-E0F820C76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96" y="3823308"/>
                <a:ext cx="551538" cy="307777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54DEB1-BA75-2F39-6442-93770FD617AE}"/>
                  </a:ext>
                </a:extLst>
              </p:cNvPr>
              <p:cNvSpPr txBox="1"/>
              <p:nvPr/>
            </p:nvSpPr>
            <p:spPr>
              <a:xfrm>
                <a:off x="2903740" y="3823307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54DEB1-BA75-2F39-6442-93770FD61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40" y="3823307"/>
                <a:ext cx="551538" cy="307777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8B6C3D-0523-0A36-BE16-E41E2AB7D246}"/>
                  </a:ext>
                </a:extLst>
              </p:cNvPr>
              <p:cNvSpPr txBox="1"/>
              <p:nvPr/>
            </p:nvSpPr>
            <p:spPr>
              <a:xfrm>
                <a:off x="3567701" y="3823306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8B6C3D-0523-0A36-BE16-E41E2AB7D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01" y="3823306"/>
                <a:ext cx="5515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E2FBCB-C17E-C46E-3F85-7094E1FE94C3}"/>
                  </a:ext>
                </a:extLst>
              </p:cNvPr>
              <p:cNvSpPr txBox="1"/>
              <p:nvPr/>
            </p:nvSpPr>
            <p:spPr>
              <a:xfrm>
                <a:off x="4243145" y="3823306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E2FBCB-C17E-C46E-3F85-7094E1FE9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145" y="3823306"/>
                <a:ext cx="55153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4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07"/>
    </mc:Choice>
    <mc:Fallback xmlns="">
      <p:transition spd="slow" advTm="1991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4">
            <a:alphaModFix/>
          </a:blip>
          <a:srcRect r="16408"/>
          <a:stretch/>
        </p:blipFill>
        <p:spPr>
          <a:xfrm>
            <a:off x="517024" y="2075013"/>
            <a:ext cx="45719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1562800"/>
            <a:ext cx="366436" cy="40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/>
          <p:nvPr/>
        </p:nvSpPr>
        <p:spPr>
          <a:xfrm>
            <a:off x="185825" y="3320824"/>
            <a:ext cx="1119600" cy="451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msg</a:t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695500" y="3613274"/>
            <a:ext cx="1629300" cy="36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^ Professor</a:t>
            </a:r>
            <a:endParaRPr/>
          </a:p>
        </p:txBody>
      </p:sp>
      <p:pic>
        <p:nvPicPr>
          <p:cNvPr id="197" name="Google Shape;1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388" y="3658961"/>
            <a:ext cx="274320" cy="274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7"/>
          <p:cNvGrpSpPr/>
          <p:nvPr/>
        </p:nvGrpSpPr>
        <p:grpSpPr>
          <a:xfrm>
            <a:off x="4921613" y="1565526"/>
            <a:ext cx="1304743" cy="404204"/>
            <a:chOff x="6186325" y="1569417"/>
            <a:chExt cx="1629300" cy="546000"/>
          </a:xfrm>
        </p:grpSpPr>
        <p:sp>
          <p:nvSpPr>
            <p:cNvPr id="199" name="Google Shape;199;p17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CS, Professor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201" name="Google Shape;201;p17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2" name="Google Shape;202;p17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1820" y="2588043"/>
            <a:ext cx="367561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7"/>
          <p:cNvGrpSpPr/>
          <p:nvPr/>
        </p:nvGrpSpPr>
        <p:grpSpPr>
          <a:xfrm>
            <a:off x="4921613" y="2586442"/>
            <a:ext cx="1304743" cy="404204"/>
            <a:chOff x="6186325" y="1569417"/>
            <a:chExt cx="1629300" cy="546000"/>
          </a:xfrm>
        </p:grpSpPr>
        <p:sp>
          <p:nvSpPr>
            <p:cNvPr id="204" name="Google Shape;204;p17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 u="sng">
                  <a:solidFill>
                    <a:schemeClr val="lt1"/>
                  </a:solidFill>
                </a:rPr>
                <a:t>CS</a:t>
              </a:r>
              <a:r>
                <a:rPr lang="en" sz="1094">
                  <a:solidFill>
                    <a:schemeClr val="lt1"/>
                  </a:solidFill>
                </a:rPr>
                <a:t>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206" name="Google Shape;206;p17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7" name="Google Shape;207;p17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3384685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17"/>
          <p:cNvGrpSpPr/>
          <p:nvPr/>
        </p:nvGrpSpPr>
        <p:grpSpPr>
          <a:xfrm>
            <a:off x="4921613" y="3378759"/>
            <a:ext cx="1304743" cy="404204"/>
            <a:chOff x="6186325" y="1569417"/>
            <a:chExt cx="1629300" cy="546000"/>
          </a:xfrm>
        </p:grpSpPr>
        <p:sp>
          <p:nvSpPr>
            <p:cNvPr id="209" name="Google Shape;209;p17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</a:t>
              </a:r>
              <a:r>
                <a:rPr lang="en" sz="1094" u="sng">
                  <a:solidFill>
                    <a:schemeClr val="lt1"/>
                  </a:solidFill>
                </a:rPr>
                <a:t>Professor</a:t>
              </a:r>
              <a:endParaRPr sz="1094" u="sng">
                <a:solidFill>
                  <a:schemeClr val="lt1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211" name="Google Shape;211;p17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12" name="Google Shape;212;p17"/>
          <p:cNvCxnSpPr>
            <a:stCxn id="193" idx="2"/>
            <a:endCxn id="195" idx="0"/>
          </p:cNvCxnSpPr>
          <p:nvPr/>
        </p:nvCxnSpPr>
        <p:spPr>
          <a:xfrm>
            <a:off x="745624" y="2623653"/>
            <a:ext cx="0" cy="69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" name="Google Shape;213;p17"/>
          <p:cNvSpPr txBox="1"/>
          <p:nvPr/>
        </p:nvSpPr>
        <p:spPr>
          <a:xfrm>
            <a:off x="7443450" y="817600"/>
            <a:ext cx="15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Decrypt?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1849087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2870003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3662320"/>
            <a:ext cx="339320" cy="33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/>
          <p:nvPr/>
        </p:nvSpPr>
        <p:spPr>
          <a:xfrm>
            <a:off x="2462000" y="741400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2719524" y="741813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CS</a:t>
            </a:r>
            <a:endParaRPr sz="1007">
              <a:solidFill>
                <a:schemeClr val="dk2"/>
              </a:solidFill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2561118" y="958824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3267414" y="1086054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226" name="Google Shape;226;p17"/>
          <p:cNvCxnSpPr/>
          <p:nvPr/>
        </p:nvCxnSpPr>
        <p:spPr>
          <a:xfrm flipH="1">
            <a:off x="3156212" y="1116896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7" name="Google Shape;22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1203858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1181373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/>
          <p:nvPr/>
        </p:nvSpPr>
        <p:spPr>
          <a:xfrm>
            <a:off x="2462000" y="2569253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2719524" y="2569665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ECE</a:t>
            </a:r>
            <a:endParaRPr sz="1007">
              <a:solidFill>
                <a:schemeClr val="dk2"/>
              </a:solidFill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2561118" y="2786677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3267414" y="2913907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234" name="Google Shape;234;p17"/>
          <p:cNvCxnSpPr/>
          <p:nvPr/>
        </p:nvCxnSpPr>
        <p:spPr>
          <a:xfrm flipH="1">
            <a:off x="3156212" y="2944749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5" name="Google Shape;23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3031711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3009226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/>
          <p:nvPr/>
        </p:nvSpPr>
        <p:spPr>
          <a:xfrm>
            <a:off x="2462000" y="1653905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2505679" y="1654325"/>
            <a:ext cx="97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Professor</a:t>
            </a:r>
            <a:endParaRPr sz="1007">
              <a:solidFill>
                <a:schemeClr val="dk2"/>
              </a:solidFill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2561118" y="1871329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3267414" y="1998559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242" name="Google Shape;242;p17"/>
          <p:cNvCxnSpPr/>
          <p:nvPr/>
        </p:nvCxnSpPr>
        <p:spPr>
          <a:xfrm flipH="1">
            <a:off x="3156212" y="2029401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3" name="Google Shape;24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2116363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2093878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7"/>
          <p:cNvSpPr/>
          <p:nvPr/>
        </p:nvSpPr>
        <p:spPr>
          <a:xfrm>
            <a:off x="2462000" y="3481758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2719524" y="3482170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Student</a:t>
            </a:r>
            <a:endParaRPr sz="1007">
              <a:solidFill>
                <a:schemeClr val="dk2"/>
              </a:solidFill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2561118" y="3699182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3267414" y="3826412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250" name="Google Shape;250;p17"/>
          <p:cNvCxnSpPr/>
          <p:nvPr/>
        </p:nvCxnSpPr>
        <p:spPr>
          <a:xfrm flipH="1">
            <a:off x="3156212" y="3857254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1" name="Google Shape;25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3944216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3921731"/>
            <a:ext cx="255767" cy="255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17"/>
          <p:cNvGrpSpPr/>
          <p:nvPr/>
        </p:nvGrpSpPr>
        <p:grpSpPr>
          <a:xfrm>
            <a:off x="2882510" y="4395344"/>
            <a:ext cx="91445" cy="323109"/>
            <a:chOff x="4416975" y="2147800"/>
            <a:chExt cx="183000" cy="640200"/>
          </a:xfrm>
        </p:grpSpPr>
        <p:sp>
          <p:nvSpPr>
            <p:cNvPr id="254" name="Google Shape;254;p17"/>
            <p:cNvSpPr/>
            <p:nvPr/>
          </p:nvSpPr>
          <p:spPr>
            <a:xfrm>
              <a:off x="4416975" y="21478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4416975" y="23764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4416975" y="26050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</p:grpSp>
      <p:cxnSp>
        <p:nvCxnSpPr>
          <p:cNvPr id="257" name="Google Shape;257;p17"/>
          <p:cNvCxnSpPr>
            <a:stCxn id="221" idx="3"/>
            <a:endCxn id="199" idx="1"/>
          </p:cNvCxnSpPr>
          <p:nvPr/>
        </p:nvCxnSpPr>
        <p:spPr>
          <a:xfrm>
            <a:off x="3485600" y="1147900"/>
            <a:ext cx="1436100" cy="6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17"/>
          <p:cNvCxnSpPr>
            <a:stCxn id="237" idx="3"/>
            <a:endCxn id="199" idx="1"/>
          </p:cNvCxnSpPr>
          <p:nvPr/>
        </p:nvCxnSpPr>
        <p:spPr>
          <a:xfrm rot="10800000" flipH="1">
            <a:off x="3485600" y="1767605"/>
            <a:ext cx="1436100" cy="2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17"/>
          <p:cNvCxnSpPr>
            <a:stCxn id="221" idx="3"/>
            <a:endCxn id="204" idx="1"/>
          </p:cNvCxnSpPr>
          <p:nvPr/>
        </p:nvCxnSpPr>
        <p:spPr>
          <a:xfrm>
            <a:off x="3485600" y="1147900"/>
            <a:ext cx="1436100" cy="16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17"/>
          <p:cNvCxnSpPr>
            <a:stCxn id="245" idx="3"/>
            <a:endCxn id="204" idx="1"/>
          </p:cNvCxnSpPr>
          <p:nvPr/>
        </p:nvCxnSpPr>
        <p:spPr>
          <a:xfrm rot="10800000" flipH="1">
            <a:off x="3485600" y="2788458"/>
            <a:ext cx="1436100" cy="10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1" name="Google Shape;26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1880550"/>
            <a:ext cx="339323" cy="33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2901466"/>
            <a:ext cx="339323" cy="33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3693783"/>
            <a:ext cx="339323" cy="339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17"/>
          <p:cNvCxnSpPr>
            <a:stCxn id="229" idx="3"/>
            <a:endCxn id="209" idx="1"/>
          </p:cNvCxnSpPr>
          <p:nvPr/>
        </p:nvCxnSpPr>
        <p:spPr>
          <a:xfrm>
            <a:off x="3485600" y="2975753"/>
            <a:ext cx="1436100" cy="60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5" name="Google Shape;265;p17"/>
          <p:cNvCxnSpPr>
            <a:stCxn id="237" idx="3"/>
            <a:endCxn id="209" idx="1"/>
          </p:cNvCxnSpPr>
          <p:nvPr/>
        </p:nvCxnSpPr>
        <p:spPr>
          <a:xfrm>
            <a:off x="3485600" y="2060405"/>
            <a:ext cx="1436100" cy="15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p17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/>
              <a:t>Decentralized Multi-Authority ABE </a:t>
            </a:r>
            <a:r>
              <a:rPr lang="en" sz="2000"/>
              <a:t>[Cha07, LW11]</a:t>
            </a:r>
            <a:endParaRPr sz="2000">
              <a:solidFill>
                <a:srgbClr val="4A86E8"/>
              </a:solidFill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7740663" y="2543555"/>
            <a:ext cx="3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p:sp>
        <p:nvSpPr>
          <p:cNvPr id="269" name="Google Shape;269;p17"/>
          <p:cNvSpPr txBox="1"/>
          <p:nvPr/>
        </p:nvSpPr>
        <p:spPr>
          <a:xfrm>
            <a:off x="7740663" y="3413174"/>
            <a:ext cx="3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4177002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7"/>
          <p:cNvGrpSpPr/>
          <p:nvPr/>
        </p:nvGrpSpPr>
        <p:grpSpPr>
          <a:xfrm>
            <a:off x="4921613" y="4171075"/>
            <a:ext cx="1304743" cy="404204"/>
            <a:chOff x="6186325" y="1569417"/>
            <a:chExt cx="1629300" cy="546000"/>
          </a:xfrm>
        </p:grpSpPr>
        <p:sp>
          <p:nvSpPr>
            <p:cNvPr id="272" name="Google Shape;272;p17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274" name="Google Shape;274;p17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76" name="Google Shape;27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4454636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4486099"/>
            <a:ext cx="339323" cy="339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17"/>
          <p:cNvCxnSpPr>
            <a:stCxn id="229" idx="3"/>
            <a:endCxn id="272" idx="1"/>
          </p:cNvCxnSpPr>
          <p:nvPr/>
        </p:nvCxnSpPr>
        <p:spPr>
          <a:xfrm>
            <a:off x="3485600" y="2975753"/>
            <a:ext cx="1436100" cy="13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17"/>
          <p:cNvCxnSpPr>
            <a:stCxn id="245" idx="3"/>
            <a:endCxn id="272" idx="1"/>
          </p:cNvCxnSpPr>
          <p:nvPr/>
        </p:nvCxnSpPr>
        <p:spPr>
          <a:xfrm>
            <a:off x="3485600" y="3888258"/>
            <a:ext cx="143610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" name="Google Shape;281;p17"/>
          <p:cNvSpPr/>
          <p:nvPr/>
        </p:nvSpPr>
        <p:spPr>
          <a:xfrm>
            <a:off x="185825" y="873475"/>
            <a:ext cx="1839600" cy="6360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global params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Google Shape;90;p14">
            <a:extLst>
              <a:ext uri="{FF2B5EF4-FFF2-40B4-BE49-F238E27FC236}">
                <a16:creationId xmlns:a16="http://schemas.microsoft.com/office/drawing/2014/main" id="{684E5083-5516-9A99-B806-24E9EA37AD92}"/>
              </a:ext>
            </a:extLst>
          </p:cNvPr>
          <p:cNvSpPr txBox="1"/>
          <p:nvPr/>
        </p:nvSpPr>
        <p:spPr>
          <a:xfrm>
            <a:off x="7662369" y="1585267"/>
            <a:ext cx="438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4" name="Google Shape;124;p14">
            <a:extLst>
              <a:ext uri="{FF2B5EF4-FFF2-40B4-BE49-F238E27FC236}">
                <a16:creationId xmlns:a16="http://schemas.microsoft.com/office/drawing/2014/main" id="{B0A4D57B-3312-3A56-732D-AEE867CA05FF}"/>
              </a:ext>
            </a:extLst>
          </p:cNvPr>
          <p:cNvSpPr txBox="1"/>
          <p:nvPr/>
        </p:nvSpPr>
        <p:spPr>
          <a:xfrm>
            <a:off x="7740663" y="4189460"/>
            <a:ext cx="3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E246ED-6423-68D0-385C-E1782F26F32A}"/>
                  </a:ext>
                </a:extLst>
              </p:cNvPr>
              <p:cNvSpPr txBox="1"/>
              <p:nvPr/>
            </p:nvSpPr>
            <p:spPr>
              <a:xfrm>
                <a:off x="6821424" y="1612634"/>
                <a:ext cx="614335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E246ED-6423-68D0-385C-E1782F26F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1612634"/>
                <a:ext cx="614335" cy="3108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E76830-9CD9-3E30-43A8-FEEA111DB895}"/>
                  </a:ext>
                </a:extLst>
              </p:cNvPr>
              <p:cNvSpPr txBox="1"/>
              <p:nvPr/>
            </p:nvSpPr>
            <p:spPr>
              <a:xfrm>
                <a:off x="6821424" y="2666715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E76830-9CD9-3E30-43A8-FEEA111DB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2666715"/>
                <a:ext cx="618503" cy="3108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209D5F-1CD5-B013-AC20-20FC8A0B9C14}"/>
                  </a:ext>
                </a:extLst>
              </p:cNvPr>
              <p:cNvSpPr txBox="1"/>
              <p:nvPr/>
            </p:nvSpPr>
            <p:spPr>
              <a:xfrm>
                <a:off x="6821424" y="3464246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209D5F-1CD5-B013-AC20-20FC8A0B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3464246"/>
                <a:ext cx="618503" cy="3108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D7410E-5E85-AC9A-5B57-3E33FE80F98B}"/>
                  </a:ext>
                </a:extLst>
              </p:cNvPr>
              <p:cNvSpPr txBox="1"/>
              <p:nvPr/>
            </p:nvSpPr>
            <p:spPr>
              <a:xfrm>
                <a:off x="6821824" y="4241454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D7410E-5E85-AC9A-5B57-3E33FE80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24" y="4241454"/>
                <a:ext cx="618503" cy="3108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78"/>
    </mc:Choice>
    <mc:Fallback xmlns="">
      <p:transition spd="slow" advTm="162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213" grpId="0"/>
      <p:bldP spid="224" grpId="0" animBg="1"/>
      <p:bldP spid="232" grpId="0" animBg="1"/>
      <p:bldP spid="240" grpId="0" animBg="1"/>
      <p:bldP spid="248" grpId="0" animBg="1"/>
      <p:bldP spid="267" grpId="0"/>
      <p:bldP spid="269" grpId="0"/>
      <p:bldP spid="281" grpId="0" animBg="1"/>
      <p:bldP spid="3" grpId="0"/>
      <p:bldP spid="4" grpId="0"/>
      <p:bldP spid="2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C0680D9D-A296-9EE6-8FE0-376426EB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EC00F9AE-9D48-AAD2-9DF9-EC93E78AA0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8F8A412D-0BB4-B479-6190-3909312A3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>
                <a:solidFill>
                  <a:schemeClr val="tx1"/>
                </a:solidFill>
              </a:rPr>
              <a:t>Our </a:t>
            </a:r>
            <a:r>
              <a:rPr lang="en" sz="2950" b="1" dirty="0">
                <a:solidFill>
                  <a:schemeClr val="accent1"/>
                </a:solidFill>
              </a:rPr>
              <a:t>New </a:t>
            </a:r>
            <a:r>
              <a:rPr lang="en" sz="2950" b="1" dirty="0"/>
              <a:t>Subgroup Decision (SD) Assumption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37;p27">
                <a:extLst>
                  <a:ext uri="{FF2B5EF4-FFF2-40B4-BE49-F238E27FC236}">
                    <a16:creationId xmlns:a16="http://schemas.microsoft.com/office/drawing/2014/main" id="{531D2E04-E3AF-8082-F672-AA4A066D8E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7317" y="1530918"/>
                <a:ext cx="3193841" cy="10408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Groups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ar-AE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of order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ar-AE" sz="1200" baseline="-250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ar-AE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ar-AE" sz="1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ar-AE" sz="1200" dirty="0">
                    <a:solidFill>
                      <a:schemeClr val="bg1"/>
                    </a:solidFill>
                  </a:rPr>
                  <a:t>: </a:t>
                </a:r>
                <a:r>
                  <a:rPr lang="en-US" sz="1200" dirty="0">
                    <a:solidFill>
                      <a:schemeClr val="bg1"/>
                    </a:solidFill>
                  </a:rPr>
                  <a:t>orthogonal under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. 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Google Shape;637;p27">
                <a:extLst>
                  <a:ext uri="{FF2B5EF4-FFF2-40B4-BE49-F238E27FC236}">
                    <a16:creationId xmlns:a16="http://schemas.microsoft.com/office/drawing/2014/main" id="{531D2E04-E3AF-8082-F672-AA4A066D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17" y="1530918"/>
                <a:ext cx="3193841" cy="104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37;p27">
                <a:extLst>
                  <a:ext uri="{FF2B5EF4-FFF2-40B4-BE49-F238E27FC236}">
                    <a16:creationId xmlns:a16="http://schemas.microsoft.com/office/drawing/2014/main" id="{3BDB5358-4974-74BA-06B1-CE77F74D55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715698"/>
                <a:ext cx="8627100" cy="635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𝑎𝑢𝑥</m:t>
                    </m:r>
                  </m:oMath>
                </a14:m>
                <a:r>
                  <a:rPr lang="en-US" sz="1800" dirty="0"/>
                  <a:t>, distinguish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from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Google Shape;637;p27">
                <a:extLst>
                  <a:ext uri="{FF2B5EF4-FFF2-40B4-BE49-F238E27FC236}">
                    <a16:creationId xmlns:a16="http://schemas.microsoft.com/office/drawing/2014/main" id="{3BDB5358-4974-74BA-06B1-CE77F74D5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715698"/>
                <a:ext cx="8627100" cy="635849"/>
              </a:xfrm>
              <a:prstGeom prst="rect">
                <a:avLst/>
              </a:prstGeom>
              <a:blipFill>
                <a:blip r:embed="rId5"/>
                <a:stretch>
                  <a:fillRect l="-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520931D-01ED-39E6-79F8-D5D763E9DCFA}"/>
              </a:ext>
            </a:extLst>
          </p:cNvPr>
          <p:cNvSpPr/>
          <p:nvPr/>
        </p:nvSpPr>
        <p:spPr>
          <a:xfrm>
            <a:off x="517026" y="1367158"/>
            <a:ext cx="3300372" cy="440330"/>
          </a:xfrm>
          <a:prstGeom prst="wedgeRectCallout">
            <a:avLst>
              <a:gd name="adj1" fmla="val -25559"/>
              <a:gd name="adj2" fmla="val -8099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637;p27">
                <a:extLst>
                  <a:ext uri="{FF2B5EF4-FFF2-40B4-BE49-F238E27FC236}">
                    <a16:creationId xmlns:a16="http://schemas.microsoft.com/office/drawing/2014/main" id="{48CD731E-0C70-FC6D-EE0F-4177627BBD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1273642"/>
                <a:ext cx="688858" cy="60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𝑎𝑢𝑥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Google Shape;637;p27">
                <a:extLst>
                  <a:ext uri="{FF2B5EF4-FFF2-40B4-BE49-F238E27FC236}">
                    <a16:creationId xmlns:a16="http://schemas.microsoft.com/office/drawing/2014/main" id="{48CD731E-0C70-FC6D-EE0F-4177627BB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1273642"/>
                <a:ext cx="688858" cy="6001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055162-E8C0-4223-4162-152315693732}"/>
                  </a:ext>
                </a:extLst>
              </p:cNvPr>
              <p:cNvSpPr txBox="1"/>
              <p:nvPr/>
            </p:nvSpPr>
            <p:spPr>
              <a:xfrm>
                <a:off x="1145217" y="1448045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055162-E8C0-4223-4162-1523156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17" y="1448045"/>
                <a:ext cx="551538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325679-933C-803B-5CBA-1085B8DA312E}"/>
                  </a:ext>
                </a:extLst>
              </p:cNvPr>
              <p:cNvSpPr txBox="1"/>
              <p:nvPr/>
            </p:nvSpPr>
            <p:spPr>
              <a:xfrm>
                <a:off x="1820661" y="1448044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325679-933C-803B-5CBA-1085B8DA3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61" y="1448044"/>
                <a:ext cx="551538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0A1E59-13FD-56B7-320F-AEAB75A638BB}"/>
                  </a:ext>
                </a:extLst>
              </p:cNvPr>
              <p:cNvSpPr txBox="1"/>
              <p:nvPr/>
            </p:nvSpPr>
            <p:spPr>
              <a:xfrm>
                <a:off x="2484622" y="1448043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0A1E59-13FD-56B7-320F-AEAB75A6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22" y="1448043"/>
                <a:ext cx="5515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425D0-84FB-ED3D-80FE-928D6CA511BA}"/>
                  </a:ext>
                </a:extLst>
              </p:cNvPr>
              <p:cNvSpPr txBox="1"/>
              <p:nvPr/>
            </p:nvSpPr>
            <p:spPr>
              <a:xfrm>
                <a:off x="3160066" y="1448043"/>
                <a:ext cx="551538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425D0-84FB-ED3D-80FE-928D6CA51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66" y="1448043"/>
                <a:ext cx="55153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637;p27">
            <a:extLst>
              <a:ext uri="{FF2B5EF4-FFF2-40B4-BE49-F238E27FC236}">
                <a16:creationId xmlns:a16="http://schemas.microsoft.com/office/drawing/2014/main" id="{3B4B78F9-BBCE-2C39-1DC2-8040852792AF}"/>
              </a:ext>
            </a:extLst>
          </p:cNvPr>
          <p:cNvSpPr txBox="1">
            <a:spLocks/>
          </p:cNvSpPr>
          <p:nvPr/>
        </p:nvSpPr>
        <p:spPr>
          <a:xfrm>
            <a:off x="516900" y="2301247"/>
            <a:ext cx="1179855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u="sng" dirty="0"/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E533B-F350-B716-9D8C-9AF894300405}"/>
                  </a:ext>
                </a:extLst>
              </p:cNvPr>
              <p:cNvSpPr txBox="1"/>
              <p:nvPr/>
            </p:nvSpPr>
            <p:spPr>
              <a:xfrm>
                <a:off x="482509" y="2901381"/>
                <a:ext cx="445070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𝑎𝑢𝑥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𝑎𝑢𝑥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)=(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𝑎𝑢𝑥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E533B-F350-B716-9D8C-9AF894300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09" y="2901381"/>
                <a:ext cx="4450702" cy="22467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CA871B-25FC-1E8A-8E30-48C9F12478A9}"/>
                  </a:ext>
                </a:extLst>
              </p:cNvPr>
              <p:cNvSpPr txBox="1"/>
              <p:nvPr/>
            </p:nvSpPr>
            <p:spPr>
              <a:xfrm>
                <a:off x="5313845" y="3221402"/>
                <a:ext cx="2745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CA871B-25FC-1E8A-8E30-48C9F1247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845" y="3221402"/>
                <a:ext cx="274562" cy="215444"/>
              </a:xfrm>
              <a:prstGeom prst="rect">
                <a:avLst/>
              </a:prstGeom>
              <a:blipFill>
                <a:blip r:embed="rId12"/>
                <a:stretch>
                  <a:fillRect l="-13043" r="-869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24C506-57C2-1147-8BEE-732B4446E114}"/>
                  </a:ext>
                </a:extLst>
              </p:cNvPr>
              <p:cNvSpPr txBox="1"/>
              <p:nvPr/>
            </p:nvSpPr>
            <p:spPr>
              <a:xfrm>
                <a:off x="5313845" y="4368101"/>
                <a:ext cx="2745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24C506-57C2-1147-8BEE-732B4446E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845" y="4368101"/>
                <a:ext cx="274562" cy="215444"/>
              </a:xfrm>
              <a:prstGeom prst="rect">
                <a:avLst/>
              </a:prstGeom>
              <a:blipFill>
                <a:blip r:embed="rId13"/>
                <a:stretch>
                  <a:fillRect l="-13043" r="-869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Left Arrow 13">
            <a:extLst>
              <a:ext uri="{FF2B5EF4-FFF2-40B4-BE49-F238E27FC236}">
                <a16:creationId xmlns:a16="http://schemas.microsoft.com/office/drawing/2014/main" id="{4167B8E9-C4AA-72DB-2312-EE439F60C012}"/>
              </a:ext>
            </a:extLst>
          </p:cNvPr>
          <p:cNvSpPr/>
          <p:nvPr/>
        </p:nvSpPr>
        <p:spPr>
          <a:xfrm>
            <a:off x="4967603" y="3103790"/>
            <a:ext cx="275769" cy="585927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Left Arrow 17">
            <a:extLst>
              <a:ext uri="{FF2B5EF4-FFF2-40B4-BE49-F238E27FC236}">
                <a16:creationId xmlns:a16="http://schemas.microsoft.com/office/drawing/2014/main" id="{1FB0A3FE-7E34-1328-BC77-5660DC439BAF}"/>
              </a:ext>
            </a:extLst>
          </p:cNvPr>
          <p:cNvSpPr/>
          <p:nvPr/>
        </p:nvSpPr>
        <p:spPr>
          <a:xfrm>
            <a:off x="5003684" y="4207047"/>
            <a:ext cx="275769" cy="585927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Google Shape;637;p27">
            <a:extLst>
              <a:ext uri="{FF2B5EF4-FFF2-40B4-BE49-F238E27FC236}">
                <a16:creationId xmlns:a16="http://schemas.microsoft.com/office/drawing/2014/main" id="{92F70C78-1BA3-EAC7-8803-4E6F530EB7E7}"/>
              </a:ext>
            </a:extLst>
          </p:cNvPr>
          <p:cNvSpPr txBox="1">
            <a:spLocks/>
          </p:cNvSpPr>
          <p:nvPr/>
        </p:nvSpPr>
        <p:spPr>
          <a:xfrm>
            <a:off x="516899" y="1892793"/>
            <a:ext cx="5310418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u="sng" dirty="0"/>
              <a:t>Claim:</a:t>
            </a:r>
            <a:r>
              <a:rPr lang="en-US" sz="1800" b="1" dirty="0"/>
              <a:t> </a:t>
            </a:r>
            <a:r>
              <a:rPr lang="en-US" sz="1800" dirty="0"/>
              <a:t>reduces to the standard SD assumption 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1C41724F-F6A9-242D-235F-A076A102EB04}"/>
              </a:ext>
            </a:extLst>
          </p:cNvPr>
          <p:cNvSpPr/>
          <p:nvPr/>
        </p:nvSpPr>
        <p:spPr>
          <a:xfrm>
            <a:off x="6038676" y="3329465"/>
            <a:ext cx="2982482" cy="877581"/>
          </a:xfrm>
          <a:prstGeom prst="wedgeRoundRectCallout">
            <a:avLst>
              <a:gd name="adj1" fmla="val -53498"/>
              <a:gd name="adj2" fmla="val -9512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Why?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u="sng" dirty="0">
                <a:solidFill>
                  <a:schemeClr val="tx1"/>
                </a:solidFill>
              </a:rPr>
              <a:t>different abstraction </a:t>
            </a:r>
            <a:r>
              <a:rPr lang="en-US" dirty="0">
                <a:solidFill>
                  <a:schemeClr val="tx1"/>
                </a:solidFill>
              </a:rPr>
              <a:t>to build intuition of our security proof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63"/>
    </mc:Choice>
    <mc:Fallback xmlns="">
      <p:transition spd="slow" advTm="137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/>
      <p:bldP spid="14" grpId="0" animBg="1"/>
      <p:bldP spid="18" grpId="0" animBg="1"/>
      <p:bldP spid="3" grpId="0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C611FAFA-5868-246B-670E-343F0FA8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">
            <a:extLst>
              <a:ext uri="{FF2B5EF4-FFF2-40B4-BE49-F238E27FC236}">
                <a16:creationId xmlns:a16="http://schemas.microsoft.com/office/drawing/2014/main" id="{9B804DFA-BA3D-77B3-7B3F-6A7D42824F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473" name="Google Shape;473;p19">
            <a:extLst>
              <a:ext uri="{FF2B5EF4-FFF2-40B4-BE49-F238E27FC236}">
                <a16:creationId xmlns:a16="http://schemas.microsoft.com/office/drawing/2014/main" id="{241A1596-D683-8C05-01AF-B7ABE1127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Full Adaptive Security</a:t>
            </a:r>
            <a:endParaRPr sz="2000" dirty="0">
              <a:solidFill>
                <a:srgbClr val="4A86E8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1E5318-072B-6200-9F4B-0F9DEBC4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75" y="82864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52D519-6CA6-0792-337C-D1E4083B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40" y="83210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88;p19">
            <a:extLst>
              <a:ext uri="{FF2B5EF4-FFF2-40B4-BE49-F238E27FC236}">
                <a16:creationId xmlns:a16="http://schemas.microsoft.com/office/drawing/2014/main" id="{E1B7CEB8-754B-1B90-98D1-0D4CA3FEC222}"/>
              </a:ext>
            </a:extLst>
          </p:cNvPr>
          <p:cNvSpPr/>
          <p:nvPr/>
        </p:nvSpPr>
        <p:spPr>
          <a:xfrm>
            <a:off x="3557178" y="920814"/>
            <a:ext cx="1839600" cy="6360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global params</a:t>
            </a:r>
            <a:endParaRPr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60E16-8BC9-169A-6BC8-FAFF24C56B32}"/>
                  </a:ext>
                </a:extLst>
              </p:cNvPr>
              <p:cNvSpPr txBox="1"/>
              <p:nvPr/>
            </p:nvSpPr>
            <p:spPr>
              <a:xfrm>
                <a:off x="1477175" y="1789607"/>
                <a:ext cx="102969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b="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60E16-8BC9-169A-6BC8-FAFF24C56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75" y="1789607"/>
                <a:ext cx="1029694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92CE28-62F4-6D9E-86E5-A58F1FBF946E}"/>
              </a:ext>
            </a:extLst>
          </p:cNvPr>
          <p:cNvCxnSpPr>
            <a:cxnSpLocks/>
          </p:cNvCxnSpPr>
          <p:nvPr/>
        </p:nvCxnSpPr>
        <p:spPr>
          <a:xfrm>
            <a:off x="2506869" y="1640407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415089-314F-7867-FC22-6666A8FFB118}"/>
              </a:ext>
            </a:extLst>
          </p:cNvPr>
          <p:cNvCxnSpPr>
            <a:cxnSpLocks/>
          </p:cNvCxnSpPr>
          <p:nvPr/>
        </p:nvCxnSpPr>
        <p:spPr>
          <a:xfrm flipH="1">
            <a:off x="2506868" y="2189047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4FE69F-6529-6EDC-4EF3-C2C60604E318}"/>
                  </a:ext>
                </a:extLst>
              </p:cNvPr>
              <p:cNvSpPr txBox="1"/>
              <p:nvPr/>
            </p:nvSpPr>
            <p:spPr>
              <a:xfrm>
                <a:off x="2620894" y="1828482"/>
                <a:ext cx="36431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𝐴𝑢𝑡h𝑆𝑒𝑡𝑢𝑝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/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/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𝐶𝑜𝑟𝑟𝑢𝑝𝑡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4FE69F-6529-6EDC-4EF3-C2C60604E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94" y="1828482"/>
                <a:ext cx="3643113" cy="307777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5C9779-280E-62FF-829B-301C7DDAF582}"/>
              </a:ext>
            </a:extLst>
          </p:cNvPr>
          <p:cNvCxnSpPr>
            <a:cxnSpLocks/>
          </p:cNvCxnSpPr>
          <p:nvPr/>
        </p:nvCxnSpPr>
        <p:spPr>
          <a:xfrm>
            <a:off x="2506868" y="2460716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Right Arrow 18">
            <a:extLst>
              <a:ext uri="{FF2B5EF4-FFF2-40B4-BE49-F238E27FC236}">
                <a16:creationId xmlns:a16="http://schemas.microsoft.com/office/drawing/2014/main" id="{ADD03A79-4CFF-2CF3-AACF-B0F520799FF3}"/>
              </a:ext>
            </a:extLst>
          </p:cNvPr>
          <p:cNvSpPr/>
          <p:nvPr/>
        </p:nvSpPr>
        <p:spPr>
          <a:xfrm rot="10800000">
            <a:off x="6099475" y="1864313"/>
            <a:ext cx="397565" cy="834887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E55A33-E784-8838-2CC2-350DB5385E0A}"/>
              </a:ext>
            </a:extLst>
          </p:cNvPr>
          <p:cNvCxnSpPr>
            <a:cxnSpLocks/>
          </p:cNvCxnSpPr>
          <p:nvPr/>
        </p:nvCxnSpPr>
        <p:spPr>
          <a:xfrm flipH="1">
            <a:off x="2508191" y="4225902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4879B8-F9F9-0A95-E781-1E65C0579AFD}"/>
                  </a:ext>
                </a:extLst>
              </p:cNvPr>
              <p:cNvSpPr txBox="1"/>
              <p:nvPr/>
            </p:nvSpPr>
            <p:spPr>
              <a:xfrm>
                <a:off x="2622217" y="3865337"/>
                <a:ext cx="36431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𝐴𝑢𝑡h𝑆𝑒𝑡𝑢𝑝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/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𝐾𝐺𝑒𝑛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/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𝐶𝑜𝑟𝑟𝑢𝑝𝑡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4879B8-F9F9-0A95-E781-1E65C0579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217" y="3865337"/>
                <a:ext cx="3643113" cy="307777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A78B13-4FBC-8B67-33F9-B485AA582E12}"/>
              </a:ext>
            </a:extLst>
          </p:cNvPr>
          <p:cNvCxnSpPr>
            <a:cxnSpLocks/>
          </p:cNvCxnSpPr>
          <p:nvPr/>
        </p:nvCxnSpPr>
        <p:spPr>
          <a:xfrm>
            <a:off x="2508191" y="4497571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rved Right Arrow 22">
            <a:extLst>
              <a:ext uri="{FF2B5EF4-FFF2-40B4-BE49-F238E27FC236}">
                <a16:creationId xmlns:a16="http://schemas.microsoft.com/office/drawing/2014/main" id="{7EC2B805-D6EE-DA3A-AEC0-0FFF826F7B83}"/>
              </a:ext>
            </a:extLst>
          </p:cNvPr>
          <p:cNvSpPr/>
          <p:nvPr/>
        </p:nvSpPr>
        <p:spPr>
          <a:xfrm rot="10800000">
            <a:off x="6100798" y="3901168"/>
            <a:ext cx="397565" cy="834887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817DC9-79D6-CFB0-64C1-B5B4E0435093}"/>
              </a:ext>
            </a:extLst>
          </p:cNvPr>
          <p:cNvCxnSpPr>
            <a:cxnSpLocks/>
          </p:cNvCxnSpPr>
          <p:nvPr/>
        </p:nvCxnSpPr>
        <p:spPr>
          <a:xfrm flipH="1">
            <a:off x="2532047" y="2993452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AF39CC-D91B-2C27-0116-C5F2E55FE532}"/>
                  </a:ext>
                </a:extLst>
              </p:cNvPr>
              <p:cNvSpPr txBox="1"/>
              <p:nvPr/>
            </p:nvSpPr>
            <p:spPr>
              <a:xfrm>
                <a:off x="2677877" y="2632887"/>
                <a:ext cx="2160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𝑝𝑜𝑙𝑖𝑐𝑦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AF39CC-D91B-2C27-0116-C5F2E55FE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77" y="2632887"/>
                <a:ext cx="2160207" cy="307777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Google Shape;402;p19">
                <a:extLst>
                  <a:ext uri="{FF2B5EF4-FFF2-40B4-BE49-F238E27FC236}">
                    <a16:creationId xmlns:a16="http://schemas.microsoft.com/office/drawing/2014/main" id="{72854EEC-589F-D857-ED50-1D5D4D501A24}"/>
                  </a:ext>
                </a:extLst>
              </p:cNvPr>
              <p:cNvSpPr/>
              <p:nvPr/>
            </p:nvSpPr>
            <p:spPr>
              <a:xfrm>
                <a:off x="3549222" y="3044366"/>
                <a:ext cx="1119600" cy="451200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𝑚𝑠𝑔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6" name="Google Shape;402;p19">
                <a:extLst>
                  <a:ext uri="{FF2B5EF4-FFF2-40B4-BE49-F238E27FC236}">
                    <a16:creationId xmlns:a16="http://schemas.microsoft.com/office/drawing/2014/main" id="{72854EEC-589F-D857-ED50-1D5D4D501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22" y="3044366"/>
                <a:ext cx="1119600" cy="451200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403;p19">
                <a:extLst>
                  <a:ext uri="{FF2B5EF4-FFF2-40B4-BE49-F238E27FC236}">
                    <a16:creationId xmlns:a16="http://schemas.microsoft.com/office/drawing/2014/main" id="{3EDA2DAA-B60B-5654-D18A-426D8C59855D}"/>
                  </a:ext>
                </a:extLst>
              </p:cNvPr>
              <p:cNvSpPr/>
              <p:nvPr/>
            </p:nvSpPr>
            <p:spPr>
              <a:xfrm>
                <a:off x="4098652" y="3336816"/>
                <a:ext cx="941181" cy="3657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𝑝𝑜𝑙𝑖𝑐𝑦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7" name="Google Shape;403;p19">
                <a:extLst>
                  <a:ext uri="{FF2B5EF4-FFF2-40B4-BE49-F238E27FC236}">
                    <a16:creationId xmlns:a16="http://schemas.microsoft.com/office/drawing/2014/main" id="{3EDA2DAA-B60B-5654-D18A-426D8C598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52" y="3336816"/>
                <a:ext cx="941181" cy="365700"/>
              </a:xfrm>
              <a:prstGeom prst="roundRect">
                <a:avLst>
                  <a:gd name="adj" fmla="val 16667"/>
                </a:avLst>
              </a:prstGeom>
              <a:blipFill>
                <a:blip r:embed="rId11"/>
                <a:stretch>
                  <a:fillRect b="-3333"/>
                </a:stretch>
              </a:blip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oogle Shape;404;p19">
            <a:extLst>
              <a:ext uri="{FF2B5EF4-FFF2-40B4-BE49-F238E27FC236}">
                <a16:creationId xmlns:a16="http://schemas.microsoft.com/office/drawing/2014/main" id="{BC24730C-EE65-7063-08A5-8C49302DB28F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86660" y="3382503"/>
            <a:ext cx="274320" cy="27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178A46-E33D-AE88-F018-10DA6798094E}"/>
              </a:ext>
            </a:extLst>
          </p:cNvPr>
          <p:cNvCxnSpPr>
            <a:cxnSpLocks/>
          </p:cNvCxnSpPr>
          <p:nvPr/>
        </p:nvCxnSpPr>
        <p:spPr>
          <a:xfrm>
            <a:off x="2508194" y="3755233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A37E28-8468-1CB7-CC2E-C6E18FD71A41}"/>
              </a:ext>
            </a:extLst>
          </p:cNvPr>
          <p:cNvCxnSpPr>
            <a:cxnSpLocks/>
          </p:cNvCxnSpPr>
          <p:nvPr/>
        </p:nvCxnSpPr>
        <p:spPr>
          <a:xfrm flipH="1">
            <a:off x="2511729" y="4899299"/>
            <a:ext cx="37384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22C3FB-6C58-854D-E635-3ED869F86023}"/>
                  </a:ext>
                </a:extLst>
              </p:cNvPr>
              <p:cNvSpPr txBox="1"/>
              <p:nvPr/>
            </p:nvSpPr>
            <p:spPr>
              <a:xfrm>
                <a:off x="2625755" y="4613161"/>
                <a:ext cx="3473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22C3FB-6C58-854D-E635-3ED869F86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755" y="4613161"/>
                <a:ext cx="347372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FAB9D9-533C-3000-AF44-7B813E032CD1}"/>
              </a:ext>
            </a:extLst>
          </p:cNvPr>
          <p:cNvCxnSpPr/>
          <p:nvPr/>
        </p:nvCxnSpPr>
        <p:spPr>
          <a:xfrm>
            <a:off x="3773103" y="2377440"/>
            <a:ext cx="1126156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A06853-CC24-57BB-4B13-A975C16E3A3E}"/>
              </a:ext>
            </a:extLst>
          </p:cNvPr>
          <p:cNvCxnSpPr/>
          <p:nvPr/>
        </p:nvCxnSpPr>
        <p:spPr>
          <a:xfrm>
            <a:off x="3773103" y="4397141"/>
            <a:ext cx="1126156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2208C8C-AEA5-4665-F9DE-4C248CCE221B}"/>
              </a:ext>
            </a:extLst>
          </p:cNvPr>
          <p:cNvSpPr txBox="1"/>
          <p:nvPr/>
        </p:nvSpPr>
        <p:spPr>
          <a:xfrm>
            <a:off x="249234" y="3302557"/>
            <a:ext cx="2025924" cy="138499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Admissibility:</a:t>
            </a:r>
          </a:p>
          <a:p>
            <a:r>
              <a:rPr lang="en-US" dirty="0"/>
              <a:t>For each GID, </a:t>
            </a:r>
          </a:p>
          <a:p>
            <a:r>
              <a:rPr lang="en-US" dirty="0">
                <a:solidFill>
                  <a:srgbClr val="C00000"/>
                </a:solidFill>
              </a:rPr>
              <a:t>issued keys + corrupt authorities</a:t>
            </a:r>
            <a:r>
              <a:rPr lang="en-US" dirty="0"/>
              <a:t> do NOT satisfy the challenge </a:t>
            </a:r>
          </a:p>
          <a:p>
            <a:r>
              <a:rPr lang="en-US" dirty="0"/>
              <a:t>ciphertext-policy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1C239-AF02-5E3F-12D9-8070E3E744F5}"/>
                  </a:ext>
                </a:extLst>
              </p:cNvPr>
              <p:cNvSpPr txBox="1"/>
              <p:nvPr/>
            </p:nvSpPr>
            <p:spPr>
              <a:xfrm>
                <a:off x="429222" y="4786004"/>
                <a:ext cx="15628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Adv wins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1C239-AF02-5E3F-12D9-8070E3E74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2" y="4786004"/>
                <a:ext cx="1562800" cy="307777"/>
              </a:xfrm>
              <a:prstGeom prst="rect">
                <a:avLst/>
              </a:prstGeom>
              <a:blipFill>
                <a:blip r:embed="rId14"/>
                <a:stretch>
                  <a:fillRect l="-806"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4667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26"/>
    </mc:Choice>
    <mc:Fallback>
      <p:transition spd="slow" advTm="80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1" grpId="0"/>
      <p:bldP spid="23" grpId="0" animBg="1"/>
      <p:bldP spid="25" grpId="0"/>
      <p:bldP spid="26" grpId="0" animBg="1"/>
      <p:bldP spid="27" grpId="0" animBg="1"/>
      <p:bldP spid="31" grpId="0"/>
      <p:bldP spid="36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B7F94A71-C48E-C7BF-BDAF-3F9EBAD4E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5B0A2D9E-D479-C383-5AE7-1BD034DEDC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F4014BBE-AD14-D649-3B2A-846BCB43B2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075F4B1-9B30-B2AA-8BF1-2E547D4CA8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701" y="1363601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𝐺𝐼𝐷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𝐺𝐼𝐷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075F4B1-9B30-B2AA-8BF1-2E547D4CA8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14795"/>
                  </p:ext>
                </p:extLst>
              </p:nvPr>
            </p:nvGraphicFramePr>
            <p:xfrm>
              <a:off x="5280701" y="1363601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333" r="-33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4AF644-25CB-3B03-34EC-F858BA46481B}"/>
                  </a:ext>
                </a:extLst>
              </p:cNvPr>
              <p:cNvSpPr txBox="1"/>
              <p:nvPr/>
            </p:nvSpPr>
            <p:spPr>
              <a:xfrm>
                <a:off x="5280700" y="1032184"/>
                <a:ext cx="37404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4AF644-25CB-3B03-34EC-F858BA46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032184"/>
                <a:ext cx="374045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D7202D5-4CED-9FB9-5A9E-D1F80B7ED6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525143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]+ </m:t>
                                    </m:r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[0]</m:t>
                                    </m:r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D7202D5-4CED-9FB9-5A9E-D1F80B7ED6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552641"/>
                  </p:ext>
                </p:extLst>
              </p:nvPr>
            </p:nvGraphicFramePr>
            <p:xfrm>
              <a:off x="1257674" y="777668"/>
              <a:ext cx="3740457" cy="1525143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0" t="-3448" r="-20204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0" t="-100000" r="-20204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92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0" t="-193548" r="-2020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91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0" t="-293548" r="-20204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78C77EDC-60F8-AE48-AECC-2E2BF9FC0E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ar-AE" sz="1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 dirty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ar-AE" sz="1400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78C77EDC-60F8-AE48-AECC-2E2BF9FC0E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924812"/>
                  </p:ext>
                </p:extLst>
              </p:nvPr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333" r="-33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92AC9B-E5FB-0AF9-8652-76B37A08823C}"/>
                  </a:ext>
                </a:extLst>
              </p:cNvPr>
              <p:cNvSpPr txBox="1"/>
              <p:nvPr/>
            </p:nvSpPr>
            <p:spPr>
              <a:xfrm>
                <a:off x="5280700" y="1797197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92AC9B-E5FB-0AF9-8652-76B37A088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797197"/>
                <a:ext cx="3740457" cy="317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B0D84-BEF5-B8DC-C6C6-FA277F7D9DBA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B0D84-BEF5-B8DC-C6C6-FA277F7D9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9B2E4-37AE-9559-041E-B3EB51B2390A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9B2E4-37AE-9559-041E-B3EB51B23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3F2E32-4809-B571-6367-A23F4838B9D5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3F2E32-4809-B571-6367-A23F4838B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D1E21A-4A36-F1BD-B4DE-C7610E874CD0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D1E21A-4A36-F1BD-B4DE-C7610E87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FEA3DD8C-E406-C35A-1DDF-74960DA8FE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i="1" baseline="-2500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FEA3DD8C-E406-C35A-1DDF-74960DA8FE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59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8"/>
    </mc:Choice>
    <mc:Fallback xmlns="">
      <p:transition spd="slow" advTm="25748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DBA4D411-A3CA-EDB7-6B16-2DCC67F8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92C2DBB0-92D6-60E6-FBFA-EF6FF4F03C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4E9BBFAE-5BDF-C859-1A84-4DF542181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1C1DAD0-24F5-7E44-D340-7D3897B37C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525143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]+ </m:t>
                                    </m:r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[0]</m:t>
                                    </m:r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d>
                                          <m:dPr>
                                            <m:ctrlP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1C1DAD0-24F5-7E44-D340-7D3897B37C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525143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3448" r="-20204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100000" r="-20204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92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193548" r="-2020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91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293548" r="-20204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3A3403-FFDF-801F-D4B1-A4DB1DA635C0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3A3403-FFDF-801F-D4B1-A4DB1DA6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F227AC-C0C5-729C-AA06-DA48B444FB10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F227AC-C0C5-729C-AA06-DA48B444F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B70CE6-9A3E-061B-9408-97601E177020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B70CE6-9A3E-061B-9408-97601E177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A9B89D-94A4-F8EE-9E1D-EA55FF13C45B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A9B89D-94A4-F8EE-9E1D-EA55FF13C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76442044-70B9-CD6C-169B-61099C08D9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i="1" baseline="-2500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76442044-70B9-CD6C-169B-61099C08D9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2FA2CDB-FC06-F4D4-47EA-0A662E8CC1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𝐺𝐼𝐷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𝐺𝐼𝐷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2FA2CDB-FC06-F4D4-47EA-0A662E8CC1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2331975"/>
                  </p:ext>
                </p:extLst>
              </p:nvPr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3333" r="-33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0D8B8B-0C0F-2DCA-BFF7-0772D93A0ED8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0D8B8B-0C0F-2DCA-BFF7-0772D93A0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"/>
    </mc:Choice>
    <mc:Fallback xmlns="">
      <p:transition spd="slow" advTm="150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D8B772DF-EEC7-79C2-CB31-440799E9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52C37563-CBFD-C896-180B-09E27BBBC28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1730353B-1C6E-1E67-AEDF-39BFE8EE56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5FAB9A-6CDA-F25B-881D-A15DEA95275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5FAB9A-6CDA-F25B-881D-A15DEA952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5979812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3333" r="-20204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106897" r="-20204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200000" r="-2020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310345" r="-2020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5AC382-72EF-262F-2CD3-42D766E4E0C7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5AC382-72EF-262F-2CD3-42D766E4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B1EE4B-3511-47EA-F29A-6C0CD4EC83C4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B1EE4B-3511-47EA-F29A-6C0CD4EC8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00103F-C387-512A-C06C-B28B16C8DA87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00103F-C387-512A-C06C-B28B16C8D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2136C1-5B68-C1D6-6454-1443A5B52869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2136C1-5B68-C1D6-6454-1443A5B52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7BF20EA-496C-D675-45FA-B66090C4E2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i="1" baseline="-2500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7BF20EA-496C-D675-45FA-B66090C4E2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4229DA9-0F23-3522-FC3A-7CA48088175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4229DA9-0F23-3522-FC3A-7CA4808817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827119"/>
                  </p:ext>
                </p:extLst>
              </p:nvPr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3333" r="-33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146A36-2EF4-B5A8-4F1C-476619D366CF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146A36-2EF4-B5A8-4F1C-476619D36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4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5"/>
    </mc:Choice>
    <mc:Fallback xmlns="">
      <p:transition spd="slow" advTm="1893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AAB1631C-8943-24D3-EDD4-ADBB838FA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E057AF96-29D9-B8E8-6EC9-C1098DDCF4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E0E43585-9A22-43D8-9E4E-6870210999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795E02E-B194-52DD-B302-E601D6B935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795E02E-B194-52DD-B302-E601D6B935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124755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3333" r="-20204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106897" r="-20204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200000" r="-2020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0" t="-310345" r="-2020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FD9F6C4-4397-D813-F06C-F25C9F8070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FD9F6C4-4397-D813-F06C-F25C9F8070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048160"/>
                  </p:ext>
                </p:extLst>
              </p:nvPr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333" r="-33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BF581-2C2E-7DEE-BE3F-6E82BAC4E137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BF581-2C2E-7DEE-BE3F-6E82BAC4E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7B8DE4-970B-843E-C092-BB6E398CF904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7B8DE4-970B-843E-C092-BB6E398CF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5B7A3E-97FA-BCF0-2A9D-D12435B332DE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5B7A3E-97FA-BCF0-2A9D-D12435B33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394E5-A830-9987-AC08-801EA6C2161D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394E5-A830-9987-AC08-801EA6C2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F5FD12-5A9B-574B-9374-78BD702523F7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F5FD12-5A9B-574B-9374-78BD70252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7E71C90-655C-4BE5-96D9-9E19BD50B5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i="1" baseline="-2500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7E71C90-655C-4BE5-96D9-9E19BD50B5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6021AF-D0F0-BF9D-5C04-45212027C6FE}"/>
                  </a:ext>
                </a:extLst>
              </p:cNvPr>
              <p:cNvSpPr txBox="1"/>
              <p:nvPr/>
            </p:nvSpPr>
            <p:spPr>
              <a:xfrm>
                <a:off x="5282174" y="2855113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6021AF-D0F0-BF9D-5C04-45212027C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74" y="2855113"/>
                <a:ext cx="3740457" cy="317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0C2FFA6-0D69-1A61-8D32-FA99130A0A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0C2FFA6-0D69-1A61-8D32-FA99130A0A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7770590"/>
                  </p:ext>
                </p:extLst>
              </p:nvPr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3BCC7F8-DCD9-1CA8-4336-3196137CE1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2488729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3BCC7F8-DCD9-1CA8-4336-3196137CE1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779798"/>
                  </p:ext>
                </p:extLst>
              </p:nvPr>
            </p:nvGraphicFramePr>
            <p:xfrm>
              <a:off x="5280699" y="2488729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r="-2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C91FD08A-6DE7-AA61-3F69-0BD45105ACCA}"/>
              </a:ext>
            </a:extLst>
          </p:cNvPr>
          <p:cNvSpPr txBox="1"/>
          <p:nvPr/>
        </p:nvSpPr>
        <p:spPr>
          <a:xfrm>
            <a:off x="2696338" y="2469636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84EF36-2315-855D-B07A-866E14323F5D}"/>
              </a:ext>
            </a:extLst>
          </p:cNvPr>
          <p:cNvGrpSpPr/>
          <p:nvPr/>
        </p:nvGrpSpPr>
        <p:grpSpPr>
          <a:xfrm>
            <a:off x="1956687" y="3301164"/>
            <a:ext cx="3973592" cy="717136"/>
            <a:chOff x="696059" y="3167989"/>
            <a:chExt cx="3973592" cy="71713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9862B99-8B89-BBEF-64BC-AB671712AB92}"/>
                </a:ext>
              </a:extLst>
            </p:cNvPr>
            <p:cNvSpPr/>
            <p:nvPr/>
          </p:nvSpPr>
          <p:spPr>
            <a:xfrm>
              <a:off x="696059" y="3167989"/>
              <a:ext cx="3973592" cy="717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637;p27">
                  <a:extLst>
                    <a:ext uri="{FF2B5EF4-FFF2-40B4-BE49-F238E27FC236}">
                      <a16:creationId xmlns:a16="http://schemas.microsoft.com/office/drawing/2014/main" id="{CEF03092-F013-1BC2-3F58-DD41B6874B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059" y="3265651"/>
                  <a:ext cx="1444939" cy="535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𝑆𝐷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Google Shape;637;p27">
                  <a:extLst>
                    <a:ext uri="{FF2B5EF4-FFF2-40B4-BE49-F238E27FC236}">
                      <a16:creationId xmlns:a16="http://schemas.microsoft.com/office/drawing/2014/main" id="{CEF03092-F013-1BC2-3F58-DD41B6874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59" y="3265651"/>
                  <a:ext cx="1444939" cy="53550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Google Shape;637;p27">
                  <a:extLst>
                    <a:ext uri="{FF2B5EF4-FFF2-40B4-BE49-F238E27FC236}">
                      <a16:creationId xmlns:a16="http://schemas.microsoft.com/office/drawing/2014/main" id="{9A310E4A-96D6-5787-3225-7C3AD3C4B7B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38292" y="3284624"/>
                  <a:ext cx="689493" cy="535501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Google Shape;637;p27">
                  <a:extLst>
                    <a:ext uri="{FF2B5EF4-FFF2-40B4-BE49-F238E27FC236}">
                      <a16:creationId xmlns:a16="http://schemas.microsoft.com/office/drawing/2014/main" id="{9A310E4A-96D6-5787-3225-7C3AD3C4B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292" y="3284624"/>
                  <a:ext cx="689493" cy="535501"/>
                </a:xfrm>
                <a:prstGeom prst="rect">
                  <a:avLst/>
                </a:prstGeom>
                <a:blipFill>
                  <a:blip r:embed="rId15"/>
                  <a:stretch>
                    <a:fillRect l="-1754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Google Shape;637;p27">
                  <a:extLst>
                    <a:ext uri="{FF2B5EF4-FFF2-40B4-BE49-F238E27FC236}">
                      <a16:creationId xmlns:a16="http://schemas.microsoft.com/office/drawing/2014/main" id="{0A94A5CB-F00D-07F7-C06B-55771D0887A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95718" y="3284624"/>
                  <a:ext cx="689493" cy="53697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Google Shape;637;p27">
                  <a:extLst>
                    <a:ext uri="{FF2B5EF4-FFF2-40B4-BE49-F238E27FC236}">
                      <a16:creationId xmlns:a16="http://schemas.microsoft.com/office/drawing/2014/main" id="{0A94A5CB-F00D-07F7-C06B-55771D088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718" y="3284624"/>
                  <a:ext cx="689493" cy="536976"/>
                </a:xfrm>
                <a:prstGeom prst="rect">
                  <a:avLst/>
                </a:prstGeom>
                <a:blipFill>
                  <a:blip r:embed="rId16"/>
                  <a:stretch>
                    <a:fillRect l="-1754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Google Shape;637;p27">
                  <a:extLst>
                    <a:ext uri="{FF2B5EF4-FFF2-40B4-BE49-F238E27FC236}">
                      <a16:creationId xmlns:a16="http://schemas.microsoft.com/office/drawing/2014/main" id="{C66BD6AD-7582-0030-9BA7-89192A21D15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53144" y="3284624"/>
                  <a:ext cx="866229" cy="53697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Google Shape;637;p27">
                  <a:extLst>
                    <a:ext uri="{FF2B5EF4-FFF2-40B4-BE49-F238E27FC236}">
                      <a16:creationId xmlns:a16="http://schemas.microsoft.com/office/drawing/2014/main" id="{C66BD6AD-7582-0030-9BA7-89192A21D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144" y="3284624"/>
                  <a:ext cx="866229" cy="536976"/>
                </a:xfrm>
                <a:prstGeom prst="rect">
                  <a:avLst/>
                </a:prstGeom>
                <a:blipFill>
                  <a:blip r:embed="rId17"/>
                  <a:stretch>
                    <a:fillRect l="-1408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11F5E5-32EB-827E-52E0-64AFFEC3857C}"/>
                  </a:ext>
                </a:extLst>
              </p:cNvPr>
              <p:cNvSpPr txBox="1"/>
              <p:nvPr/>
            </p:nvSpPr>
            <p:spPr>
              <a:xfrm>
                <a:off x="117981" y="3531662"/>
                <a:ext cx="16676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if: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11F5E5-32EB-827E-52E0-64AFFEC38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1" y="3531662"/>
                <a:ext cx="1667682" cy="307777"/>
              </a:xfrm>
              <a:prstGeom prst="rect">
                <a:avLst/>
              </a:prstGeom>
              <a:blipFill>
                <a:blip r:embed="rId18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E77F5-CA24-A1EE-6A1A-7122960A3BD9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E77F5-CA24-A1EE-6A1A-7122960A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8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32"/>
    </mc:Choice>
    <mc:Fallback xmlns="">
      <p:transition spd="slow" advTm="83532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BF93DEBC-5EA1-1B63-4124-FF5C76072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1F604AE6-4D48-0AE5-390E-7D47E15818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4C508F8B-37B0-38E2-B6AB-2935C5CB43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2AB68D7-77AD-C96F-A743-342DEAA538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2AB68D7-77AD-C96F-A743-342DEAA53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11795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3333" r="-20204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106897" r="-20204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200000" r="-2020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310345" r="-2020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54A92B-040F-4934-3849-A2BA55E3E7D5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54A92B-040F-4934-3849-A2BA55E3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B0A5B4-1BAC-534C-E39D-0658FF481003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B0A5B4-1BAC-534C-E39D-0658FF481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2AE9FD-C03E-93CF-EEC5-F9771B7F6CE5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2AE9FD-C03E-93CF-EEC5-F9771B7F6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19AAB4-4B76-332F-7B0B-F08DD8C46909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19AAB4-4B76-332F-7B0B-F08DD8C46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4216EB-CB01-55E7-9B6F-4FE9E6625B41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4216EB-CB01-55E7-9B6F-4FE9E6625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2D87036-3BBE-BE07-1DEE-7A8353A0A5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2D87036-3BBE-BE07-1DEE-7A8353A0A5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930179"/>
                  </p:ext>
                </p:extLst>
              </p:nvPr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0C561839-2D9B-D81B-D91F-F4895F4A0C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0C561839-2D9B-D81B-D91F-F4895F4A0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271749"/>
                  </p:ext>
                </p:extLst>
              </p:nvPr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57224CE2-F80E-7EB0-CAB6-12AC017C61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57224CE2-F80E-7EB0-CAB6-12AC017C61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684461"/>
                  </p:ext>
                </p:extLst>
              </p:nvPr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32EFB89-7B7D-2AA3-A3F6-48A806FB1FF3}"/>
              </a:ext>
            </a:extLst>
          </p:cNvPr>
          <p:cNvGrpSpPr/>
          <p:nvPr/>
        </p:nvGrpSpPr>
        <p:grpSpPr>
          <a:xfrm>
            <a:off x="1956686" y="4126788"/>
            <a:ext cx="3324013" cy="717136"/>
            <a:chOff x="696058" y="3167989"/>
            <a:chExt cx="3324013" cy="71713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880B3D-6D78-808B-E704-045A842AD23E}"/>
                </a:ext>
              </a:extLst>
            </p:cNvPr>
            <p:cNvSpPr/>
            <p:nvPr/>
          </p:nvSpPr>
          <p:spPr>
            <a:xfrm>
              <a:off x="696058" y="3167989"/>
              <a:ext cx="3324013" cy="717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Google Shape;637;p27">
                  <a:extLst>
                    <a:ext uri="{FF2B5EF4-FFF2-40B4-BE49-F238E27FC236}">
                      <a16:creationId xmlns:a16="http://schemas.microsoft.com/office/drawing/2014/main" id="{F02B11D7-1D85-09CE-4FCA-D3BEF82D737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060" y="3265651"/>
                  <a:ext cx="1470094" cy="5369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i="1" dirty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1" name="Google Shape;637;p27">
                  <a:extLst>
                    <a:ext uri="{FF2B5EF4-FFF2-40B4-BE49-F238E27FC236}">
                      <a16:creationId xmlns:a16="http://schemas.microsoft.com/office/drawing/2014/main" id="{F02B11D7-1D85-09CE-4FCA-D3BEF82D73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60" y="3265651"/>
                  <a:ext cx="1470094" cy="5369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Google Shape;637;p27">
                  <a:extLst>
                    <a:ext uri="{FF2B5EF4-FFF2-40B4-BE49-F238E27FC236}">
                      <a16:creationId xmlns:a16="http://schemas.microsoft.com/office/drawing/2014/main" id="{7097876C-EA5C-D32F-C8EC-EB5D74BAF4B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83155" y="3284624"/>
                  <a:ext cx="689493" cy="53697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Google Shape;637;p27">
                  <a:extLst>
                    <a:ext uri="{FF2B5EF4-FFF2-40B4-BE49-F238E27FC236}">
                      <a16:creationId xmlns:a16="http://schemas.microsoft.com/office/drawing/2014/main" id="{7097876C-EA5C-D32F-C8EC-EB5D74BAF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155" y="3284624"/>
                  <a:ext cx="689493" cy="536976"/>
                </a:xfrm>
                <a:prstGeom prst="rect">
                  <a:avLst/>
                </a:prstGeom>
                <a:blipFill>
                  <a:blip r:embed="rId14"/>
                  <a:stretch>
                    <a:fillRect l="-1754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637;p27">
                  <a:extLst>
                    <a:ext uri="{FF2B5EF4-FFF2-40B4-BE49-F238E27FC236}">
                      <a16:creationId xmlns:a16="http://schemas.microsoft.com/office/drawing/2014/main" id="{DBFC42CE-748C-5E12-16A5-E65F7068027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40581" y="3284624"/>
                  <a:ext cx="866229" cy="53697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Google Shape;637;p27">
                  <a:extLst>
                    <a:ext uri="{FF2B5EF4-FFF2-40B4-BE49-F238E27FC236}">
                      <a16:creationId xmlns:a16="http://schemas.microsoft.com/office/drawing/2014/main" id="{DBFC42CE-748C-5E12-16A5-E65F706802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581" y="3284624"/>
                  <a:ext cx="866229" cy="536976"/>
                </a:xfrm>
                <a:prstGeom prst="rect">
                  <a:avLst/>
                </a:prstGeom>
                <a:blipFill>
                  <a:blip r:embed="rId15"/>
                  <a:stretch>
                    <a:fillRect l="-2817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176607-EE21-1ADE-BE51-748CE5A2C5CD}"/>
                  </a:ext>
                </a:extLst>
              </p:cNvPr>
              <p:cNvSpPr txBox="1"/>
              <p:nvPr/>
            </p:nvSpPr>
            <p:spPr>
              <a:xfrm>
                <a:off x="117981" y="4357286"/>
                <a:ext cx="16676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if: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176607-EE21-1ADE-BE51-748CE5A2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1" y="4357286"/>
                <a:ext cx="1667682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37FF4F3-0C50-E80A-FEF7-1408890E3051}"/>
              </a:ext>
            </a:extLst>
          </p:cNvPr>
          <p:cNvSpPr txBox="1"/>
          <p:nvPr/>
        </p:nvSpPr>
        <p:spPr>
          <a:xfrm>
            <a:off x="6785393" y="255048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74590B8-0E24-BDE5-FA1D-3AAA4F08CCC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9153" y="2465908"/>
              <a:ext cx="3738978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326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58653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3399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74590B8-0E24-BDE5-FA1D-3AAA4F08CC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738546"/>
                  </p:ext>
                </p:extLst>
              </p:nvPr>
            </p:nvGraphicFramePr>
            <p:xfrm>
              <a:off x="1259153" y="2465908"/>
              <a:ext cx="3738978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326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58653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233999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20" t="-3448" r="-202041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5155" t="-3448" r="-103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20" t="-100000" r="-202041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5155" t="-100000" r="-1031" b="-1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20" t="-206897" r="-20204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5155" t="-206897" r="-1031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20" t="-306897" r="-2020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5155" t="-306897" r="-103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05020-AA60-9075-DBEA-487C3D19E4E1}"/>
                  </a:ext>
                </a:extLst>
              </p:cNvPr>
              <p:cNvSpPr txBox="1"/>
              <p:nvPr/>
            </p:nvSpPr>
            <p:spPr>
              <a:xfrm>
                <a:off x="792373" y="246590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05020-AA60-9075-DBEA-487C3D19E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2465908"/>
                <a:ext cx="4572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AB17F4-87F2-67F4-D6FD-76A21CFFCAD2}"/>
                  </a:ext>
                </a:extLst>
              </p:cNvPr>
              <p:cNvSpPr txBox="1"/>
              <p:nvPr/>
            </p:nvSpPr>
            <p:spPr>
              <a:xfrm>
                <a:off x="792373" y="283559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AB17F4-87F2-67F4-D6FD-76A21CFFC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2835594"/>
                <a:ext cx="418730" cy="3288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CD1CCE-FC7A-5B2E-C2EE-C7B1B89067A3}"/>
                  </a:ext>
                </a:extLst>
              </p:cNvPr>
              <p:cNvSpPr txBox="1"/>
              <p:nvPr/>
            </p:nvSpPr>
            <p:spPr>
              <a:xfrm>
                <a:off x="792373" y="324973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CD1CCE-FC7A-5B2E-C2EE-C7B1B890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3249739"/>
                <a:ext cx="426128" cy="32887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847EDD-721B-0571-A32A-77086D07B2B2}"/>
                  </a:ext>
                </a:extLst>
              </p:cNvPr>
              <p:cNvSpPr txBox="1"/>
              <p:nvPr/>
            </p:nvSpPr>
            <p:spPr>
              <a:xfrm>
                <a:off x="798993" y="362039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847EDD-721B-0571-A32A-77086D07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93" y="3620395"/>
                <a:ext cx="460159" cy="32887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94DFE-176A-9526-1B47-86C8E799FD0E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94DFE-176A-9526-1B47-86C8E799F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55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74"/>
    </mc:Choice>
    <mc:Fallback xmlns="">
      <p:transition spd="slow" advTm="75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A5E78C3E-E7BE-798F-DCDA-85D3CF48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B8C9B2DE-0545-6D5D-E0D2-D18BF08FA1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7E12AAC6-EB89-0E6F-480F-AE7D92294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EDDC0DA-3F5F-E397-C2C1-E8FA730549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99841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EDDC0DA-3F5F-E397-C2C1-E8FA730549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584129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99841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3333" r="-20204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333" r="-90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106897" r="-20204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106897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200000" r="-2020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2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" t="-310345" r="-2020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10345" r="-90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2DA313-D4D8-64FC-3068-3B1439CB6CD0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2DA313-D4D8-64FC-3068-3B1439CB6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984300-465E-2352-4989-35E0B7B7F6CF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984300-465E-2352-4989-35E0B7B7F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4B505C-95EB-F953-B274-44340CBEE69C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4B505C-95EB-F953-B274-44340CBEE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6CB07D-FC82-1820-07CD-34A91907AF6E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6CB07D-FC82-1820-07CD-34A91907A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A81501-CC01-2317-FA83-B8F0B11C50DB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A81501-CC01-2317-FA83-B8F0B11C5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70BE709-C2B2-98A5-1563-40DA9AC2430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70BE709-C2B2-98A5-1563-40DA9AC24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9701536"/>
                  </p:ext>
                </p:extLst>
              </p:nvPr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B223C2F7-8B92-6F66-47F2-254AE7A54BC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B223C2F7-8B92-6F66-47F2-254AE7A54B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4660505"/>
                  </p:ext>
                </p:extLst>
              </p:nvPr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4A109FC0-F354-801F-AFFD-6A1262C29C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4A109FC0-F354-801F-AFFD-6A1262C29C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686418"/>
                  </p:ext>
                </p:extLst>
              </p:nvPr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8B0BBA-B5DF-8ACB-5380-D5FF8E8F7F77}"/>
                  </a:ext>
                </a:extLst>
              </p:cNvPr>
              <p:cNvSpPr txBox="1"/>
              <p:nvPr/>
            </p:nvSpPr>
            <p:spPr>
              <a:xfrm>
                <a:off x="117980" y="4357286"/>
                <a:ext cx="5162719" cy="542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since corrupts rows unauthorized to decrypt and </a:t>
                </a:r>
              </a:p>
              <a:p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information-theoretically hidden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8B0BBA-B5DF-8ACB-5380-D5FF8E8F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0" y="4357286"/>
                <a:ext cx="5162719" cy="542393"/>
              </a:xfrm>
              <a:prstGeom prst="rect">
                <a:avLst/>
              </a:prstGeom>
              <a:blipFill>
                <a:blip r:embed="rId13"/>
                <a:stretch>
                  <a:fillRect t="-2326" r="-98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663A472-3DB5-BBA6-DE4A-53FFEC30FC73}"/>
              </a:ext>
            </a:extLst>
          </p:cNvPr>
          <p:cNvSpPr txBox="1"/>
          <p:nvPr/>
        </p:nvSpPr>
        <p:spPr>
          <a:xfrm>
            <a:off x="6785393" y="255048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6CAB433-13D7-0425-3226-E45DFA5CCE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9153" y="2465908"/>
              <a:ext cx="3738978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326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98855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6CAB433-13D7-0425-3226-E45DFA5CCE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638494"/>
                  </p:ext>
                </p:extLst>
              </p:nvPr>
            </p:nvGraphicFramePr>
            <p:xfrm>
              <a:off x="1259153" y="2465908"/>
              <a:ext cx="3738978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326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98855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69091" t="-306897" r="-90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3FAEA3-915E-6EAB-8A25-A77456F85734}"/>
                  </a:ext>
                </a:extLst>
              </p:cNvPr>
              <p:cNvSpPr txBox="1"/>
              <p:nvPr/>
            </p:nvSpPr>
            <p:spPr>
              <a:xfrm>
                <a:off x="792373" y="246590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3FAEA3-915E-6EAB-8A25-A77456F8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2465908"/>
                <a:ext cx="45720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9F8E47-2A2D-2F21-2B1D-58AD7F7FBC3D}"/>
                  </a:ext>
                </a:extLst>
              </p:cNvPr>
              <p:cNvSpPr txBox="1"/>
              <p:nvPr/>
            </p:nvSpPr>
            <p:spPr>
              <a:xfrm>
                <a:off x="792373" y="283559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9F8E47-2A2D-2F21-2B1D-58AD7F7FB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2835594"/>
                <a:ext cx="418730" cy="328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9A9EE3-3FAD-0C89-3EAA-1432DEF67B43}"/>
                  </a:ext>
                </a:extLst>
              </p:cNvPr>
              <p:cNvSpPr txBox="1"/>
              <p:nvPr/>
            </p:nvSpPr>
            <p:spPr>
              <a:xfrm>
                <a:off x="792373" y="324973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9A9EE3-3FAD-0C89-3EAA-1432DEF67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3249739"/>
                <a:ext cx="426128" cy="3288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378D0-15A2-5511-024A-6D0E0FAD81A6}"/>
                  </a:ext>
                </a:extLst>
              </p:cNvPr>
              <p:cNvSpPr txBox="1"/>
              <p:nvPr/>
            </p:nvSpPr>
            <p:spPr>
              <a:xfrm>
                <a:off x="798993" y="362039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378D0-15A2-5511-024A-6D0E0FAD8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93" y="3620395"/>
                <a:ext cx="460159" cy="3288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C3881B0-F647-BEF4-48A9-0BD114284920}"/>
              </a:ext>
            </a:extLst>
          </p:cNvPr>
          <p:cNvSpPr txBox="1"/>
          <p:nvPr/>
        </p:nvSpPr>
        <p:spPr>
          <a:xfrm>
            <a:off x="3935675" y="251450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8CC9D-C821-36AF-4D4B-D7F0546CF32E}"/>
              </a:ext>
            </a:extLst>
          </p:cNvPr>
          <p:cNvSpPr txBox="1"/>
          <p:nvPr/>
        </p:nvSpPr>
        <p:spPr>
          <a:xfrm>
            <a:off x="3935675" y="2882349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875DB-2BB7-2057-D558-3536252F65FD}"/>
              </a:ext>
            </a:extLst>
          </p:cNvPr>
          <p:cNvSpPr txBox="1"/>
          <p:nvPr/>
        </p:nvSpPr>
        <p:spPr>
          <a:xfrm>
            <a:off x="3935675" y="325441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593B1-F476-25C7-3044-14D0A12742E1}"/>
              </a:ext>
            </a:extLst>
          </p:cNvPr>
          <p:cNvSpPr txBox="1"/>
          <p:nvPr/>
        </p:nvSpPr>
        <p:spPr>
          <a:xfrm>
            <a:off x="1491907" y="250511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4ADC2-F0D1-4F6D-3926-076A93CBBD37}"/>
              </a:ext>
            </a:extLst>
          </p:cNvPr>
          <p:cNvSpPr txBox="1"/>
          <p:nvPr/>
        </p:nvSpPr>
        <p:spPr>
          <a:xfrm>
            <a:off x="1491907" y="2875548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3789F-C42B-EBE2-F0DD-4D28CA460339}"/>
              </a:ext>
            </a:extLst>
          </p:cNvPr>
          <p:cNvSpPr txBox="1"/>
          <p:nvPr/>
        </p:nvSpPr>
        <p:spPr>
          <a:xfrm>
            <a:off x="1482327" y="3248570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5F5F2-2B3D-4D16-2F11-EDAB676066E7}"/>
              </a:ext>
            </a:extLst>
          </p:cNvPr>
          <p:cNvSpPr txBox="1"/>
          <p:nvPr/>
        </p:nvSpPr>
        <p:spPr>
          <a:xfrm>
            <a:off x="1491907" y="362804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F07A9-8AE8-0DC8-9F49-75E24FDB3668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F07A9-8AE8-0DC8-9F49-75E24FDB3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89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18"/>
    </mc:Choice>
    <mc:Fallback xmlns="">
      <p:transition spd="slow" advTm="67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" grpId="0"/>
      <p:bldP spid="6" grpId="0"/>
      <p:bldP spid="7" grpId="0"/>
      <p:bldP spid="8" grpId="0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D1E8165A-0359-EB17-499D-4B67ECD85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1A2CC9F2-059F-B3F8-7AAC-E86BEE9E61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31378432-31B3-C076-1B47-C162DDE989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19ABE77-5A93-33F5-4345-6FA21E947B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19ABE77-5A93-33F5-4345-6FA21E947B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16636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333" r="-23636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333" r="-90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06897" r="-23636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106897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200000" r="-236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2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10345" r="-23636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10345" r="-90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2061E-10CA-0E41-5862-E45EA02FD751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2061E-10CA-0E41-5862-E45EA02F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1817-0880-0A81-2F65-AC068FCA1E81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1817-0880-0A81-2F65-AC068FCA1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303F6A-CA0D-D675-1C4C-00D7B2F44075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303F6A-CA0D-D675-1C4C-00D7B2F4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E8C60D-A658-CE31-E468-7B35ACA34670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E8C60D-A658-CE31-E468-7B35ACA3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2F90B4-8424-08AD-8EF2-2B24022F465C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2F90B4-8424-08AD-8EF2-2B24022F4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2D85116B-07DA-E934-4331-4F8BD56A2C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2D85116B-07DA-E934-4331-4F8BD56A2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3346908"/>
                  </p:ext>
                </p:extLst>
              </p:nvPr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154FAC01-D52E-43C2-51DC-D2DE9B477D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154FAC01-D52E-43C2-51DC-D2DE9B477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4239406"/>
                  </p:ext>
                </p:extLst>
              </p:nvPr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E0FE2BA6-61AE-3D5D-913E-83EAE90D25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E0FE2BA6-61AE-3D5D-913E-83EAE90D25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972387"/>
                  </p:ext>
                </p:extLst>
              </p:nvPr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5706068-886D-8F1C-1C72-71E7BCEF1F98}"/>
              </a:ext>
            </a:extLst>
          </p:cNvPr>
          <p:cNvSpPr txBox="1"/>
          <p:nvPr/>
        </p:nvSpPr>
        <p:spPr>
          <a:xfrm>
            <a:off x="6785393" y="255048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A1DA913-B03E-756D-0A62-E04B6ED35A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9153" y="2465908"/>
              <a:ext cx="3738978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11185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33996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A1DA913-B03E-756D-0A62-E04B6ED35A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022557"/>
                  </p:ext>
                </p:extLst>
              </p:nvPr>
            </p:nvGraphicFramePr>
            <p:xfrm>
              <a:off x="1259153" y="2465908"/>
              <a:ext cx="3738978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11185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33996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1753" t="-3448" r="-114433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1753" t="-100000" r="-114433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1753" t="-206897" r="-1144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1753" t="-306897" r="-1144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E0B784-3EF0-BF1E-3311-7C9BFF8DC76B}"/>
                  </a:ext>
                </a:extLst>
              </p:cNvPr>
              <p:cNvSpPr txBox="1"/>
              <p:nvPr/>
            </p:nvSpPr>
            <p:spPr>
              <a:xfrm>
                <a:off x="792373" y="246590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E0B784-3EF0-BF1E-3311-7C9BFF8DC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2465908"/>
                <a:ext cx="4572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1E869B-E693-587B-5F70-737737A27764}"/>
                  </a:ext>
                </a:extLst>
              </p:cNvPr>
              <p:cNvSpPr txBox="1"/>
              <p:nvPr/>
            </p:nvSpPr>
            <p:spPr>
              <a:xfrm>
                <a:off x="792373" y="283559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1E869B-E693-587B-5F70-737737A2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2835594"/>
                <a:ext cx="418730" cy="3288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310A5-3121-DF5A-ACBA-7D7676066E93}"/>
                  </a:ext>
                </a:extLst>
              </p:cNvPr>
              <p:cNvSpPr txBox="1"/>
              <p:nvPr/>
            </p:nvSpPr>
            <p:spPr>
              <a:xfrm>
                <a:off x="792373" y="324973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310A5-3121-DF5A-ACBA-7D7676066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73" y="3249739"/>
                <a:ext cx="426128" cy="328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3D54A-EBF2-D42B-66CE-FEBD003F9E2C}"/>
                  </a:ext>
                </a:extLst>
              </p:cNvPr>
              <p:cNvSpPr txBox="1"/>
              <p:nvPr/>
            </p:nvSpPr>
            <p:spPr>
              <a:xfrm>
                <a:off x="798993" y="362039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3D54A-EBF2-D42B-66CE-FEBD003F9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93" y="3620395"/>
                <a:ext cx="460159" cy="3288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89E824B-3220-EB27-DD35-FD00A8030E7F}"/>
              </a:ext>
            </a:extLst>
          </p:cNvPr>
          <p:cNvSpPr txBox="1"/>
          <p:nvPr/>
        </p:nvSpPr>
        <p:spPr>
          <a:xfrm>
            <a:off x="3935675" y="251450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6D0E8-BA5C-92AC-6C60-F382589124B1}"/>
              </a:ext>
            </a:extLst>
          </p:cNvPr>
          <p:cNvSpPr txBox="1"/>
          <p:nvPr/>
        </p:nvSpPr>
        <p:spPr>
          <a:xfrm>
            <a:off x="3935675" y="2882349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2911C-3302-55F0-CD93-F0B3ACE054D8}"/>
              </a:ext>
            </a:extLst>
          </p:cNvPr>
          <p:cNvSpPr txBox="1"/>
          <p:nvPr/>
        </p:nvSpPr>
        <p:spPr>
          <a:xfrm>
            <a:off x="3935675" y="325441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AC55C-A94C-F6C7-504E-1E1D02A4DD33}"/>
              </a:ext>
            </a:extLst>
          </p:cNvPr>
          <p:cNvSpPr txBox="1"/>
          <p:nvPr/>
        </p:nvSpPr>
        <p:spPr>
          <a:xfrm>
            <a:off x="1491907" y="250511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09815-EBE4-250C-09B5-F015C6A228EF}"/>
              </a:ext>
            </a:extLst>
          </p:cNvPr>
          <p:cNvSpPr txBox="1"/>
          <p:nvPr/>
        </p:nvSpPr>
        <p:spPr>
          <a:xfrm>
            <a:off x="1491907" y="2875548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CE85F-3013-96E5-F370-769DFCFD4600}"/>
              </a:ext>
            </a:extLst>
          </p:cNvPr>
          <p:cNvSpPr txBox="1"/>
          <p:nvPr/>
        </p:nvSpPr>
        <p:spPr>
          <a:xfrm>
            <a:off x="1482327" y="3248570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197DD-DF00-C739-863E-DB83381175B1}"/>
              </a:ext>
            </a:extLst>
          </p:cNvPr>
          <p:cNvSpPr txBox="1"/>
          <p:nvPr/>
        </p:nvSpPr>
        <p:spPr>
          <a:xfrm>
            <a:off x="1491907" y="362804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98E99-6244-0263-CDA5-4F0F41040A96}"/>
              </a:ext>
            </a:extLst>
          </p:cNvPr>
          <p:cNvSpPr txBox="1"/>
          <p:nvPr/>
        </p:nvSpPr>
        <p:spPr>
          <a:xfrm>
            <a:off x="3936377" y="363692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9887AA-5EE5-2310-1893-59EC8503190E}"/>
              </a:ext>
            </a:extLst>
          </p:cNvPr>
          <p:cNvGrpSpPr/>
          <p:nvPr/>
        </p:nvGrpSpPr>
        <p:grpSpPr>
          <a:xfrm>
            <a:off x="1956686" y="4126788"/>
            <a:ext cx="3324013" cy="717136"/>
            <a:chOff x="696058" y="3167989"/>
            <a:chExt cx="3324013" cy="7171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9FE9C4-3077-2605-1603-FD107D000EE5}"/>
                </a:ext>
              </a:extLst>
            </p:cNvPr>
            <p:cNvSpPr/>
            <p:nvPr/>
          </p:nvSpPr>
          <p:spPr>
            <a:xfrm>
              <a:off x="696058" y="3167989"/>
              <a:ext cx="3324013" cy="717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Google Shape;637;p27">
                  <a:extLst>
                    <a:ext uri="{FF2B5EF4-FFF2-40B4-BE49-F238E27FC236}">
                      <a16:creationId xmlns:a16="http://schemas.microsoft.com/office/drawing/2014/main" id="{CF95520A-CE2E-E670-D4C5-6C26C8D6E8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060" y="3265651"/>
                  <a:ext cx="1470094" cy="535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i="1" dirty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" name="Google Shape;637;p27">
                  <a:extLst>
                    <a:ext uri="{FF2B5EF4-FFF2-40B4-BE49-F238E27FC236}">
                      <a16:creationId xmlns:a16="http://schemas.microsoft.com/office/drawing/2014/main" id="{CF95520A-CE2E-E670-D4C5-6C26C8D6E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60" y="3265651"/>
                  <a:ext cx="1470094" cy="53550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Google Shape;637;p27">
                  <a:extLst>
                    <a:ext uri="{FF2B5EF4-FFF2-40B4-BE49-F238E27FC236}">
                      <a16:creationId xmlns:a16="http://schemas.microsoft.com/office/drawing/2014/main" id="{BABF4F69-D396-95B0-D69F-BED0936BA16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83155" y="3284624"/>
                  <a:ext cx="689493" cy="535501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Google Shape;637;p27">
                  <a:extLst>
                    <a:ext uri="{FF2B5EF4-FFF2-40B4-BE49-F238E27FC236}">
                      <a16:creationId xmlns:a16="http://schemas.microsoft.com/office/drawing/2014/main" id="{BABF4F69-D396-95B0-D69F-BED0936BA1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155" y="3284624"/>
                  <a:ext cx="689493" cy="535501"/>
                </a:xfrm>
                <a:prstGeom prst="rect">
                  <a:avLst/>
                </a:prstGeom>
                <a:blipFill>
                  <a:blip r:embed="rId19"/>
                  <a:stretch>
                    <a:fillRect l="-1754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Google Shape;637;p27">
                  <a:extLst>
                    <a:ext uri="{FF2B5EF4-FFF2-40B4-BE49-F238E27FC236}">
                      <a16:creationId xmlns:a16="http://schemas.microsoft.com/office/drawing/2014/main" id="{08F6A613-7687-66C5-9DF8-A4C446D675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40581" y="3284624"/>
                  <a:ext cx="866229" cy="53697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Google Shape;637;p27">
                  <a:extLst>
                    <a:ext uri="{FF2B5EF4-FFF2-40B4-BE49-F238E27FC236}">
                      <a16:creationId xmlns:a16="http://schemas.microsoft.com/office/drawing/2014/main" id="{08F6A613-7687-66C5-9DF8-A4C446D67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581" y="3284624"/>
                  <a:ext cx="866229" cy="536976"/>
                </a:xfrm>
                <a:prstGeom prst="rect">
                  <a:avLst/>
                </a:prstGeom>
                <a:blipFill>
                  <a:blip r:embed="rId20"/>
                  <a:stretch>
                    <a:fillRect l="-2817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0BEC6E-6A55-C67B-D251-F5F549365F2C}"/>
                  </a:ext>
                </a:extLst>
              </p:cNvPr>
              <p:cNvSpPr txBox="1"/>
              <p:nvPr/>
            </p:nvSpPr>
            <p:spPr>
              <a:xfrm>
                <a:off x="117981" y="4357286"/>
                <a:ext cx="16676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if: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0BEC6E-6A55-C67B-D251-F5F549365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1" y="4357286"/>
                <a:ext cx="1667682" cy="307777"/>
              </a:xfrm>
              <a:prstGeom prst="rect">
                <a:avLst/>
              </a:prstGeom>
              <a:blipFill>
                <a:blip r:embed="rId2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4A614A-943B-B505-49B7-55E92CE679D7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4A614A-943B-B505-49B7-55E92CE67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42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17"/>
    </mc:Choice>
    <mc:Fallback xmlns="">
      <p:transition spd="slow" advTm="68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/>
      <p:bldP spid="6" grpId="0"/>
      <p:bldP spid="7" grpId="0"/>
      <p:bldP spid="8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D4D372E0-BB3C-4BA8-53EF-0BE60861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FE337DEC-D5F8-1BB5-D3A5-6993D69B3B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9D5B027D-4466-D307-B87C-4E9818F2B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A1FEB4B-152F-08A6-ADA5-0F4C6C25E1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2378802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A1FEB4B-152F-08A6-ADA5-0F4C6C25E1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977423"/>
                  </p:ext>
                </p:extLst>
              </p:nvPr>
            </p:nvGraphicFramePr>
            <p:xfrm>
              <a:off x="1257674" y="2378802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333" r="-23636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333" r="-11443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333" r="-90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06897" r="-23636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106897" r="-11443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106897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200000" r="-236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200000" r="-1144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2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10345" r="-23636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10345" r="-1144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10345" r="-90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660BFE-00F2-4056-89CB-77BFBD25FE30}"/>
                  </a:ext>
                </a:extLst>
              </p:cNvPr>
              <p:cNvSpPr txBox="1"/>
              <p:nvPr/>
            </p:nvSpPr>
            <p:spPr>
              <a:xfrm>
                <a:off x="790894" y="2378802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660BFE-00F2-4056-89CB-77BFBD25F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2378802"/>
                <a:ext cx="4572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1DBBA7-EB76-A0FA-C0F1-8A0B2AB61AF9}"/>
                  </a:ext>
                </a:extLst>
              </p:cNvPr>
              <p:cNvSpPr txBox="1"/>
              <p:nvPr/>
            </p:nvSpPr>
            <p:spPr>
              <a:xfrm>
                <a:off x="790894" y="2748488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1DBBA7-EB76-A0FA-C0F1-8A0B2AB61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2748488"/>
                <a:ext cx="418730" cy="328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880799-4BF0-BAD2-0C3A-83EAF07C53D7}"/>
                  </a:ext>
                </a:extLst>
              </p:cNvPr>
              <p:cNvSpPr txBox="1"/>
              <p:nvPr/>
            </p:nvSpPr>
            <p:spPr>
              <a:xfrm>
                <a:off x="790894" y="3162633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880799-4BF0-BAD2-0C3A-83EAF07C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3162633"/>
                <a:ext cx="426128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3FD81A-4A88-D873-BB18-15ACD2A616C9}"/>
                  </a:ext>
                </a:extLst>
              </p:cNvPr>
              <p:cNvSpPr txBox="1"/>
              <p:nvPr/>
            </p:nvSpPr>
            <p:spPr>
              <a:xfrm>
                <a:off x="797514" y="3533289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3FD81A-4A88-D873-BB18-15ACD2A61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3533289"/>
                <a:ext cx="460159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C3BF7BD3-C9FE-04C9-32BF-B68CCBCB1C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C3BF7BD3-C9FE-04C9-32BF-B68CCBCB1C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839544"/>
                  </p:ext>
                </p:extLst>
              </p:nvPr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A7CA9F09-AB64-9249-2B11-0BA8270092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298786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</m:t>
                              </m:r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A7CA9F09-AB64-9249-2B11-0BA8270092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450934"/>
                  </p:ext>
                </p:extLst>
              </p:nvPr>
            </p:nvGraphicFramePr>
            <p:xfrm>
              <a:off x="111686" y="2298786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4E3581-3D38-0498-8AF4-881D0975C8D9}"/>
                  </a:ext>
                </a:extLst>
              </p:cNvPr>
              <p:cNvSpPr txBox="1"/>
              <p:nvPr/>
            </p:nvSpPr>
            <p:spPr>
              <a:xfrm>
                <a:off x="7439" y="3971880"/>
                <a:ext cx="16676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if: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4E3581-3D38-0498-8AF4-881D0975C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" y="3971880"/>
                <a:ext cx="1667682" cy="307777"/>
              </a:xfrm>
              <a:prstGeom prst="rect">
                <a:avLst/>
              </a:prstGeom>
              <a:blipFill>
                <a:blip r:embed="rId11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AFEE823-746B-3521-494C-20D9F12352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91857" y="2376771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AFEE823-746B-3521-494C-20D9F1235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466825"/>
                  </p:ext>
                </p:extLst>
              </p:nvPr>
            </p:nvGraphicFramePr>
            <p:xfrm>
              <a:off x="5291857" y="2376771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50505-29D4-658A-2B14-80596A74F85B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50505-29D4-658A-2B14-80596A74F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5CBBD3-8966-054C-B594-AB4F11985CCA}"/>
                  </a:ext>
                </a:extLst>
              </p:cNvPr>
              <p:cNvSpPr txBox="1"/>
              <p:nvPr/>
            </p:nvSpPr>
            <p:spPr>
              <a:xfrm>
                <a:off x="5291857" y="2851456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5CBBD3-8966-054C-B594-AB4F119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57" y="2851456"/>
                <a:ext cx="3740457" cy="3172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10F8578-9104-6BBD-63C4-7EFFF7FB241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3129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743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81720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10F8578-9104-6BBD-63C4-7EFFF7FB24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68294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31299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743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81720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124" t="-3333" r="-23258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124" t="-106897" r="-23258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124" t="-200000" r="-23258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124" t="-310345" r="-23258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0F4B1B9-880C-4E5F-3F7E-326F7F405DD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0F4B1B9-880C-4E5F-3F7E-326F7F405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120590"/>
                  </p:ext>
                </p:extLst>
              </p:nvPr>
            </p:nvGraphicFramePr>
            <p:xfrm>
              <a:off x="5280701" y="777668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t="-3333" r="-33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0514E-70F0-F9E4-9543-56532E01A9E1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0514E-70F0-F9E4-9543-56532E01A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CE59C-36EF-2A0B-EBD5-60696D913F08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CE59C-36EF-2A0B-EBD5-60696D913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0E324D-4E5A-A9F5-FA19-52B25550B1A7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0E324D-4E5A-A9F5-FA19-52B25550B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1A5902-81C0-343A-95EC-E6BA19722CDF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1A5902-81C0-343A-95EC-E6BA1972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A82E6A-CFA4-98FA-979E-58AB96B719B9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A82E6A-CFA4-98FA-979E-58AB96B71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D6747E7-6D7D-F74A-CA4B-E0ADF2BBB35D}"/>
              </a:ext>
            </a:extLst>
          </p:cNvPr>
          <p:cNvGrpSpPr/>
          <p:nvPr/>
        </p:nvGrpSpPr>
        <p:grpSpPr>
          <a:xfrm>
            <a:off x="285197" y="4328900"/>
            <a:ext cx="2842705" cy="580898"/>
            <a:chOff x="1646918" y="3979936"/>
            <a:chExt cx="2842705" cy="5808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96ADA-9DA0-E272-5E97-89EECBAA2F46}"/>
                </a:ext>
              </a:extLst>
            </p:cNvPr>
            <p:cNvSpPr/>
            <p:nvPr/>
          </p:nvSpPr>
          <p:spPr>
            <a:xfrm>
              <a:off x="1646919" y="3979936"/>
              <a:ext cx="2842704" cy="580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637;p27">
                  <a:extLst>
                    <a:ext uri="{FF2B5EF4-FFF2-40B4-BE49-F238E27FC236}">
                      <a16:creationId xmlns:a16="http://schemas.microsoft.com/office/drawing/2014/main" id="{9F8F8855-E0C3-4F6F-0FFA-B1EB1BD397E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6918" y="4028478"/>
                  <a:ext cx="1444939" cy="485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𝑆𝐷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2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Google Shape;637;p27">
                  <a:extLst>
                    <a:ext uri="{FF2B5EF4-FFF2-40B4-BE49-F238E27FC236}">
                      <a16:creationId xmlns:a16="http://schemas.microsoft.com/office/drawing/2014/main" id="{9F8F8855-E0C3-4F6F-0FFA-B1EB1BD39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918" y="4028478"/>
                  <a:ext cx="1444939" cy="4854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637;p27">
                  <a:extLst>
                    <a:ext uri="{FF2B5EF4-FFF2-40B4-BE49-F238E27FC236}">
                      <a16:creationId xmlns:a16="http://schemas.microsoft.com/office/drawing/2014/main" id="{E0FFEEE5-BBF4-FE64-5568-FE9235D7A3A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67852" y="4038329"/>
                  <a:ext cx="1731154" cy="486834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2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200" dirty="0"/>
                    <a:t>, </a:t>
                  </a:r>
                  <a:r>
                    <a:rPr lang="en" sz="12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200" dirty="0"/>
                    <a:t>, </a:t>
                  </a:r>
                  <a:r>
                    <a:rPr lang="en" sz="1200" b="1" dirty="0">
                      <a:solidFill>
                        <a:srgbClr val="BB0000"/>
                      </a:solidFill>
                    </a:rPr>
                    <a:t>❌</a:t>
                  </a:r>
                  <a14:m>
                    <m:oMath xmlns:m="http://schemas.openxmlformats.org/officeDocument/2006/math">
                      <m:r>
                        <a:rPr lang="en-US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6" name="Google Shape;637;p27">
                  <a:extLst>
                    <a:ext uri="{FF2B5EF4-FFF2-40B4-BE49-F238E27FC236}">
                      <a16:creationId xmlns:a16="http://schemas.microsoft.com/office/drawing/2014/main" id="{E0FFEEE5-BBF4-FE64-5568-FE9235D7A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852" y="4038329"/>
                  <a:ext cx="1731154" cy="48683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A8ADC2-F4CA-A55E-8FA0-CA49B15BD5D6}"/>
              </a:ext>
            </a:extLst>
          </p:cNvPr>
          <p:cNvGrpSpPr>
            <a:grpSpLocks noChangeAspect="1"/>
          </p:cNvGrpSpPr>
          <p:nvPr/>
        </p:nvGrpSpPr>
        <p:grpSpPr>
          <a:xfrm>
            <a:off x="3334773" y="4328900"/>
            <a:ext cx="2474453" cy="580898"/>
            <a:chOff x="696059" y="3235503"/>
            <a:chExt cx="2474453" cy="5808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19C74F-D100-5372-DC18-6A3AE06AB774}"/>
                </a:ext>
              </a:extLst>
            </p:cNvPr>
            <p:cNvSpPr/>
            <p:nvPr/>
          </p:nvSpPr>
          <p:spPr>
            <a:xfrm>
              <a:off x="696059" y="3235503"/>
              <a:ext cx="2474453" cy="580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Google Shape;637;p27">
                  <a:extLst>
                    <a:ext uri="{FF2B5EF4-FFF2-40B4-BE49-F238E27FC236}">
                      <a16:creationId xmlns:a16="http://schemas.microsoft.com/office/drawing/2014/main" id="{7AAAAF30-AEB3-CAD2-A415-2D11F2DD670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060" y="3265651"/>
                  <a:ext cx="1319162" cy="4868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200" i="1" dirty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Google Shape;637;p27">
                  <a:extLst>
                    <a:ext uri="{FF2B5EF4-FFF2-40B4-BE49-F238E27FC236}">
                      <a16:creationId xmlns:a16="http://schemas.microsoft.com/office/drawing/2014/main" id="{7AAAAF30-AEB3-CAD2-A415-2D11F2DD6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60" y="3265651"/>
                  <a:ext cx="1319162" cy="48683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Google Shape;637;p27">
                  <a:extLst>
                    <a:ext uri="{FF2B5EF4-FFF2-40B4-BE49-F238E27FC236}">
                      <a16:creationId xmlns:a16="http://schemas.microsoft.com/office/drawing/2014/main" id="{B136857D-2BA2-F3D0-4297-15313C6460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96073" y="3284624"/>
                  <a:ext cx="1201062" cy="486834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2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1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" sz="1200" b="1" dirty="0">
                      <a:solidFill>
                        <a:srgbClr val="BB0000"/>
                      </a:solidFill>
                    </a:rPr>
                    <a:t>❌</a:t>
                  </a:r>
                  <a14:m>
                    <m:oMath xmlns:m="http://schemas.openxmlformats.org/officeDocument/2006/math">
                      <m:r>
                        <a:rPr lang="en-US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Google Shape;637;p27">
                  <a:extLst>
                    <a:ext uri="{FF2B5EF4-FFF2-40B4-BE49-F238E27FC236}">
                      <a16:creationId xmlns:a16="http://schemas.microsoft.com/office/drawing/2014/main" id="{B136857D-2BA2-F3D0-4297-15313C646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073" y="3284624"/>
                  <a:ext cx="1201062" cy="48683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CD8C6F-3524-367B-5DE9-B84637E9DAEF}"/>
              </a:ext>
            </a:extLst>
          </p:cNvPr>
          <p:cNvGrpSpPr>
            <a:grpSpLocks noChangeAspect="1"/>
          </p:cNvGrpSpPr>
          <p:nvPr/>
        </p:nvGrpSpPr>
        <p:grpSpPr>
          <a:xfrm>
            <a:off x="6016097" y="4322080"/>
            <a:ext cx="2537342" cy="594538"/>
            <a:chOff x="696059" y="3227764"/>
            <a:chExt cx="2537342" cy="59453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71D58B2-0348-2795-76D2-B6C79C044599}"/>
                </a:ext>
              </a:extLst>
            </p:cNvPr>
            <p:cNvSpPr/>
            <p:nvPr/>
          </p:nvSpPr>
          <p:spPr>
            <a:xfrm>
              <a:off x="696059" y="3227764"/>
              <a:ext cx="2537342" cy="5945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Google Shape;637;p27">
                  <a:extLst>
                    <a:ext uri="{FF2B5EF4-FFF2-40B4-BE49-F238E27FC236}">
                      <a16:creationId xmlns:a16="http://schemas.microsoft.com/office/drawing/2014/main" id="{55B6C0B7-636C-7936-1D2F-976CF03FC2B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060" y="3265651"/>
                  <a:ext cx="1303963" cy="485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200" i="1" dirty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Google Shape;637;p27">
                  <a:extLst>
                    <a:ext uri="{FF2B5EF4-FFF2-40B4-BE49-F238E27FC236}">
                      <a16:creationId xmlns:a16="http://schemas.microsoft.com/office/drawing/2014/main" id="{55B6C0B7-636C-7936-1D2F-976CF03FC2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60" y="3265651"/>
                  <a:ext cx="1303963" cy="4854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Google Shape;637;p27">
                  <a:extLst>
                    <a:ext uri="{FF2B5EF4-FFF2-40B4-BE49-F238E27FC236}">
                      <a16:creationId xmlns:a16="http://schemas.microsoft.com/office/drawing/2014/main" id="{C15CD375-842A-C386-8EBF-6FB5CD53EA1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20888" y="3284624"/>
                  <a:ext cx="1227451" cy="486834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2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" sz="1200" b="1" dirty="0">
                      <a:solidFill>
                        <a:schemeClr val="tx1"/>
                      </a:solidFill>
                    </a:rPr>
                    <a:t>,</a:t>
                  </a:r>
                  <a:r>
                    <a:rPr lang="en" sz="1200" b="1" dirty="0">
                      <a:solidFill>
                        <a:srgbClr val="BB0000"/>
                      </a:solidFill>
                    </a:rPr>
                    <a:t> ❌</a:t>
                  </a:r>
                  <a14:m>
                    <m:oMath xmlns:m="http://schemas.openxmlformats.org/officeDocument/2006/math">
                      <m:r>
                        <a:rPr lang="en-US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7" name="Google Shape;637;p27">
                  <a:extLst>
                    <a:ext uri="{FF2B5EF4-FFF2-40B4-BE49-F238E27FC236}">
                      <a16:creationId xmlns:a16="http://schemas.microsoft.com/office/drawing/2014/main" id="{C15CD375-842A-C386-8EBF-6FB5CD53EA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888" y="3284624"/>
                  <a:ext cx="1227451" cy="48683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9596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67"/>
    </mc:Choice>
    <mc:Fallback xmlns="">
      <p:transition spd="slow" advTm="100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/>
          <p:nvPr/>
        </p:nvSpPr>
        <p:spPr>
          <a:xfrm>
            <a:off x="4509199" y="2489750"/>
            <a:ext cx="2930728" cy="164742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18"/>
          <p:cNvPicPr preferRelativeResize="0"/>
          <p:nvPr/>
        </p:nvPicPr>
        <p:blipFill rotWithShape="1">
          <a:blip r:embed="rId3">
            <a:alphaModFix/>
          </a:blip>
          <a:srcRect b="38849"/>
          <a:stretch/>
        </p:blipFill>
        <p:spPr>
          <a:xfrm>
            <a:off x="6492224" y="2554563"/>
            <a:ext cx="219460" cy="13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3">
            <a:alphaModFix/>
          </a:blip>
          <a:srcRect b="38849"/>
          <a:stretch/>
        </p:blipFill>
        <p:spPr>
          <a:xfrm>
            <a:off x="6492224" y="3346516"/>
            <a:ext cx="219460" cy="1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96" name="Google Shape;296;p18"/>
          <p:cNvPicPr preferRelativeResize="0"/>
          <p:nvPr/>
        </p:nvPicPr>
        <p:blipFill rotWithShape="1">
          <a:blip r:embed="rId4">
            <a:alphaModFix/>
          </a:blip>
          <a:srcRect r="16408"/>
          <a:stretch/>
        </p:blipFill>
        <p:spPr>
          <a:xfrm>
            <a:off x="517024" y="2075013"/>
            <a:ext cx="45719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1562800"/>
            <a:ext cx="366436" cy="40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8"/>
          <p:cNvSpPr/>
          <p:nvPr/>
        </p:nvSpPr>
        <p:spPr>
          <a:xfrm>
            <a:off x="185825" y="3320824"/>
            <a:ext cx="1119600" cy="451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msg</a:t>
            </a: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695500" y="3613274"/>
            <a:ext cx="1629300" cy="36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^ Professor</a:t>
            </a:r>
            <a:endParaRPr/>
          </a:p>
        </p:txBody>
      </p:sp>
      <p:pic>
        <p:nvPicPr>
          <p:cNvPr id="300" name="Google Shape;3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388" y="3658961"/>
            <a:ext cx="274320" cy="274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8"/>
          <p:cNvGrpSpPr/>
          <p:nvPr/>
        </p:nvGrpSpPr>
        <p:grpSpPr>
          <a:xfrm>
            <a:off x="4921613" y="1565526"/>
            <a:ext cx="1304743" cy="404204"/>
            <a:chOff x="6186325" y="1569417"/>
            <a:chExt cx="1629300" cy="546000"/>
          </a:xfrm>
        </p:grpSpPr>
        <p:sp>
          <p:nvSpPr>
            <p:cNvPr id="302" name="Google Shape;302;p18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CS, Professor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304" name="Google Shape;304;p18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05" name="Google Shape;305;p18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1820" y="2588043"/>
            <a:ext cx="367561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18"/>
          <p:cNvGrpSpPr/>
          <p:nvPr/>
        </p:nvGrpSpPr>
        <p:grpSpPr>
          <a:xfrm>
            <a:off x="4921613" y="2586442"/>
            <a:ext cx="1304743" cy="404204"/>
            <a:chOff x="6186325" y="1569417"/>
            <a:chExt cx="1629300" cy="546000"/>
          </a:xfrm>
        </p:grpSpPr>
        <p:sp>
          <p:nvSpPr>
            <p:cNvPr id="307" name="Google Shape;307;p18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 u="sng">
                  <a:solidFill>
                    <a:schemeClr val="lt1"/>
                  </a:solidFill>
                </a:rPr>
                <a:t>CS</a:t>
              </a:r>
              <a:r>
                <a:rPr lang="en" sz="1094">
                  <a:solidFill>
                    <a:schemeClr val="lt1"/>
                  </a:solidFill>
                </a:rPr>
                <a:t>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309" name="Google Shape;309;p18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10" name="Google Shape;310;p18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3384685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18"/>
          <p:cNvGrpSpPr/>
          <p:nvPr/>
        </p:nvGrpSpPr>
        <p:grpSpPr>
          <a:xfrm>
            <a:off x="4921613" y="3378759"/>
            <a:ext cx="1304743" cy="404204"/>
            <a:chOff x="6186325" y="1569417"/>
            <a:chExt cx="1629300" cy="546000"/>
          </a:xfrm>
        </p:grpSpPr>
        <p:sp>
          <p:nvSpPr>
            <p:cNvPr id="312" name="Google Shape;312;p18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</a:t>
              </a:r>
              <a:r>
                <a:rPr lang="en" sz="1094" u="sng">
                  <a:solidFill>
                    <a:schemeClr val="lt1"/>
                  </a:solidFill>
                </a:rPr>
                <a:t>Professor</a:t>
              </a:r>
              <a:endParaRPr sz="1094" u="sng">
                <a:solidFill>
                  <a:schemeClr val="lt1"/>
                </a:solidFill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314" name="Google Shape;314;p18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15" name="Google Shape;315;p18"/>
          <p:cNvCxnSpPr>
            <a:stCxn id="296" idx="2"/>
            <a:endCxn id="298" idx="0"/>
          </p:cNvCxnSpPr>
          <p:nvPr/>
        </p:nvCxnSpPr>
        <p:spPr>
          <a:xfrm>
            <a:off x="745624" y="2623653"/>
            <a:ext cx="0" cy="69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18"/>
          <p:cNvSpPr txBox="1"/>
          <p:nvPr/>
        </p:nvSpPr>
        <p:spPr>
          <a:xfrm>
            <a:off x="7443450" y="817600"/>
            <a:ext cx="15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Decrypt?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21" name="Google Shape;32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1849087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2870003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3662320"/>
            <a:ext cx="339320" cy="33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8"/>
          <p:cNvSpPr/>
          <p:nvPr/>
        </p:nvSpPr>
        <p:spPr>
          <a:xfrm>
            <a:off x="2462000" y="741400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2719524" y="741813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 dirty="0">
                <a:solidFill>
                  <a:schemeClr val="dk2"/>
                </a:solidFill>
              </a:rPr>
              <a:t>CS</a:t>
            </a:r>
            <a:endParaRPr sz="1007" dirty="0">
              <a:solidFill>
                <a:schemeClr val="dk2"/>
              </a:solidFill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2561118" y="958824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267414" y="1086054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329" name="Google Shape;329;p18"/>
          <p:cNvCxnSpPr/>
          <p:nvPr/>
        </p:nvCxnSpPr>
        <p:spPr>
          <a:xfrm flipH="1">
            <a:off x="3156212" y="1116896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0" name="Google Shape;33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1203858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1181373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8"/>
          <p:cNvSpPr/>
          <p:nvPr/>
        </p:nvSpPr>
        <p:spPr>
          <a:xfrm>
            <a:off x="2462000" y="2569253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333" name="Google Shape;333;p18"/>
          <p:cNvSpPr txBox="1"/>
          <p:nvPr/>
        </p:nvSpPr>
        <p:spPr>
          <a:xfrm>
            <a:off x="2719524" y="2569665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ECE</a:t>
            </a:r>
            <a:endParaRPr sz="1007">
              <a:solidFill>
                <a:schemeClr val="dk2"/>
              </a:solidFill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2561118" y="2786677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3267414" y="2913907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337" name="Google Shape;337;p18"/>
          <p:cNvCxnSpPr/>
          <p:nvPr/>
        </p:nvCxnSpPr>
        <p:spPr>
          <a:xfrm flipH="1">
            <a:off x="3156212" y="2944749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8" name="Google Shape;33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3031711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3009226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8"/>
          <p:cNvSpPr/>
          <p:nvPr/>
        </p:nvSpPr>
        <p:spPr>
          <a:xfrm>
            <a:off x="2462000" y="1653905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 dirty="0">
              <a:solidFill>
                <a:schemeClr val="dk1"/>
              </a:solidFill>
            </a:endParaRPr>
          </a:p>
        </p:txBody>
      </p:sp>
      <p:sp>
        <p:nvSpPr>
          <p:cNvPr id="341" name="Google Shape;341;p18"/>
          <p:cNvSpPr txBox="1"/>
          <p:nvPr/>
        </p:nvSpPr>
        <p:spPr>
          <a:xfrm>
            <a:off x="2505679" y="1654325"/>
            <a:ext cx="97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Professor</a:t>
            </a:r>
            <a:endParaRPr sz="1007">
              <a:solidFill>
                <a:schemeClr val="dk2"/>
              </a:solidFill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2561118" y="1871329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3267414" y="1998559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345" name="Google Shape;345;p18"/>
          <p:cNvCxnSpPr/>
          <p:nvPr/>
        </p:nvCxnSpPr>
        <p:spPr>
          <a:xfrm flipH="1">
            <a:off x="3156212" y="2029401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6" name="Google Shape;34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2116363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2093878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8"/>
          <p:cNvSpPr/>
          <p:nvPr/>
        </p:nvSpPr>
        <p:spPr>
          <a:xfrm>
            <a:off x="2462000" y="3481758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349" name="Google Shape;349;p18"/>
          <p:cNvSpPr txBox="1"/>
          <p:nvPr/>
        </p:nvSpPr>
        <p:spPr>
          <a:xfrm>
            <a:off x="2719524" y="3482170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Student</a:t>
            </a:r>
            <a:endParaRPr sz="1007">
              <a:solidFill>
                <a:schemeClr val="dk2"/>
              </a:solidFill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2561118" y="3699182"/>
            <a:ext cx="825384" cy="305705"/>
          </a:xfrm>
          <a:prstGeom prst="homePlate">
            <a:avLst>
              <a:gd name="adj" fmla="val 66008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3" dirty="0">
                <a:solidFill>
                  <a:schemeClr val="lt1"/>
                </a:solidFill>
              </a:rPr>
              <a:t>pk, </a:t>
            </a:r>
            <a:r>
              <a:rPr lang="en" sz="783" dirty="0" err="1">
                <a:solidFill>
                  <a:schemeClr val="lt1"/>
                </a:solidFill>
              </a:rPr>
              <a:t>msk</a:t>
            </a:r>
            <a:endParaRPr sz="783" dirty="0">
              <a:solidFill>
                <a:schemeClr val="lt1"/>
              </a:solidFill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3267414" y="3826412"/>
            <a:ext cx="51240" cy="512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200" tIns="51200" rIns="51200" bIns="5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3"/>
          </a:p>
        </p:txBody>
      </p:sp>
      <p:cxnSp>
        <p:nvCxnSpPr>
          <p:cNvPr id="353" name="Google Shape;353;p18"/>
          <p:cNvCxnSpPr/>
          <p:nvPr/>
        </p:nvCxnSpPr>
        <p:spPr>
          <a:xfrm flipH="1">
            <a:off x="3156212" y="3857254"/>
            <a:ext cx="128856" cy="110020"/>
          </a:xfrm>
          <a:prstGeom prst="curvedConnector3">
            <a:avLst>
              <a:gd name="adj1" fmla="val -51619"/>
            </a:avLst>
          </a:prstGeom>
          <a:noFill/>
          <a:ln w="106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4" name="Google Shape;35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3944216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3921731"/>
            <a:ext cx="255767" cy="255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18"/>
          <p:cNvGrpSpPr/>
          <p:nvPr/>
        </p:nvGrpSpPr>
        <p:grpSpPr>
          <a:xfrm>
            <a:off x="2882510" y="4395344"/>
            <a:ext cx="91445" cy="323109"/>
            <a:chOff x="4416975" y="2147800"/>
            <a:chExt cx="183000" cy="640200"/>
          </a:xfrm>
        </p:grpSpPr>
        <p:sp>
          <p:nvSpPr>
            <p:cNvPr id="357" name="Google Shape;357;p18"/>
            <p:cNvSpPr/>
            <p:nvPr/>
          </p:nvSpPr>
          <p:spPr>
            <a:xfrm>
              <a:off x="4416975" y="21478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4416975" y="23764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416975" y="26050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</p:grpSp>
      <p:cxnSp>
        <p:nvCxnSpPr>
          <p:cNvPr id="360" name="Google Shape;360;p18"/>
          <p:cNvCxnSpPr>
            <a:stCxn id="324" idx="3"/>
            <a:endCxn id="302" idx="1"/>
          </p:cNvCxnSpPr>
          <p:nvPr/>
        </p:nvCxnSpPr>
        <p:spPr>
          <a:xfrm>
            <a:off x="3485600" y="1147900"/>
            <a:ext cx="1436100" cy="6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1" name="Google Shape;361;p18"/>
          <p:cNvCxnSpPr>
            <a:stCxn id="340" idx="3"/>
            <a:endCxn id="302" idx="1"/>
          </p:cNvCxnSpPr>
          <p:nvPr/>
        </p:nvCxnSpPr>
        <p:spPr>
          <a:xfrm rot="10800000" flipH="1">
            <a:off x="3485600" y="1767605"/>
            <a:ext cx="1436100" cy="2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p18"/>
          <p:cNvCxnSpPr>
            <a:stCxn id="324" idx="3"/>
            <a:endCxn id="307" idx="1"/>
          </p:cNvCxnSpPr>
          <p:nvPr/>
        </p:nvCxnSpPr>
        <p:spPr>
          <a:xfrm>
            <a:off x="3485600" y="1147900"/>
            <a:ext cx="1436100" cy="16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18"/>
          <p:cNvCxnSpPr>
            <a:stCxn id="348" idx="3"/>
            <a:endCxn id="307" idx="1"/>
          </p:cNvCxnSpPr>
          <p:nvPr/>
        </p:nvCxnSpPr>
        <p:spPr>
          <a:xfrm rot="10800000" flipH="1">
            <a:off x="3485600" y="2788458"/>
            <a:ext cx="1436100" cy="10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4" name="Google Shape;36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1880550"/>
            <a:ext cx="339323" cy="33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2901466"/>
            <a:ext cx="339323" cy="33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3693783"/>
            <a:ext cx="339323" cy="339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18"/>
          <p:cNvCxnSpPr>
            <a:stCxn id="332" idx="3"/>
            <a:endCxn id="312" idx="1"/>
          </p:cNvCxnSpPr>
          <p:nvPr/>
        </p:nvCxnSpPr>
        <p:spPr>
          <a:xfrm>
            <a:off x="3485600" y="2975753"/>
            <a:ext cx="1436100" cy="60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8" name="Google Shape;368;p18"/>
          <p:cNvCxnSpPr>
            <a:stCxn id="340" idx="3"/>
            <a:endCxn id="312" idx="1"/>
          </p:cNvCxnSpPr>
          <p:nvPr/>
        </p:nvCxnSpPr>
        <p:spPr>
          <a:xfrm>
            <a:off x="3485600" y="2060405"/>
            <a:ext cx="1436100" cy="15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9" name="Google Shape;369;p18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MA-ABE security</a:t>
            </a:r>
            <a:endParaRPr sz="2000" dirty="0">
              <a:solidFill>
                <a:srgbClr val="4A86E8"/>
              </a:solidFill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7740663" y="3125556"/>
            <a:ext cx="39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p:pic>
        <p:nvPicPr>
          <p:cNvPr id="373" name="Google Shape;373;p18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4177002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18"/>
          <p:cNvGrpSpPr/>
          <p:nvPr/>
        </p:nvGrpSpPr>
        <p:grpSpPr>
          <a:xfrm>
            <a:off x="4921613" y="4171075"/>
            <a:ext cx="1304743" cy="404204"/>
            <a:chOff x="6186325" y="1569417"/>
            <a:chExt cx="1629300" cy="546000"/>
          </a:xfrm>
        </p:grpSpPr>
        <p:sp>
          <p:nvSpPr>
            <p:cNvPr id="375" name="Google Shape;375;p18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377" name="Google Shape;377;p18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79" name="Google Shape;37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4454636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4486099"/>
            <a:ext cx="339323" cy="339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8"/>
          <p:cNvCxnSpPr>
            <a:stCxn id="332" idx="3"/>
            <a:endCxn id="375" idx="1"/>
          </p:cNvCxnSpPr>
          <p:nvPr/>
        </p:nvCxnSpPr>
        <p:spPr>
          <a:xfrm>
            <a:off x="3485600" y="2975753"/>
            <a:ext cx="1436100" cy="13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2" name="Google Shape;382;p18"/>
          <p:cNvCxnSpPr>
            <a:stCxn id="348" idx="3"/>
            <a:endCxn id="375" idx="1"/>
          </p:cNvCxnSpPr>
          <p:nvPr/>
        </p:nvCxnSpPr>
        <p:spPr>
          <a:xfrm>
            <a:off x="3485600" y="3888258"/>
            <a:ext cx="143610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4" name="Google Shape;384;p18"/>
          <p:cNvSpPr/>
          <p:nvPr/>
        </p:nvSpPr>
        <p:spPr>
          <a:xfrm>
            <a:off x="185825" y="873475"/>
            <a:ext cx="1839600" cy="6360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global params</a:t>
            </a:r>
            <a:endParaRPr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97EA06-5969-354D-9E8D-46A1F650A20E}"/>
                  </a:ext>
                </a:extLst>
              </p:cNvPr>
              <p:cNvSpPr txBox="1"/>
              <p:nvPr/>
            </p:nvSpPr>
            <p:spPr>
              <a:xfrm>
                <a:off x="6821424" y="1612634"/>
                <a:ext cx="614335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97EA06-5969-354D-9E8D-46A1F650A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1612634"/>
                <a:ext cx="614335" cy="3108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3840D8-F631-DE20-856D-EDE658C4C700}"/>
                  </a:ext>
                </a:extLst>
              </p:cNvPr>
              <p:cNvSpPr txBox="1"/>
              <p:nvPr/>
            </p:nvSpPr>
            <p:spPr>
              <a:xfrm>
                <a:off x="6821424" y="2666715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3840D8-F631-DE20-856D-EDE658C4C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2666715"/>
                <a:ext cx="618503" cy="3108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34D31-7A4F-0C47-25AD-D231B0D37F54}"/>
                  </a:ext>
                </a:extLst>
              </p:cNvPr>
              <p:cNvSpPr txBox="1"/>
              <p:nvPr/>
            </p:nvSpPr>
            <p:spPr>
              <a:xfrm>
                <a:off x="6821424" y="3464246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34D31-7A4F-0C47-25AD-D231B0D3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3464246"/>
                <a:ext cx="618503" cy="3108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51444E-003D-7380-4736-62A293AA3E49}"/>
                  </a:ext>
                </a:extLst>
              </p:cNvPr>
              <p:cNvSpPr txBox="1"/>
              <p:nvPr/>
            </p:nvSpPr>
            <p:spPr>
              <a:xfrm>
                <a:off x="6821824" y="4241454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51444E-003D-7380-4736-62A293AA3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24" y="4241454"/>
                <a:ext cx="618503" cy="3108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9"/>
    </mc:Choice>
    <mc:Fallback xmlns="">
      <p:transition spd="slow" advTm="21799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03967342-CA88-4FC9-FD4B-9845ED7E7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CCAD86F1-53DF-2A97-E61D-A6E3E970F1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E481E489-4305-E638-F9DD-DF90EBC95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37CC71F-1214-6080-B1D3-E0E1BD2D87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37CC71F-1214-6080-B1D3-E0E1BD2D87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333" r="-23636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333" r="-11443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333" r="-90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06897" r="-23636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106897" r="-11443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106897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200000" r="-236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200000" r="-1144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2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10345" r="-23636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10345" r="-1144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10345" r="-90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1AD900-7CEE-8488-624B-CBFDCC549012}"/>
                  </a:ext>
                </a:extLst>
              </p:cNvPr>
              <p:cNvSpPr txBox="1"/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1AD900-7CEE-8488-624B-CBFDCC54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158004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CF711-A82F-8329-9373-85EA35F5B789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CF711-A82F-8329-9373-85EA35F5B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F08E4A-0AC6-46B2-93F1-65CEAD4E6D48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F08E4A-0AC6-46B2-93F1-65CEAD4E6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E4B43A-0E09-5E0C-8FAB-7D944E990D23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E4B43A-0E09-5E0C-8FAB-7D944E990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0F34ED-3AD9-AF99-5B5B-AB731D638312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0F34ED-3AD9-AF99-5B5B-AB731D638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8F5FB22-F3F0-C3F1-458B-C102964600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58F5FB22-F3F0-C3F1-458B-C102964600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57D33075-D365-DFAE-CB46-2DA3E3CD5FF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57D33075-D365-DFAE-CB46-2DA3E3CD5FF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3D86F3B4-2246-283E-350B-55B144F42B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3D86F3B4-2246-283E-350B-55B144F42B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4240897"/>
                  </p:ext>
                </p:extLst>
              </p:nvPr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0A1F31A-2EA6-A7A1-9187-D23500B0DB57}"/>
              </a:ext>
            </a:extLst>
          </p:cNvPr>
          <p:cNvSpPr txBox="1"/>
          <p:nvPr/>
        </p:nvSpPr>
        <p:spPr>
          <a:xfrm>
            <a:off x="2559636" y="253377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6C7FCB-8D02-9415-FB46-CEB87259CAE4}"/>
              </a:ext>
            </a:extLst>
          </p:cNvPr>
          <p:cNvGrpSpPr/>
          <p:nvPr/>
        </p:nvGrpSpPr>
        <p:grpSpPr>
          <a:xfrm>
            <a:off x="1956686" y="4245005"/>
            <a:ext cx="3324013" cy="717136"/>
            <a:chOff x="696058" y="3167989"/>
            <a:chExt cx="3324013" cy="7171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C737D1-5332-BEA7-EE93-1F4941A893F6}"/>
                </a:ext>
              </a:extLst>
            </p:cNvPr>
            <p:cNvSpPr/>
            <p:nvPr/>
          </p:nvSpPr>
          <p:spPr>
            <a:xfrm>
              <a:off x="696058" y="3167989"/>
              <a:ext cx="3324013" cy="717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Google Shape;637;p27">
                  <a:extLst>
                    <a:ext uri="{FF2B5EF4-FFF2-40B4-BE49-F238E27FC236}">
                      <a16:creationId xmlns:a16="http://schemas.microsoft.com/office/drawing/2014/main" id="{5DF091CE-0C7B-D2FA-6068-6F0F4EC405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060" y="3265651"/>
                  <a:ext cx="1470094" cy="535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i="1" dirty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" name="Google Shape;637;p27">
                  <a:extLst>
                    <a:ext uri="{FF2B5EF4-FFF2-40B4-BE49-F238E27FC236}">
                      <a16:creationId xmlns:a16="http://schemas.microsoft.com/office/drawing/2014/main" id="{5DF091CE-0C7B-D2FA-6068-6F0F4EC405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60" y="3265651"/>
                  <a:ext cx="1470094" cy="53550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Google Shape;637;p27">
                  <a:extLst>
                    <a:ext uri="{FF2B5EF4-FFF2-40B4-BE49-F238E27FC236}">
                      <a16:creationId xmlns:a16="http://schemas.microsoft.com/office/drawing/2014/main" id="{512B386F-2CF1-A55B-6805-DE236C49AE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83155" y="3284624"/>
                  <a:ext cx="689493" cy="535501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Google Shape;637;p27">
                  <a:extLst>
                    <a:ext uri="{FF2B5EF4-FFF2-40B4-BE49-F238E27FC236}">
                      <a16:creationId xmlns:a16="http://schemas.microsoft.com/office/drawing/2014/main" id="{512B386F-2CF1-A55B-6805-DE236C49AE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155" y="3284624"/>
                  <a:ext cx="689493" cy="535501"/>
                </a:xfrm>
                <a:prstGeom prst="rect">
                  <a:avLst/>
                </a:prstGeom>
                <a:blipFill>
                  <a:blip r:embed="rId14"/>
                  <a:stretch>
                    <a:fillRect l="-1754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Google Shape;637;p27">
                  <a:extLst>
                    <a:ext uri="{FF2B5EF4-FFF2-40B4-BE49-F238E27FC236}">
                      <a16:creationId xmlns:a16="http://schemas.microsoft.com/office/drawing/2014/main" id="{E1DF7CF4-9003-7F2B-7336-3785AF34CEB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40581" y="3284624"/>
                  <a:ext cx="866229" cy="53697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Google Shape;637;p27">
                  <a:extLst>
                    <a:ext uri="{FF2B5EF4-FFF2-40B4-BE49-F238E27FC236}">
                      <a16:creationId xmlns:a16="http://schemas.microsoft.com/office/drawing/2014/main" id="{E1DF7CF4-9003-7F2B-7336-3785AF34CE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581" y="3284624"/>
                  <a:ext cx="866229" cy="536976"/>
                </a:xfrm>
                <a:prstGeom prst="rect">
                  <a:avLst/>
                </a:prstGeom>
                <a:blipFill>
                  <a:blip r:embed="rId15"/>
                  <a:stretch>
                    <a:fillRect l="-2817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68C360-B6B3-FB2C-D635-BDC9DF42B879}"/>
                  </a:ext>
                </a:extLst>
              </p:cNvPr>
              <p:cNvSpPr txBox="1"/>
              <p:nvPr/>
            </p:nvSpPr>
            <p:spPr>
              <a:xfrm>
                <a:off x="117981" y="4471416"/>
                <a:ext cx="16676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if: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68C360-B6B3-FB2C-D635-BDC9DF42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1" y="4471416"/>
                <a:ext cx="1667682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7457D567-1ED4-F634-B611-DE57A16726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91857" y="2508749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7457D567-1ED4-F634-B611-DE57A16726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219655"/>
                  </p:ext>
                </p:extLst>
              </p:nvPr>
            </p:nvGraphicFramePr>
            <p:xfrm>
              <a:off x="5291857" y="2508749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3333" r="-20000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98990" t="-3333" r="-1010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0668DE2-B161-471A-153C-B4961424D4EE}"/>
              </a:ext>
            </a:extLst>
          </p:cNvPr>
          <p:cNvGrpSpPr/>
          <p:nvPr/>
        </p:nvGrpSpPr>
        <p:grpSpPr>
          <a:xfrm>
            <a:off x="5448632" y="4245005"/>
            <a:ext cx="2706827" cy="717136"/>
            <a:chOff x="696059" y="3167989"/>
            <a:chExt cx="2344522" cy="71713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CD00F0-4FCD-4BB0-6F22-B5DD1D70D721}"/>
                </a:ext>
              </a:extLst>
            </p:cNvPr>
            <p:cNvSpPr/>
            <p:nvPr/>
          </p:nvSpPr>
          <p:spPr>
            <a:xfrm>
              <a:off x="696059" y="3167989"/>
              <a:ext cx="2344522" cy="717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Google Shape;637;p27">
                  <a:extLst>
                    <a:ext uri="{FF2B5EF4-FFF2-40B4-BE49-F238E27FC236}">
                      <a16:creationId xmlns:a16="http://schemas.microsoft.com/office/drawing/2014/main" id="{EE8AF4E2-A130-5011-2AEC-1A43DBB740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059" y="3265651"/>
                  <a:ext cx="1444939" cy="535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𝑁𝑒𝑤</m:t>
                      </m:r>
                    </m:oMath>
                  </a14:m>
                  <a:r>
                    <a:rPr 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𝑆𝐷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Google Shape;637;p27">
                  <a:extLst>
                    <a:ext uri="{FF2B5EF4-FFF2-40B4-BE49-F238E27FC236}">
                      <a16:creationId xmlns:a16="http://schemas.microsoft.com/office/drawing/2014/main" id="{EE8AF4E2-A130-5011-2AEC-1A43DBB74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59" y="3265651"/>
                  <a:ext cx="1444939" cy="53550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Google Shape;637;p27">
                  <a:extLst>
                    <a:ext uri="{FF2B5EF4-FFF2-40B4-BE49-F238E27FC236}">
                      <a16:creationId xmlns:a16="http://schemas.microsoft.com/office/drawing/2014/main" id="{9A9A1DD5-929D-5FCC-AEB5-10D327F3DF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91415" y="3284624"/>
                  <a:ext cx="689493" cy="536976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  <a:buFont typeface="Arial"/>
                    <a:buNone/>
                    <a:defRPr sz="2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" sz="1400" b="1" dirty="0">
                      <a:solidFill>
                        <a:srgbClr val="BB0000"/>
                      </a:solidFill>
                    </a:rPr>
                    <a:t>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Google Shape;637;p27">
                  <a:extLst>
                    <a:ext uri="{FF2B5EF4-FFF2-40B4-BE49-F238E27FC236}">
                      <a16:creationId xmlns:a16="http://schemas.microsoft.com/office/drawing/2014/main" id="{9A9A1DD5-929D-5FCC-AEB5-10D327F3D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415" y="3284624"/>
                  <a:ext cx="689493" cy="536976"/>
                </a:xfrm>
                <a:prstGeom prst="rect">
                  <a:avLst/>
                </a:prstGeom>
                <a:blipFill>
                  <a:blip r:embed="rId19"/>
                  <a:stretch>
                    <a:fillRect l="-1786"/>
                  </a:stretch>
                </a:blipFill>
                <a:ln w="19050"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6A8D07-AE53-1FBC-0D30-F10A1BCC5CCB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6A8D07-AE53-1FBC-0D30-F10A1BCC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684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67"/>
    </mc:Choice>
    <mc:Fallback xmlns="">
      <p:transition spd="slow" advTm="100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43670420-AC3A-8ABD-6949-6439E13D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55AD9842-0413-B457-AD2C-54D493C672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8FB95731-2DE9-2212-DDB8-F0C002D82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9F2A2A9-0F99-CF09-5B19-AA420DA533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9F2A2A9-0F99-CF09-5B19-AA420DA53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762847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333" r="-23636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333" r="-11443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333" r="-90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06897" r="-23636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106897" r="-11443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106897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200000" r="-236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200000" r="-1144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2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10345" r="-23636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10345" r="-1144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10345" r="-90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D75A71-D2CD-2AA5-F140-18A8712E20C2}"/>
                  </a:ext>
                </a:extLst>
              </p:cNvPr>
              <p:cNvSpPr txBox="1"/>
              <p:nvPr/>
            </p:nvSpPr>
            <p:spPr>
              <a:xfrm>
                <a:off x="5280700" y="1308926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D75A71-D2CD-2AA5-F140-18A8712E2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308926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8FA24B-C734-C780-2424-31D991620F3D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8FA24B-C734-C780-2424-31D99162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828F17-004B-96E5-4082-3034460D49BE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828F17-004B-96E5-4082-3034460D4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FC06C-BE9A-3590-9A20-CEE5C71F7ED5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FC06C-BE9A-3590-9A20-CEE5C71F7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EE2FC8-E3BC-4B0C-C199-10F65CCFFC04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EE2FC8-E3BC-4B0C-C199-10F65CCF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A04F83C4-C1D1-4AE3-55CC-5731CA1FFD5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A04F83C4-C1D1-4AE3-55CC-5731CA1FFD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679907"/>
                  </p:ext>
                </p:extLst>
              </p:nvPr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3794FF2B-160A-B952-1CBC-FD4DC01813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3794FF2B-160A-B952-1CBC-FD4DC01813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0708284"/>
                  </p:ext>
                </p:extLst>
              </p:nvPr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D787F576-6177-CBA1-12BD-0D94BEE2F9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D787F576-6177-CBA1-12BD-0D94BEE2F9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703401"/>
                  </p:ext>
                </p:extLst>
              </p:nvPr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98990" t="-3333" r="-101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4C60A05-1658-E9FB-FB92-4A6BB0E3EFC0}"/>
              </a:ext>
            </a:extLst>
          </p:cNvPr>
          <p:cNvSpPr txBox="1"/>
          <p:nvPr/>
        </p:nvSpPr>
        <p:spPr>
          <a:xfrm>
            <a:off x="6785393" y="260056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DA8E28E-41E1-0F5F-515C-83B4FD4BB5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9148" y="2465924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DA8E28E-41E1-0F5F-515C-83B4FD4BB5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3608542"/>
                  </p:ext>
                </p:extLst>
              </p:nvPr>
            </p:nvGraphicFramePr>
            <p:xfrm>
              <a:off x="1259148" y="2465924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9091" t="-206897" r="-181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FCE529-8015-127A-03C0-03735F80828C}"/>
                  </a:ext>
                </a:extLst>
              </p:cNvPr>
              <p:cNvSpPr txBox="1"/>
              <p:nvPr/>
            </p:nvSpPr>
            <p:spPr>
              <a:xfrm>
                <a:off x="792368" y="2465924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FCE529-8015-127A-03C0-03735F80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8" y="2465924"/>
                <a:ext cx="4572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E8290A-1351-6204-4594-7235A58E290F}"/>
                  </a:ext>
                </a:extLst>
              </p:cNvPr>
              <p:cNvSpPr txBox="1"/>
              <p:nvPr/>
            </p:nvSpPr>
            <p:spPr>
              <a:xfrm>
                <a:off x="792368" y="2835610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E8290A-1351-6204-4594-7235A58E2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8" y="2835610"/>
                <a:ext cx="418730" cy="3288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53D1AE-C231-E0D0-0927-292CF9FE6F7D}"/>
                  </a:ext>
                </a:extLst>
              </p:cNvPr>
              <p:cNvSpPr txBox="1"/>
              <p:nvPr/>
            </p:nvSpPr>
            <p:spPr>
              <a:xfrm>
                <a:off x="792368" y="3249755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53D1AE-C231-E0D0-0927-292CF9FE6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8" y="3249755"/>
                <a:ext cx="426128" cy="328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C2DD9-2BA9-1B16-D6DB-2D1F1BB5E368}"/>
                  </a:ext>
                </a:extLst>
              </p:cNvPr>
              <p:cNvSpPr txBox="1"/>
              <p:nvPr/>
            </p:nvSpPr>
            <p:spPr>
              <a:xfrm>
                <a:off x="798988" y="3620411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C2DD9-2BA9-1B16-D6DB-2D1F1BB5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8" y="3620411"/>
                <a:ext cx="460159" cy="3288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2E9B493-A761-0A31-D229-384D16FFEFFB}"/>
              </a:ext>
            </a:extLst>
          </p:cNvPr>
          <p:cNvSpPr txBox="1"/>
          <p:nvPr/>
        </p:nvSpPr>
        <p:spPr>
          <a:xfrm>
            <a:off x="1491907" y="250511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FB7E4-F3FF-2501-A8DE-A5BC3A676262}"/>
              </a:ext>
            </a:extLst>
          </p:cNvPr>
          <p:cNvSpPr txBox="1"/>
          <p:nvPr/>
        </p:nvSpPr>
        <p:spPr>
          <a:xfrm>
            <a:off x="1491907" y="2875548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1047-AA79-F3F0-5F37-3BA06A420CDF}"/>
              </a:ext>
            </a:extLst>
          </p:cNvPr>
          <p:cNvSpPr txBox="1"/>
          <p:nvPr/>
        </p:nvSpPr>
        <p:spPr>
          <a:xfrm>
            <a:off x="1482327" y="3248570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7F0DA-5FFB-F291-D80C-6FF296687EFC}"/>
              </a:ext>
            </a:extLst>
          </p:cNvPr>
          <p:cNvSpPr txBox="1"/>
          <p:nvPr/>
        </p:nvSpPr>
        <p:spPr>
          <a:xfrm>
            <a:off x="1491907" y="362804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C8EA0-36A1-F925-0C7F-E5F825E1A7CF}"/>
              </a:ext>
            </a:extLst>
          </p:cNvPr>
          <p:cNvSpPr txBox="1"/>
          <p:nvPr/>
        </p:nvSpPr>
        <p:spPr>
          <a:xfrm>
            <a:off x="2629729" y="250659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FF5A4-BF50-2BC1-DB62-286E5E035310}"/>
              </a:ext>
            </a:extLst>
          </p:cNvPr>
          <p:cNvSpPr txBox="1"/>
          <p:nvPr/>
        </p:nvSpPr>
        <p:spPr>
          <a:xfrm>
            <a:off x="2629729" y="2877026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50372-697E-7972-DFC2-112857EDFD5B}"/>
              </a:ext>
            </a:extLst>
          </p:cNvPr>
          <p:cNvSpPr txBox="1"/>
          <p:nvPr/>
        </p:nvSpPr>
        <p:spPr>
          <a:xfrm>
            <a:off x="2620149" y="3250048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5C4A76-E43D-FE74-812E-7B4E3F6FC8FE}"/>
              </a:ext>
            </a:extLst>
          </p:cNvPr>
          <p:cNvSpPr txBox="1"/>
          <p:nvPr/>
        </p:nvSpPr>
        <p:spPr>
          <a:xfrm>
            <a:off x="2629729" y="362952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02799D-90AE-6EE1-592E-C67A0FF38D89}"/>
              </a:ext>
            </a:extLst>
          </p:cNvPr>
          <p:cNvSpPr txBox="1"/>
          <p:nvPr/>
        </p:nvSpPr>
        <p:spPr>
          <a:xfrm>
            <a:off x="3935675" y="251450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9AF8DC-FA1E-EAAC-181E-1A404EF739A2}"/>
              </a:ext>
            </a:extLst>
          </p:cNvPr>
          <p:cNvSpPr txBox="1"/>
          <p:nvPr/>
        </p:nvSpPr>
        <p:spPr>
          <a:xfrm>
            <a:off x="3935675" y="2882349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D13118-2621-2CEB-EBB8-D9B6F346A9D2}"/>
              </a:ext>
            </a:extLst>
          </p:cNvPr>
          <p:cNvSpPr txBox="1"/>
          <p:nvPr/>
        </p:nvSpPr>
        <p:spPr>
          <a:xfrm>
            <a:off x="3936377" y="363692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1A9917-7DFE-0198-417B-533A0C146498}"/>
                  </a:ext>
                </a:extLst>
              </p:cNvPr>
              <p:cNvSpPr txBox="1"/>
              <p:nvPr/>
            </p:nvSpPr>
            <p:spPr>
              <a:xfrm>
                <a:off x="117981" y="4472697"/>
                <a:ext cx="7774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since corrupts rows unauthorized to decrypt and </a:t>
                </a:r>
                <a:r>
                  <a:rPr lang="en-US" u="sng" dirty="0"/>
                  <a:t>the structure of user secret keys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1A9917-7DFE-0198-417B-533A0C146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1" y="4472697"/>
                <a:ext cx="7774268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BE8918-8831-B3B1-337E-BA4D8D541B26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BE8918-8831-B3B1-337E-BA4D8D541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3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47"/>
    </mc:Choice>
    <mc:Fallback xmlns="">
      <p:transition spd="slow" advTm="40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4" grpId="0"/>
      <p:bldP spid="39" grpId="0"/>
      <p:bldP spid="40" grpId="0"/>
      <p:bldP spid="41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138AB0C5-379D-A2BB-9F81-C5198F87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91D42B-3C27-067D-B0A5-9409F82BA179}"/>
              </a:ext>
            </a:extLst>
          </p:cNvPr>
          <p:cNvSpPr/>
          <p:nvPr/>
        </p:nvSpPr>
        <p:spPr>
          <a:xfrm>
            <a:off x="5513677" y="4262267"/>
            <a:ext cx="3271400" cy="378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635F82C8-FB30-7857-6290-ECCF8C0DB6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 dirty="0"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79008D80-D25E-C596-BFB9-62642D4035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7508EE6-AFE7-13E1-6EA8-0657D72D46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17127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601788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bg1"/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bg1"/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7508EE6-AFE7-13E1-6EA8-0657D72D46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534602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17127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601788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333" r="-23636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877" t="-3333" r="-156790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921" t="-3333" r="-794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06897" r="-23636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877" t="-106897" r="-15679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921" t="-106897" r="-794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200000" r="-236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877" t="-200000" r="-1567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921" t="-200000" r="-79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10345" r="-23636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877" t="-310345" r="-1567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921" t="-310345" r="-794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3971DF-DE34-FA2D-978F-978444FC9AA8}"/>
                  </a:ext>
                </a:extLst>
              </p:cNvPr>
              <p:cNvSpPr txBox="1"/>
              <p:nvPr/>
            </p:nvSpPr>
            <p:spPr>
              <a:xfrm>
                <a:off x="5280700" y="1308926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3971DF-DE34-FA2D-978F-978444FC9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308926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1BC7A5-C6FA-064C-9611-3E75E7AA6C2C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1BC7A5-C6FA-064C-9611-3E75E7AA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185605-5C3E-678F-CBF4-EC586A631417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185605-5C3E-678F-CBF4-EC586A631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9A99D1-AEB3-B724-418D-B8EFD5B73BD8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9A99D1-AEB3-B724-418D-B8EFD5B7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F683A0-2548-CFE7-CB2D-103E1E924D6B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F683A0-2548-CFE7-CB2D-103E1E92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8DC197F5-9F50-BEDB-C702-05E3B12C66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8DC197F5-9F50-BEDB-C702-05E3B12C66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992B0AAE-FDC8-AA9F-C9A9-983D130E8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992B0AAE-FDC8-AA9F-C9A9-983D130E8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DE793B87-8DF9-0E21-4EA9-72E154C0EB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DE793B87-8DF9-0E21-4EA9-72E154C0EB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478584"/>
                  </p:ext>
                </p:extLst>
              </p:nvPr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98990" t="-3333" r="-101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FB3E2B-F081-3B6B-4EE0-01C421F2630F}"/>
                  </a:ext>
                </a:extLst>
              </p:cNvPr>
              <p:cNvSpPr txBox="1"/>
              <p:nvPr/>
            </p:nvSpPr>
            <p:spPr>
              <a:xfrm>
                <a:off x="117981" y="4686344"/>
                <a:ext cx="7774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since corrupts rows unauthorized to decrypt and </a:t>
                </a:r>
                <a:r>
                  <a:rPr lang="en-US" u="sng" dirty="0"/>
                  <a:t>the structure of user secret keys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FB3E2B-F081-3B6B-4EE0-01C421F26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1" y="4686344"/>
                <a:ext cx="7774268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8A04A19-A27D-8A03-1BCB-28A274ED22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9148" y="2465924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02590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616325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bg1"/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bg1"/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8A04A19-A27D-8A03-1BCB-28A274ED22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394829"/>
                  </p:ext>
                </p:extLst>
              </p:nvPr>
            </p:nvGraphicFramePr>
            <p:xfrm>
              <a:off x="1259148" y="2465924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002590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616325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3071" t="-206897" r="-1575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3071" t="-306897" r="-157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DDFDC-F967-D7DC-515E-B62CB71750D0}"/>
                  </a:ext>
                </a:extLst>
              </p:cNvPr>
              <p:cNvSpPr txBox="1"/>
              <p:nvPr/>
            </p:nvSpPr>
            <p:spPr>
              <a:xfrm>
                <a:off x="792368" y="2465924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ADDFDC-F967-D7DC-515E-B62CB717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8" y="2465924"/>
                <a:ext cx="45720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6D2C4-C104-6CDA-D62D-79250DFA21E6}"/>
                  </a:ext>
                </a:extLst>
              </p:cNvPr>
              <p:cNvSpPr txBox="1"/>
              <p:nvPr/>
            </p:nvSpPr>
            <p:spPr>
              <a:xfrm>
                <a:off x="792368" y="2835610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6D2C4-C104-6CDA-D62D-79250DFA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8" y="2835610"/>
                <a:ext cx="418730" cy="328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0E8269-6BD3-05FF-F019-5F59B598F398}"/>
                  </a:ext>
                </a:extLst>
              </p:cNvPr>
              <p:cNvSpPr txBox="1"/>
              <p:nvPr/>
            </p:nvSpPr>
            <p:spPr>
              <a:xfrm>
                <a:off x="792368" y="3249755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0E8269-6BD3-05FF-F019-5F59B598F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68" y="3249755"/>
                <a:ext cx="426128" cy="3288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6B9468-F20F-A2F3-274F-E0F9A0D0FF5E}"/>
                  </a:ext>
                </a:extLst>
              </p:cNvPr>
              <p:cNvSpPr txBox="1"/>
              <p:nvPr/>
            </p:nvSpPr>
            <p:spPr>
              <a:xfrm>
                <a:off x="798988" y="3620411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6B9468-F20F-A2F3-274F-E0F9A0D0F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8" y="3620411"/>
                <a:ext cx="460159" cy="3288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B9A84B2-1C3F-B013-8A4F-7634F5D37790}"/>
              </a:ext>
            </a:extLst>
          </p:cNvPr>
          <p:cNvSpPr txBox="1"/>
          <p:nvPr/>
        </p:nvSpPr>
        <p:spPr>
          <a:xfrm>
            <a:off x="1491907" y="250511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95CC7-A46D-43D5-6E35-6EF99110EE52}"/>
              </a:ext>
            </a:extLst>
          </p:cNvPr>
          <p:cNvSpPr txBox="1"/>
          <p:nvPr/>
        </p:nvSpPr>
        <p:spPr>
          <a:xfrm>
            <a:off x="1491907" y="2875548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3FB8B-9AE8-31D6-31E6-2D4503311107}"/>
              </a:ext>
            </a:extLst>
          </p:cNvPr>
          <p:cNvSpPr txBox="1"/>
          <p:nvPr/>
        </p:nvSpPr>
        <p:spPr>
          <a:xfrm>
            <a:off x="1482327" y="3248570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30E0F-2DD7-F7A7-FB94-81F0DD99C3B5}"/>
              </a:ext>
            </a:extLst>
          </p:cNvPr>
          <p:cNvSpPr txBox="1"/>
          <p:nvPr/>
        </p:nvSpPr>
        <p:spPr>
          <a:xfrm>
            <a:off x="1491907" y="3628047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ABE2C-D7DE-ED00-5A1A-31754B67A9B8}"/>
              </a:ext>
            </a:extLst>
          </p:cNvPr>
          <p:cNvSpPr txBox="1"/>
          <p:nvPr/>
        </p:nvSpPr>
        <p:spPr>
          <a:xfrm>
            <a:off x="2629729" y="250659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9F8C9-A055-DC68-57CD-8766490FFB9D}"/>
              </a:ext>
            </a:extLst>
          </p:cNvPr>
          <p:cNvSpPr txBox="1"/>
          <p:nvPr/>
        </p:nvSpPr>
        <p:spPr>
          <a:xfrm>
            <a:off x="2629729" y="2877026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95F43-2305-92A1-338D-9FE19BD101D0}"/>
              </a:ext>
            </a:extLst>
          </p:cNvPr>
          <p:cNvSpPr txBox="1"/>
          <p:nvPr/>
        </p:nvSpPr>
        <p:spPr>
          <a:xfrm>
            <a:off x="2620149" y="3250048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AB5DB1-CAC5-ABD2-5120-56A8466E710E}"/>
              </a:ext>
            </a:extLst>
          </p:cNvPr>
          <p:cNvSpPr txBox="1"/>
          <p:nvPr/>
        </p:nvSpPr>
        <p:spPr>
          <a:xfrm>
            <a:off x="2629729" y="3629525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732184-580F-C16B-1E61-9C5629C2F9FF}"/>
              </a:ext>
            </a:extLst>
          </p:cNvPr>
          <p:cNvSpPr txBox="1"/>
          <p:nvPr/>
        </p:nvSpPr>
        <p:spPr>
          <a:xfrm>
            <a:off x="3935675" y="2514502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C713AA-AB57-3B0F-1EAF-F16DE9429558}"/>
              </a:ext>
            </a:extLst>
          </p:cNvPr>
          <p:cNvSpPr txBox="1"/>
          <p:nvPr/>
        </p:nvSpPr>
        <p:spPr>
          <a:xfrm>
            <a:off x="3935675" y="2882349"/>
            <a:ext cx="73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DB7490-8B19-A61D-0153-35F93EB09B4B}"/>
                  </a:ext>
                </a:extLst>
              </p:cNvPr>
              <p:cNvSpPr txBox="1"/>
              <p:nvPr/>
            </p:nvSpPr>
            <p:spPr>
              <a:xfrm>
                <a:off x="5280700" y="510507"/>
                <a:ext cx="374045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DB7490-8B19-A61D-0153-35F93EB09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510507"/>
                <a:ext cx="374045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752660B5-C2AE-BB82-BA01-CA82527FBC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701" y="209497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400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ar-AE" sz="140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752660B5-C2AE-BB82-BA01-CA82527FBC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251446"/>
                  </p:ext>
                </p:extLst>
              </p:nvPr>
            </p:nvGraphicFramePr>
            <p:xfrm>
              <a:off x="5280701" y="209497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3740457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t="-3333" r="-338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637;p27">
                <a:extLst>
                  <a:ext uri="{FF2B5EF4-FFF2-40B4-BE49-F238E27FC236}">
                    <a16:creationId xmlns:a16="http://schemas.microsoft.com/office/drawing/2014/main" id="{216BB7BA-4645-E071-9FCB-F4FC944707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9692" y="1798448"/>
                <a:ext cx="3750038" cy="830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information-theoretically revealed</a:t>
                </a:r>
              </a:p>
            </p:txBody>
          </p:sp>
        </mc:Choice>
        <mc:Fallback xmlns="">
          <p:sp>
            <p:nvSpPr>
              <p:cNvPr id="19" name="Google Shape;637;p27">
                <a:extLst>
                  <a:ext uri="{FF2B5EF4-FFF2-40B4-BE49-F238E27FC236}">
                    <a16:creationId xmlns:a16="http://schemas.microsoft.com/office/drawing/2014/main" id="{216BB7BA-4645-E071-9FCB-F4FC94470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92" y="1798448"/>
                <a:ext cx="3750038" cy="8309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riangle 19">
            <a:extLst>
              <a:ext uri="{FF2B5EF4-FFF2-40B4-BE49-F238E27FC236}">
                <a16:creationId xmlns:a16="http://schemas.microsoft.com/office/drawing/2014/main" id="{3A26D1C1-617F-C3B0-0BD2-CC2FB5F2887D}"/>
              </a:ext>
            </a:extLst>
          </p:cNvPr>
          <p:cNvSpPr/>
          <p:nvPr/>
        </p:nvSpPr>
        <p:spPr>
          <a:xfrm rot="10800000">
            <a:off x="6706090" y="1631179"/>
            <a:ext cx="990849" cy="30214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637;p27">
                <a:extLst>
                  <a:ext uri="{FF2B5EF4-FFF2-40B4-BE49-F238E27FC236}">
                    <a16:creationId xmlns:a16="http://schemas.microsoft.com/office/drawing/2014/main" id="{79E12AA6-F83A-CED9-2ED1-3C549F8018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677" y="2555646"/>
                <a:ext cx="3333543" cy="1303916"/>
              </a:xfrm>
              <a:prstGeom prst="rect">
                <a:avLst/>
              </a:prstGeom>
              <a:noFill/>
              <a:ln w="19050">
                <a:solidFill>
                  <a:srgbClr val="92D050"/>
                </a:solidFill>
                <a:prstDash val="dash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400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400" b="1" dirty="0"/>
              </a:p>
              <a:p>
                <a:r>
                  <a:rPr lang="en-US" sz="140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/>
                  <a:t>,</a:t>
                </a:r>
                <a:endParaRPr lang="en-US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: orthogonal to corrupt rows,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 : uniform random</a:t>
                </a:r>
              </a:p>
            </p:txBody>
          </p:sp>
        </mc:Choice>
        <mc:Fallback xmlns="">
          <p:sp>
            <p:nvSpPr>
              <p:cNvPr id="25" name="Google Shape;637;p27">
                <a:extLst>
                  <a:ext uri="{FF2B5EF4-FFF2-40B4-BE49-F238E27FC236}">
                    <a16:creationId xmlns:a16="http://schemas.microsoft.com/office/drawing/2014/main" id="{79E12AA6-F83A-CED9-2ED1-3C549F801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77" y="2555646"/>
                <a:ext cx="3333543" cy="1303916"/>
              </a:xfrm>
              <a:prstGeom prst="rect">
                <a:avLst/>
              </a:prstGeom>
              <a:blipFill>
                <a:blip r:embed="rId22"/>
                <a:stretch>
                  <a:fillRect l="-377"/>
                </a:stretch>
              </a:blipFill>
              <a:ln w="19050">
                <a:solidFill>
                  <a:srgbClr val="92D05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Left Arrow 27">
            <a:extLst>
              <a:ext uri="{FF2B5EF4-FFF2-40B4-BE49-F238E27FC236}">
                <a16:creationId xmlns:a16="http://schemas.microsoft.com/office/drawing/2014/main" id="{8EC17CFB-83D8-260E-B958-703DC05D10C3}"/>
              </a:ext>
            </a:extLst>
          </p:cNvPr>
          <p:cNvSpPr/>
          <p:nvPr/>
        </p:nvSpPr>
        <p:spPr>
          <a:xfrm>
            <a:off x="5086905" y="1798448"/>
            <a:ext cx="340304" cy="1930173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C3863A-A8D1-687B-3CB5-B0248C31AAD9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80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C3863A-A8D1-687B-3CB5-B0248C31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80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iangle 15">
            <a:extLst>
              <a:ext uri="{FF2B5EF4-FFF2-40B4-BE49-F238E27FC236}">
                <a16:creationId xmlns:a16="http://schemas.microsoft.com/office/drawing/2014/main" id="{385A7C9D-F6AE-9720-5148-8E16D12B6B2F}"/>
              </a:ext>
            </a:extLst>
          </p:cNvPr>
          <p:cNvSpPr/>
          <p:nvPr/>
        </p:nvSpPr>
        <p:spPr>
          <a:xfrm rot="10800000">
            <a:off x="6649286" y="3908843"/>
            <a:ext cx="990849" cy="30214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637;p27">
                <a:extLst>
                  <a:ext uri="{FF2B5EF4-FFF2-40B4-BE49-F238E27FC236}">
                    <a16:creationId xmlns:a16="http://schemas.microsoft.com/office/drawing/2014/main" id="{37402576-A0F4-3906-17E4-05B5B21E9A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9801" y="4090167"/>
                <a:ext cx="2829817" cy="639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7" name="Google Shape;637;p27">
                <a:extLst>
                  <a:ext uri="{FF2B5EF4-FFF2-40B4-BE49-F238E27FC236}">
                    <a16:creationId xmlns:a16="http://schemas.microsoft.com/office/drawing/2014/main" id="{37402576-A0F4-3906-17E4-05B5B21E9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801" y="4090167"/>
                <a:ext cx="2829817" cy="6395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96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16"/>
    </mc:Choice>
    <mc:Fallback xmlns="">
      <p:transition spd="slow" advTm="159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28" grpId="0" animBg="1"/>
      <p:bldP spid="16" grpId="0" animBg="1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9397D0BA-627C-2F3D-D912-A7436B56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9BFB624-ED24-A2BA-CA2D-480A8C4FA071}"/>
              </a:ext>
            </a:extLst>
          </p:cNvPr>
          <p:cNvSpPr/>
          <p:nvPr/>
        </p:nvSpPr>
        <p:spPr>
          <a:xfrm>
            <a:off x="5513677" y="4262267"/>
            <a:ext cx="3271400" cy="378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DD9F29BF-447C-04D6-6C87-6F1D75FF9A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637;p27">
                <a:extLst>
                  <a:ext uri="{FF2B5EF4-FFF2-40B4-BE49-F238E27FC236}">
                    <a16:creationId xmlns:a16="http://schemas.microsoft.com/office/drawing/2014/main" id="{7CC56BCF-2D1C-63D4-6372-3EE955151D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677" y="2555646"/>
                <a:ext cx="3333543" cy="1303916"/>
              </a:xfrm>
              <a:prstGeom prst="rect">
                <a:avLst/>
              </a:prstGeom>
              <a:noFill/>
              <a:ln w="19050">
                <a:solidFill>
                  <a:srgbClr val="92D050"/>
                </a:solidFill>
                <a:prstDash val="dash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400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400" b="1" dirty="0"/>
              </a:p>
              <a:p>
                <a:r>
                  <a:rPr lang="en-US" sz="140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/>
                  <a:t>,</a:t>
                </a:r>
                <a:endParaRPr lang="en-US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: orthogonal to corrupt rows,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 : uniform random</a:t>
                </a:r>
              </a:p>
            </p:txBody>
          </p:sp>
        </mc:Choice>
        <mc:Fallback xmlns="">
          <p:sp>
            <p:nvSpPr>
              <p:cNvPr id="25" name="Google Shape;637;p27">
                <a:extLst>
                  <a:ext uri="{FF2B5EF4-FFF2-40B4-BE49-F238E27FC236}">
                    <a16:creationId xmlns:a16="http://schemas.microsoft.com/office/drawing/2014/main" id="{7CC56BCF-2D1C-63D4-6372-3EE955151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77" y="2555646"/>
                <a:ext cx="3333543" cy="1303916"/>
              </a:xfrm>
              <a:prstGeom prst="rect">
                <a:avLst/>
              </a:prstGeom>
              <a:blipFill>
                <a:blip r:embed="rId4"/>
                <a:stretch>
                  <a:fillRect l="-377"/>
                </a:stretch>
              </a:blipFill>
              <a:ln w="19050">
                <a:solidFill>
                  <a:srgbClr val="92D05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iangle 15">
            <a:extLst>
              <a:ext uri="{FF2B5EF4-FFF2-40B4-BE49-F238E27FC236}">
                <a16:creationId xmlns:a16="http://schemas.microsoft.com/office/drawing/2014/main" id="{31161788-3680-B830-FC91-A1D0A005235B}"/>
              </a:ext>
            </a:extLst>
          </p:cNvPr>
          <p:cNvSpPr/>
          <p:nvPr/>
        </p:nvSpPr>
        <p:spPr>
          <a:xfrm rot="10800000">
            <a:off x="6649286" y="3908843"/>
            <a:ext cx="990849" cy="30214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637;p27">
                <a:extLst>
                  <a:ext uri="{FF2B5EF4-FFF2-40B4-BE49-F238E27FC236}">
                    <a16:creationId xmlns:a16="http://schemas.microsoft.com/office/drawing/2014/main" id="{CD707433-AD5E-6BA6-F68E-241ADFDFAA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9801" y="4090167"/>
                <a:ext cx="2829817" cy="639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7" name="Google Shape;637;p27">
                <a:extLst>
                  <a:ext uri="{FF2B5EF4-FFF2-40B4-BE49-F238E27FC236}">
                    <a16:creationId xmlns:a16="http://schemas.microsoft.com/office/drawing/2014/main" id="{CD707433-AD5E-6BA6-F68E-241ADFDFA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801" y="4090167"/>
                <a:ext cx="2829817" cy="639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F04C32-1A61-4FE5-B106-ACE70973CA57}"/>
                  </a:ext>
                </a:extLst>
              </p:cNvPr>
              <p:cNvSpPr txBox="1"/>
              <p:nvPr/>
            </p:nvSpPr>
            <p:spPr>
              <a:xfrm>
                <a:off x="355945" y="113471"/>
                <a:ext cx="4572000" cy="2392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</a:p>
              <a:p>
                <a:r>
                  <a:rPr lang="en-US" b="1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F04C32-1A61-4FE5-B106-ACE70973C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5" y="113471"/>
                <a:ext cx="4572000" cy="2392578"/>
              </a:xfrm>
              <a:prstGeom prst="rect">
                <a:avLst/>
              </a:prstGeom>
              <a:blipFill>
                <a:blip r:embed="rId6"/>
                <a:stretch>
                  <a:fillRect t="-1058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366F6B-F7FD-F6B4-28C1-4310EDA1A0EB}"/>
                  </a:ext>
                </a:extLst>
              </p:cNvPr>
              <p:cNvSpPr txBox="1"/>
              <p:nvPr/>
            </p:nvSpPr>
            <p:spPr>
              <a:xfrm>
                <a:off x="355945" y="2836169"/>
                <a:ext cx="4572000" cy="2066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366F6B-F7FD-F6B4-28C1-4310EDA1A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5" y="2836169"/>
                <a:ext cx="4572000" cy="2066335"/>
              </a:xfrm>
              <a:prstGeom prst="rect">
                <a:avLst/>
              </a:prstGeom>
              <a:blipFill>
                <a:blip r:embed="rId7"/>
                <a:stretch>
                  <a:fillRect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FF7371-11DF-5D0E-9F6C-2CD890E5BBE2}"/>
                  </a:ext>
                </a:extLst>
              </p:cNvPr>
              <p:cNvSpPr txBox="1"/>
              <p:nvPr/>
            </p:nvSpPr>
            <p:spPr>
              <a:xfrm>
                <a:off x="1458352" y="4876140"/>
                <a:ext cx="11835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FF7371-11DF-5D0E-9F6C-2CD890E5B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52" y="4876140"/>
                <a:ext cx="118359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>
            <a:extLst>
              <a:ext uri="{FF2B5EF4-FFF2-40B4-BE49-F238E27FC236}">
                <a16:creationId xmlns:a16="http://schemas.microsoft.com/office/drawing/2014/main" id="{7EE37A50-C414-ADE8-2DCA-C0DCAE88FE1A}"/>
              </a:ext>
            </a:extLst>
          </p:cNvPr>
          <p:cNvSpPr/>
          <p:nvPr/>
        </p:nvSpPr>
        <p:spPr>
          <a:xfrm rot="16200000">
            <a:off x="2103753" y="2199696"/>
            <a:ext cx="136544" cy="7492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925A8085-F660-F853-7544-5440404C4B63}"/>
              </a:ext>
            </a:extLst>
          </p:cNvPr>
          <p:cNvSpPr/>
          <p:nvPr/>
        </p:nvSpPr>
        <p:spPr>
          <a:xfrm rot="16200000">
            <a:off x="2033856" y="4458080"/>
            <a:ext cx="94636" cy="81130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AF139D-2C93-65EE-E3C9-3074A5133536}"/>
                  </a:ext>
                </a:extLst>
              </p:cNvPr>
              <p:cNvSpPr txBox="1"/>
              <p:nvPr/>
            </p:nvSpPr>
            <p:spPr>
              <a:xfrm>
                <a:off x="1580228" y="2585493"/>
                <a:ext cx="11835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AF139D-2C93-65EE-E3C9-3074A5133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28" y="2585493"/>
                <a:ext cx="118359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FC05A74-9C7A-37B0-C716-06F7FAB80793}"/>
              </a:ext>
            </a:extLst>
          </p:cNvPr>
          <p:cNvCxnSpPr>
            <a:cxnSpLocks/>
          </p:cNvCxnSpPr>
          <p:nvPr/>
        </p:nvCxnSpPr>
        <p:spPr>
          <a:xfrm>
            <a:off x="355945" y="2853261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06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16"/>
    </mc:Choice>
    <mc:Fallback xmlns="">
      <p:transition spd="slow" advTm="159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DB2BF264-1AFC-F90A-EF65-767D9EDC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CD02670E-AD25-A0D2-9877-F232F90ED9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 dirty="0"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065229A2-3A97-3895-4AC9-F54C46ACF8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Hybrids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F9FD50A-A41E-B0E9-D9C7-52E3FBA2F8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[0]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F9FD50A-A41E-B0E9-D9C7-52E3FBA2F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216068"/>
                  </p:ext>
                </p:extLst>
              </p:nvPr>
            </p:nvGraphicFramePr>
            <p:xfrm>
              <a:off x="1257674" y="777668"/>
              <a:ext cx="3740457" cy="148336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121542">
                      <a:extLst>
                        <a:ext uri="{9D8B030D-6E8A-4147-A177-3AD203B41FA5}">
                          <a16:colId xmlns:a16="http://schemas.microsoft.com/office/drawing/2014/main" val="2640321021"/>
                        </a:ext>
                      </a:extLst>
                    </a:gridCol>
                    <a:gridCol w="1225118">
                      <a:extLst>
                        <a:ext uri="{9D8B030D-6E8A-4147-A177-3AD203B41FA5}">
                          <a16:colId xmlns:a16="http://schemas.microsoft.com/office/drawing/2014/main" val="3502316753"/>
                        </a:ext>
                      </a:extLst>
                    </a:gridCol>
                    <a:gridCol w="1393797">
                      <a:extLst>
                        <a:ext uri="{9D8B030D-6E8A-4147-A177-3AD203B41FA5}">
                          <a16:colId xmlns:a16="http://schemas.microsoft.com/office/drawing/2014/main" val="527964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333" r="-236364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333" r="-11443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333" r="-90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41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06897" r="-23636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106897" r="-11443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106897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153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200000" r="-236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200000" r="-1144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2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810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310345" r="-23636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53" t="-310345" r="-1144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091" t="-310345" r="-90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613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8DCC7-4FF5-58D8-6365-BBC5DD2C7576}"/>
                  </a:ext>
                </a:extLst>
              </p:cNvPr>
              <p:cNvSpPr txBox="1"/>
              <p:nvPr/>
            </p:nvSpPr>
            <p:spPr>
              <a:xfrm>
                <a:off x="5280700" y="1308926"/>
                <a:ext cx="3740457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8DCC7-4FF5-58D8-6365-BBC5DD2C7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00" y="1308926"/>
                <a:ext cx="3740457" cy="317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20A3A0-4996-4B95-1985-5D2901554C8D}"/>
                  </a:ext>
                </a:extLst>
              </p:cNvPr>
              <p:cNvSpPr txBox="1"/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20A3A0-4996-4B95-1985-5D2901554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777668"/>
                <a:ext cx="4572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2A9EB0-415B-2724-BC51-25F457E45646}"/>
                  </a:ext>
                </a:extLst>
              </p:cNvPr>
              <p:cNvSpPr txBox="1"/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2A9EB0-415B-2724-BC51-25F457E45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147354"/>
                <a:ext cx="418730" cy="328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0A8188-157D-D944-4DCB-AF7FAD99E7C6}"/>
                  </a:ext>
                </a:extLst>
              </p:cNvPr>
              <p:cNvSpPr txBox="1"/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0A8188-157D-D944-4DCB-AF7FAD99E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4" y="1561499"/>
                <a:ext cx="426128" cy="328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B4E839-039E-4752-A01A-34388E322FCB}"/>
                  </a:ext>
                </a:extLst>
              </p:cNvPr>
              <p:cNvSpPr txBox="1"/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B4E839-039E-4752-A01A-34388E322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4" y="1932155"/>
                <a:ext cx="460159" cy="328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13FAEEA-743D-C890-591F-24FC80B3F28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13FAEEA-743D-C890-591F-24FC80B3F2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6183770"/>
                  </p:ext>
                </p:extLst>
              </p:nvPr>
            </p:nvGraphicFramePr>
            <p:xfrm>
              <a:off x="110212" y="715899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2FB7A94-DC71-5482-8A7E-136BF972EC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𝐻𝑦𝑏</m:t>
                              </m:r>
                              <m:r>
                                <a:rPr lang="en-US" sz="1400" b="0" i="1" baseline="-25000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US" dirty="0"/>
                            <a:t> 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82FB7A94-DC71-5482-8A7E-136BF972EC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10953"/>
                  </p:ext>
                </p:extLst>
              </p:nvPr>
            </p:nvGraphicFramePr>
            <p:xfrm>
              <a:off x="111686" y="2430764"/>
              <a:ext cx="731068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731068">
                      <a:extLst>
                        <a:ext uri="{9D8B030D-6E8A-4147-A177-3AD203B41FA5}">
                          <a16:colId xmlns:a16="http://schemas.microsoft.com/office/drawing/2014/main" val="1609181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3333" r="-169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28320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E474D6B9-4200-00C1-B23F-2770E51CDB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𝐺𝐼𝐷</m:t>
                                        </m:r>
                                        <m:r>
                                          <a:rPr lang="en-US" sz="1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1</m:t>
                                        </m:r>
                                      </m:sub>
                                    </m:s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E474D6B9-4200-00C1-B23F-2770E51CDB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25229"/>
                  </p:ext>
                </p:extLst>
              </p:nvPr>
            </p:nvGraphicFramePr>
            <p:xfrm>
              <a:off x="5280699" y="763243"/>
              <a:ext cx="3740457" cy="370840"/>
            </p:xfrm>
            <a:graphic>
              <a:graphicData uri="http://schemas.openxmlformats.org/drawingml/2006/table">
                <a:tbl>
                  <a:tblPr firstRow="1" bandRow="1">
                    <a:tableStyleId>{051880A8-D4F1-4EB1-BC22-3ACA0F566227}</a:tableStyleId>
                  </a:tblPr>
                  <a:tblGrid>
                    <a:gridCol w="1246819">
                      <a:extLst>
                        <a:ext uri="{9D8B030D-6E8A-4147-A177-3AD203B41FA5}">
                          <a16:colId xmlns:a16="http://schemas.microsoft.com/office/drawing/2014/main" val="1893487883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55695309"/>
                        </a:ext>
                      </a:extLst>
                    </a:gridCol>
                    <a:gridCol w="1246819">
                      <a:extLst>
                        <a:ext uri="{9D8B030D-6E8A-4147-A177-3AD203B41FA5}">
                          <a16:colId xmlns:a16="http://schemas.microsoft.com/office/drawing/2014/main" val="3410653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98990" t="-3333" r="-101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446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EB208C-FC24-7DA2-56DD-36CE61EDB1CF}"/>
                  </a:ext>
                </a:extLst>
              </p:cNvPr>
              <p:cNvSpPr txBox="1"/>
              <p:nvPr/>
            </p:nvSpPr>
            <p:spPr>
              <a:xfrm>
                <a:off x="117981" y="4472697"/>
                <a:ext cx="673558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/>
                  <a:t> using entropy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since it is information-theoretically hidden</a:t>
                </a:r>
                <a:endParaRPr lang="en-US" u="sng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EB208C-FC24-7DA2-56DD-36CE61ED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1" y="4472697"/>
                <a:ext cx="6735580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D9A66-E81B-CC86-259F-E6D231962ACB}"/>
                  </a:ext>
                </a:extLst>
              </p:cNvPr>
              <p:cNvSpPr txBox="1"/>
              <p:nvPr/>
            </p:nvSpPr>
            <p:spPr>
              <a:xfrm>
                <a:off x="841280" y="2512421"/>
                <a:ext cx="31980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encodes uniform random message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D9A66-E81B-CC86-259F-E6D23196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0" y="2512421"/>
                <a:ext cx="3198060" cy="307777"/>
              </a:xfrm>
              <a:prstGeom prst="rect">
                <a:avLst/>
              </a:prstGeom>
              <a:blipFill>
                <a:blip r:embed="rId14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2FBDA3-229D-6CD9-E423-CC11FA3DD8F9}"/>
                  </a:ext>
                </a:extLst>
              </p:cNvPr>
              <p:cNvSpPr txBox="1"/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2FBDA3-229D-6CD9-E423-CC11FA3DD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5" y="245268"/>
                <a:ext cx="2416879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68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2"/>
    </mc:Choice>
    <mc:Fallback xmlns="">
      <p:transition spd="slow" advTm="38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16">
          <a:extLst>
            <a:ext uri="{FF2B5EF4-FFF2-40B4-BE49-F238E27FC236}">
              <a16:creationId xmlns:a16="http://schemas.microsoft.com/office/drawing/2014/main" id="{BB25CC80-E969-2679-11EF-DA9E48C0D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>
            <a:extLst>
              <a:ext uri="{FF2B5EF4-FFF2-40B4-BE49-F238E27FC236}">
                <a16:creationId xmlns:a16="http://schemas.microsoft.com/office/drawing/2014/main" id="{027B48F3-4322-A4CE-D2D7-0B86EA9B89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618" name="Google Shape;618;p25">
            <a:extLst>
              <a:ext uri="{FF2B5EF4-FFF2-40B4-BE49-F238E27FC236}">
                <a16:creationId xmlns:a16="http://schemas.microsoft.com/office/drawing/2014/main" id="{C61F3D70-3D35-4E06-CBFD-272EA96217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86998" y="914400"/>
            <a:ext cx="6156711" cy="1084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 dirty="0" err="1">
                <a:solidFill>
                  <a:schemeClr val="bg2"/>
                </a:solidFill>
              </a:rPr>
              <a:t>Lewko</a:t>
            </a:r>
            <a:r>
              <a:rPr lang="en" sz="2400" dirty="0">
                <a:solidFill>
                  <a:schemeClr val="bg2"/>
                </a:solidFill>
              </a:rPr>
              <a:t>-Waters MA-ABE for BSP</a:t>
            </a:r>
          </a:p>
          <a:p>
            <a:pPr>
              <a:buClr>
                <a:schemeClr val="dk1"/>
              </a:buClr>
              <a:buFont typeface="Wingdings" pitchFamily="2" charset="2"/>
              <a:buChar char="Ø"/>
            </a:pPr>
            <a:r>
              <a:rPr lang="en" sz="1600" dirty="0">
                <a:solidFill>
                  <a:schemeClr val="bg2"/>
                </a:solidFill>
              </a:rPr>
              <a:t>Limitations in supporting adaptive authority corruption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D9A173A-288A-89AB-D6C3-9F7FFCEB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6" b="31672"/>
          <a:stretch/>
        </p:blipFill>
        <p:spPr bwMode="auto">
          <a:xfrm rot="5400000">
            <a:off x="-1890074" y="1647922"/>
            <a:ext cx="5382707" cy="18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7DE422C-E2A9-F68E-41DD-751CC0295F01}"/>
              </a:ext>
            </a:extLst>
          </p:cNvPr>
          <p:cNvGrpSpPr/>
          <p:nvPr/>
        </p:nvGrpSpPr>
        <p:grpSpPr>
          <a:xfrm>
            <a:off x="1677972" y="914400"/>
            <a:ext cx="1064292" cy="640080"/>
            <a:chOff x="1555421" y="530304"/>
            <a:chExt cx="1064292" cy="6400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D924EF-DBE8-7FA1-D022-03A969FDF6DD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EA2ADE-8177-20BA-19B2-A1C73301200C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7E65BD11-D910-052D-6856-76532E4A6BB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7C8105-2E2D-5C6C-B1F3-EC963428AF7E}"/>
              </a:ext>
            </a:extLst>
          </p:cNvPr>
          <p:cNvGrpSpPr/>
          <p:nvPr/>
        </p:nvGrpSpPr>
        <p:grpSpPr>
          <a:xfrm>
            <a:off x="1677972" y="2286000"/>
            <a:ext cx="1064292" cy="640080"/>
            <a:chOff x="1555421" y="530304"/>
            <a:chExt cx="1064292" cy="6400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E933CF-EDB3-345B-1DBD-0287AFA56474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857FF3-A890-446D-AA30-741082C6FFDE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5F2985B7-B655-444A-955A-70EDB8A6BCE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684EA0-B762-C82A-1035-6B54DB7D6D93}"/>
              </a:ext>
            </a:extLst>
          </p:cNvPr>
          <p:cNvGrpSpPr/>
          <p:nvPr/>
        </p:nvGrpSpPr>
        <p:grpSpPr>
          <a:xfrm>
            <a:off x="1711984" y="3657600"/>
            <a:ext cx="1064292" cy="640080"/>
            <a:chOff x="1555421" y="530304"/>
            <a:chExt cx="1064292" cy="6400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D6C8EEC-BA4D-E411-AE92-8D9FAF6A618D}"/>
                </a:ext>
              </a:extLst>
            </p:cNvPr>
            <p:cNvSpPr/>
            <p:nvPr/>
          </p:nvSpPr>
          <p:spPr>
            <a:xfrm>
              <a:off x="1979633" y="530304"/>
              <a:ext cx="640080" cy="6400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F29F37-9E17-C5B1-44E0-C111A1D36CDC}"/>
                </a:ext>
              </a:extLst>
            </p:cNvPr>
            <p:cNvSpPr txBox="1"/>
            <p:nvPr/>
          </p:nvSpPr>
          <p:spPr>
            <a:xfrm>
              <a:off x="2121579" y="6195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3CE503E-410F-1382-646C-E617BEC4357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26160" y="667463"/>
              <a:ext cx="424282" cy="3657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Google Shape;618;p25">
            <a:extLst>
              <a:ext uri="{FF2B5EF4-FFF2-40B4-BE49-F238E27FC236}">
                <a16:creationId xmlns:a16="http://schemas.microsoft.com/office/drawing/2014/main" id="{15E2431B-AAAF-01B3-E242-C91E7271D45E}"/>
              </a:ext>
            </a:extLst>
          </p:cNvPr>
          <p:cNvSpPr txBox="1">
            <a:spLocks/>
          </p:cNvSpPr>
          <p:nvPr/>
        </p:nvSpPr>
        <p:spPr>
          <a:xfrm>
            <a:off x="2996425" y="2285997"/>
            <a:ext cx="5608011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chemeClr val="dk1"/>
              </a:buClr>
              <a:buNone/>
            </a:pPr>
            <a:r>
              <a:rPr lang="en-US" sz="2400" dirty="0">
                <a:solidFill>
                  <a:schemeClr val="bg2"/>
                </a:solidFill>
              </a:rPr>
              <a:t>Security Analysis</a:t>
            </a:r>
          </a:p>
        </p:txBody>
      </p:sp>
      <p:sp>
        <p:nvSpPr>
          <p:cNvPr id="28" name="Google Shape;618;p25">
            <a:extLst>
              <a:ext uri="{FF2B5EF4-FFF2-40B4-BE49-F238E27FC236}">
                <a16:creationId xmlns:a16="http://schemas.microsoft.com/office/drawing/2014/main" id="{C34928A3-7FB9-8C58-C4FC-7007DF3F649E}"/>
              </a:ext>
            </a:extLst>
          </p:cNvPr>
          <p:cNvSpPr txBox="1">
            <a:spLocks/>
          </p:cNvSpPr>
          <p:nvPr/>
        </p:nvSpPr>
        <p:spPr>
          <a:xfrm>
            <a:off x="2986998" y="3657599"/>
            <a:ext cx="5608011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chemeClr val="dk1"/>
              </a:buClr>
              <a:buNone/>
            </a:pPr>
            <a:r>
              <a:rPr lang="en-US" sz="2400" b="1" dirty="0">
                <a:solidFill>
                  <a:srgbClr val="C00000"/>
                </a:solidFill>
              </a:rPr>
              <a:t>Our MA-ABE for ASP</a:t>
            </a:r>
          </a:p>
        </p:txBody>
      </p:sp>
    </p:spTree>
    <p:extLst>
      <p:ext uri="{BB962C8B-B14F-4D97-AF65-F5344CB8AC3E}">
        <p14:creationId xmlns:p14="http://schemas.microsoft.com/office/powerpoint/2010/main" val="2689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5"/>
    </mc:Choice>
    <mc:Fallback xmlns="">
      <p:transition spd="slow" advTm="7785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>
          <a:extLst>
            <a:ext uri="{FF2B5EF4-FFF2-40B4-BE49-F238E27FC236}">
              <a16:creationId xmlns:a16="http://schemas.microsoft.com/office/drawing/2014/main" id="{33ED2FD8-C4DA-E7B2-A0A7-6564F03E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6">
            <a:extLst>
              <a:ext uri="{FF2B5EF4-FFF2-40B4-BE49-F238E27FC236}">
                <a16:creationId xmlns:a16="http://schemas.microsoft.com/office/drawing/2014/main" id="{A33287E2-D48C-E8A2-8A76-94D1D6F6C2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626" name="Google Shape;626;p26">
            <a:extLst>
              <a:ext uri="{FF2B5EF4-FFF2-40B4-BE49-F238E27FC236}">
                <a16:creationId xmlns:a16="http://schemas.microsoft.com/office/drawing/2014/main" id="{106C63ED-339C-1F7B-12AD-D50C4CEBF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Arithmetic Span Program (ASP)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" name="Google Shape;627;p26">
                <a:extLst>
                  <a:ext uri="{FF2B5EF4-FFF2-40B4-BE49-F238E27FC236}">
                    <a16:creationId xmlns:a16="http://schemas.microsoft.com/office/drawing/2014/main" id="{FAF1452C-6E57-7BC9-8400-FA99514B0A4F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17025" y="684362"/>
                <a:ext cx="8627100" cy="15601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dirty="0"/>
                  <a:t>Universe of attributes: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br>
                  <a:rPr lang="en-US" sz="1800" dirty="0"/>
                </a:br>
                <a:r>
                  <a:rPr lang="en-US" sz="1800" dirty="0"/>
                  <a:t>ASP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where </a:t>
                </a:r>
                <a:r>
                  <a:rPr lang="en-US" sz="1800" dirty="0" err="1"/>
                  <a:t>matricies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 ℓ</m:t>
                    </m:r>
                  </m:oMath>
                </a14:m>
                <a:r>
                  <a:rPr lang="en-US" sz="1800" dirty="0"/>
                  <a:t>, map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 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br>
                  <a:rPr lang="en-US" sz="1800" i="1" dirty="0"/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bSup>
                  </m:oMath>
                </a14:m>
                <a:r>
                  <a:rPr lang="en-US" sz="1800" dirty="0"/>
                  <a:t> satisfies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(1, 0, …, 0)∈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𝑅𝑜𝑤𝑆𝑝𝑎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 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sz="1800" i="1" dirty="0"/>
              </a:p>
            </p:txBody>
          </p:sp>
        </mc:Choice>
        <mc:Fallback xmlns="">
          <p:sp>
            <p:nvSpPr>
              <p:cNvPr id="627" name="Google Shape;627;p26">
                <a:extLst>
                  <a:ext uri="{FF2B5EF4-FFF2-40B4-BE49-F238E27FC236}">
                    <a16:creationId xmlns:a16="http://schemas.microsoft.com/office/drawing/2014/main" id="{FAF1452C-6E57-7BC9-8400-FA99514B0A4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7025" y="684362"/>
                <a:ext cx="8627100" cy="1560140"/>
              </a:xfrm>
              <a:prstGeom prst="rect">
                <a:avLst/>
              </a:prstGeom>
              <a:blipFill>
                <a:blip r:embed="rId3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968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DDCB35F9-37E0-A9F2-56FB-1F687A04D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6D5D8E47-50C4-A245-FF87-95E782DB51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D2B61BAB-A9D7-B17E-63F1-7A2791FC6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Our MA-ABE for ASP construction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DE19CB01-D08B-AA8B-B16E-5B3C41EC8817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84611" y="1917610"/>
                <a:ext cx="3788606" cy="46939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 baseline="-25000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DE19CB01-D08B-AA8B-B16E-5B3C41EC881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4611" y="1917610"/>
                <a:ext cx="3788606" cy="469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33FEB0C7-5083-5CA1-A4E9-C5CB44DB6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3759321"/>
                <a:ext cx="5565723" cy="105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 {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+mn-lt"/>
                  </a:rPr>
                  <a:t>, where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33FEB0C7-5083-5CA1-A4E9-C5CB44DB6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3759321"/>
                <a:ext cx="5565723" cy="105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D03D19-8F4C-FEBB-AD4B-09B7D8D83832}"/>
                  </a:ext>
                </a:extLst>
              </p:cNvPr>
              <p:cNvSpPr txBox="1"/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0)→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l-GR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1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D03D19-8F4C-FEBB-AD4B-09B7D8D83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4" y="3425334"/>
                <a:ext cx="2393142" cy="738664"/>
              </a:xfrm>
              <a:prstGeom prst="rect">
                <a:avLst/>
              </a:prstGeom>
              <a:blipFill>
                <a:blip r:embed="rId5"/>
                <a:stretch>
                  <a:fillRect l="-524" t="-3333" b="-3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BCBF1C-D9B2-A2B9-4AEF-7F619A857C99}"/>
                  </a:ext>
                </a:extLst>
              </p:cNvPr>
              <p:cNvSpPr txBox="1"/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𝐺𝑇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: {0,1</m:t>
                      </m:r>
                      <m:sSup>
                        <m:s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400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BCBF1C-D9B2-A2B9-4AEF-7F619A857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00852-FECD-F8A0-6390-89B4C2AC1F67}"/>
                  </a:ext>
                </a:extLst>
              </p:cNvPr>
              <p:cNvSpPr txBox="1"/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𝑮𝒍𝒐𝒃𝒂𝒍𝑺𝒆𝒕𝒖𝒑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ar-AE" sz="14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ar-AE" sz="1400" b="1" dirty="0">
                    <a:solidFill>
                      <a:schemeClr val="bg1"/>
                    </a:solidFill>
                  </a:rPr>
                </a:br>
                <a:endParaRPr lang="ar-A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00852-FECD-F8A0-6390-89B4C2AC1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blipFill>
                <a:blip r:embed="rId7"/>
                <a:stretch>
                  <a:fillRect l="-1613" t="-3571" r="-483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349DBB-6008-11D0-DACA-784EFE87781C}"/>
                  </a:ext>
                </a:extLst>
              </p:cNvPr>
              <p:cNvSpPr txBox="1"/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𝑨𝒖𝒕𝒉𝑺𝒆𝒕𝒖𝒑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349DBB-6008-11D0-DACA-784EFE877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blipFill>
                <a:blip r:embed="rId8"/>
                <a:stretch>
                  <a:fillRect r="-64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AAADEF-086F-6372-EE45-76DBDE6AF96C}"/>
                  </a:ext>
                </a:extLst>
              </p:cNvPr>
              <p:cNvSpPr txBox="1"/>
              <p:nvPr/>
            </p:nvSpPr>
            <p:spPr>
              <a:xfrm>
                <a:off x="584611" y="3425334"/>
                <a:ext cx="1959997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AAADEF-086F-6372-EE45-76DBDE6A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3425334"/>
                <a:ext cx="1959997" cy="307777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486717-088D-B30B-B606-144FD905A921}"/>
                  </a:ext>
                </a:extLst>
              </p:cNvPr>
              <p:cNvSpPr txBox="1"/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choose random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486717-088D-B30B-B606-144FD905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83" y="1606238"/>
                <a:ext cx="2286000" cy="307777"/>
              </a:xfrm>
              <a:prstGeom prst="rect">
                <a:avLst/>
              </a:prstGeom>
              <a:blipFill>
                <a:blip r:embed="rId10"/>
                <a:stretch>
                  <a:fillRect l="-549" b="-1851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5CFABF-173E-B23D-4D7E-B91BFDCBA825}"/>
                  </a:ext>
                </a:extLst>
              </p:cNvPr>
              <p:cNvSpPr txBox="1"/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𝑲𝑮𝒆𝒏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5CFABF-173E-B23D-4D7E-B91BFDCBA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1" y="2514014"/>
                <a:ext cx="1570192" cy="307777"/>
              </a:xfrm>
              <a:prstGeom prst="rect">
                <a:avLst/>
              </a:prstGeom>
              <a:blipFill>
                <a:blip r:embed="rId11"/>
                <a:stretch>
                  <a:fillRect r="-483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0F03634D-3382-DDD9-E45B-4440BBC31B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888" y="2833337"/>
                <a:ext cx="3331406" cy="443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sz="1400" dirty="0"/>
              </a:p>
            </p:txBody>
          </p:sp>
        </mc:Choice>
        <mc:Fallback xmlns="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0F03634D-3382-DDD9-E45B-4440BBC3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8" y="2833337"/>
                <a:ext cx="3331406" cy="443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D7788E-D8D9-3399-2BB5-996EE127936F}"/>
                  </a:ext>
                </a:extLst>
              </p:cNvPr>
              <p:cNvSpPr txBox="1"/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D7788E-D8D9-3399-2BB5-996EE127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820597"/>
                <a:ext cx="2233144" cy="3269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647;p28">
                <a:extLst>
                  <a:ext uri="{FF2B5EF4-FFF2-40B4-BE49-F238E27FC236}">
                    <a16:creationId xmlns:a16="http://schemas.microsoft.com/office/drawing/2014/main" id="{F6A469B4-C342-0D03-5C98-768C5CE2BC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𝐺𝐼𝐷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Google Shape;647;p28">
                <a:extLst>
                  <a:ext uri="{FF2B5EF4-FFF2-40B4-BE49-F238E27FC236}">
                    <a16:creationId xmlns:a16="http://schemas.microsoft.com/office/drawing/2014/main" id="{F6A469B4-C342-0D03-5C98-768C5CE2B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1263563"/>
                <a:ext cx="3331406" cy="9985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004F80-0CD0-D676-A92B-AE3298F99CCA}"/>
                  </a:ext>
                </a:extLst>
              </p:cNvPr>
              <p:cNvSpPr txBox="1"/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004F80-0CD0-D676-A92B-AE3298F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2894205"/>
                <a:ext cx="2774821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9B7DD5-17AE-43B2-DC27-A8B5772CBC27}"/>
              </a:ext>
            </a:extLst>
          </p:cNvPr>
          <p:cNvCxnSpPr>
            <a:cxnSpLocks/>
          </p:cNvCxnSpPr>
          <p:nvPr/>
        </p:nvCxnSpPr>
        <p:spPr>
          <a:xfrm>
            <a:off x="7030282" y="2262139"/>
            <a:ext cx="0" cy="6320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7E15D-CC59-A09E-14E9-4DC235817F22}"/>
                  </a:ext>
                </a:extLst>
              </p:cNvPr>
              <p:cNvSpPr txBox="1"/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7E15D-CC59-A09E-14E9-4DC235817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84" y="2446642"/>
                <a:ext cx="124421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668A11-8E91-3128-B1EC-5D25B39C3705}"/>
                  </a:ext>
                </a:extLst>
              </p:cNvPr>
              <p:cNvSpPr txBox="1"/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668A11-8E91-3128-B1EC-5D25B39C3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00" y="3468021"/>
                <a:ext cx="1178114" cy="459806"/>
              </a:xfrm>
              <a:prstGeom prst="rect">
                <a:avLst/>
              </a:prstGeom>
              <a:blipFill>
                <a:blip r:embed="rId1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E731C3-EA29-B6D0-4F07-C2E5237031D4}"/>
              </a:ext>
            </a:extLst>
          </p:cNvPr>
          <p:cNvCxnSpPr/>
          <p:nvPr/>
        </p:nvCxnSpPr>
        <p:spPr>
          <a:xfrm>
            <a:off x="5987331" y="720900"/>
            <a:ext cx="0" cy="4137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01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>
          <a:extLst>
            <a:ext uri="{FF2B5EF4-FFF2-40B4-BE49-F238E27FC236}">
              <a16:creationId xmlns:a16="http://schemas.microsoft.com/office/drawing/2014/main" id="{09A3F540-2666-4A41-4340-91C9374D5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>
            <a:extLst>
              <a:ext uri="{FF2B5EF4-FFF2-40B4-BE49-F238E27FC236}">
                <a16:creationId xmlns:a16="http://schemas.microsoft.com/office/drawing/2014/main" id="{F0F9E575-D82E-0C66-063D-C67774ACE8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sp>
        <p:nvSpPr>
          <p:cNvPr id="645" name="Google Shape;645;p28">
            <a:extLst>
              <a:ext uri="{FF2B5EF4-FFF2-40B4-BE49-F238E27FC236}">
                <a16:creationId xmlns:a16="http://schemas.microsoft.com/office/drawing/2014/main" id="{2FB2661F-C830-629C-2E2F-6E74299A45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860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 b="1" dirty="0"/>
              <a:t>Our MA-ABE for ASP construction</a:t>
            </a:r>
            <a:endParaRPr sz="29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2060F3BE-7DF7-587E-6522-CC8F0E98C39D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84611" y="1917610"/>
                <a:ext cx="5691902" cy="51543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sz="1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1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1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p>
                      </m:sSub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647" name="Google Shape;647;p28">
                <a:extLst>
                  <a:ext uri="{FF2B5EF4-FFF2-40B4-BE49-F238E27FC236}">
                    <a16:creationId xmlns:a16="http://schemas.microsoft.com/office/drawing/2014/main" id="{2060F3BE-7DF7-587E-6522-CC8F0E98C39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4611" y="1917610"/>
                <a:ext cx="5691902" cy="515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A6936ECA-FC15-A6E6-7E49-78B68ED64C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025" y="3759321"/>
                <a:ext cx="5565723" cy="1430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 {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latin typeface="+mn-lt"/>
                  </a:rPr>
                  <a:t>, where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∙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b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solidFill>
                      <a:schemeClr val="accent1"/>
                    </a:solidFill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Sup>
                          <m:sSubSupPr>
                            <m:ctrlP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bSup>
                    <m:r>
                      <a:rPr lang="en-US" sz="1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        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Sup>
                          <m:sSubSupPr>
                            <m:ctrlP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bSup>
                  </m:oMath>
                </a14:m>
                <a:endParaRPr 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647;p28">
                <a:extLst>
                  <a:ext uri="{FF2B5EF4-FFF2-40B4-BE49-F238E27FC236}">
                    <a16:creationId xmlns:a16="http://schemas.microsoft.com/office/drawing/2014/main" id="{A6936ECA-FC15-A6E6-7E49-78B68ED64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5" y="3759321"/>
                <a:ext cx="5565723" cy="1430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25ACE2-C623-F585-F004-54E5AFABCE73}"/>
                  </a:ext>
                </a:extLst>
              </p:cNvPr>
              <p:cNvSpPr txBox="1"/>
              <p:nvPr/>
            </p:nvSpPr>
            <p:spPr>
              <a:xfrm>
                <a:off x="3400248" y="2684211"/>
                <a:ext cx="2454818" cy="11695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choose random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l-GR" sz="1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sz="1400" b="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sz="1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l-GR" sz="1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400" b="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 0)→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l-GR" sz="1400" b="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sz="1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400" b="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l-GR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), 0)→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l-GR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25ACE2-C623-F585-F004-54E5AFAB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248" y="2684211"/>
                <a:ext cx="2454818" cy="1169551"/>
              </a:xfrm>
              <a:prstGeom prst="rect">
                <a:avLst/>
              </a:prstGeom>
              <a:blipFill>
                <a:blip r:embed="rId5"/>
                <a:stretch>
                  <a:fillRect l="-513" t="-1064" b="-212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A47B4D-7661-4C76-2055-F5F80396B13A}"/>
                  </a:ext>
                </a:extLst>
              </p:cNvPr>
              <p:cNvSpPr txBox="1"/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𝐺𝑇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ar-AE" sz="1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: {0,1</m:t>
                      </m:r>
                      <m:sSup>
                        <m:sSupPr>
                          <m:ctrlPr>
                            <a:rPr lang="ar-AE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400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ar-AE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A47B4D-7661-4C76-2055-F5F80396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0" y="1228071"/>
                <a:ext cx="4043047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F6FFA6-C7F7-A758-8B59-B1068A0E1DFD}"/>
                  </a:ext>
                </a:extLst>
              </p:cNvPr>
              <p:cNvSpPr txBox="1"/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𝑮𝒍𝒐𝒃𝒂𝒍𝑺𝒆𝒕𝒖𝒑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ar-AE" sz="14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r>
                        <a:rPr lang="ar-AE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ar-AE" sz="1400" b="1" dirty="0">
                    <a:solidFill>
                      <a:schemeClr val="bg1"/>
                    </a:solidFill>
                  </a:rPr>
                </a:br>
                <a:endParaRPr lang="ar-AE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F6FFA6-C7F7-A758-8B59-B1068A0E1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822729"/>
                <a:ext cx="1570192" cy="340093"/>
              </a:xfrm>
              <a:prstGeom prst="rect">
                <a:avLst/>
              </a:prstGeom>
              <a:blipFill>
                <a:blip r:embed="rId7"/>
                <a:stretch>
                  <a:fillRect l="-1613" t="-3571" r="-483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37735C-FD40-D1B8-8CD0-3E53609BF622}"/>
                  </a:ext>
                </a:extLst>
              </p:cNvPr>
              <p:cNvSpPr txBox="1"/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𝑨𝒖𝒕𝒉𝑺𝒆𝒕𝒖𝒑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37735C-FD40-D1B8-8CD0-3E53609BF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606238"/>
                <a:ext cx="1570192" cy="307777"/>
              </a:xfrm>
              <a:prstGeom prst="rect">
                <a:avLst/>
              </a:prstGeom>
              <a:blipFill>
                <a:blip r:embed="rId8"/>
                <a:stretch>
                  <a:fillRect r="-645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0129DC-DA08-CE6B-B836-9230B4ED49C7}"/>
                  </a:ext>
                </a:extLst>
              </p:cNvPr>
              <p:cNvSpPr txBox="1"/>
              <p:nvPr/>
            </p:nvSpPr>
            <p:spPr>
              <a:xfrm>
                <a:off x="584611" y="3425334"/>
                <a:ext cx="2265121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0129DC-DA08-CE6B-B836-9230B4ED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3425334"/>
                <a:ext cx="2265121" cy="307777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B25703-EF82-D3B7-E4D9-EE8712166E4E}"/>
                  </a:ext>
                </a:extLst>
              </p:cNvPr>
              <p:cNvSpPr txBox="1"/>
              <p:nvPr/>
            </p:nvSpPr>
            <p:spPr>
              <a:xfrm>
                <a:off x="2562363" y="1604060"/>
                <a:ext cx="3005237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choose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i="1" baseline="-25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B25703-EF82-D3B7-E4D9-EE8712166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363" y="1604060"/>
                <a:ext cx="3005237" cy="307777"/>
              </a:xfrm>
              <a:prstGeom prst="rect">
                <a:avLst/>
              </a:prstGeom>
              <a:blipFill>
                <a:blip r:embed="rId10"/>
                <a:stretch>
                  <a:fillRect l="-420" b="-1481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55BA01-F03B-6CCB-7166-BD44CE71BE7B}"/>
                  </a:ext>
                </a:extLst>
              </p:cNvPr>
              <p:cNvSpPr txBox="1"/>
              <p:nvPr/>
            </p:nvSpPr>
            <p:spPr>
              <a:xfrm>
                <a:off x="585940" y="2514014"/>
                <a:ext cx="1958667" cy="30777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𝑲𝑮𝒆𝒏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55BA01-F03B-6CCB-7166-BD44CE71B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0" y="2514014"/>
                <a:ext cx="1958667" cy="307777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69A30103-2777-AF76-E485-5EAE31E6F0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888" y="2833337"/>
                <a:ext cx="3331406" cy="482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ar-AE" sz="1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1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p>
                      </m:sSup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𝐺𝐼𝐷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ar-AE" sz="1400" dirty="0"/>
              </a:p>
            </p:txBody>
          </p:sp>
        </mc:Choice>
        <mc:Fallback xmlns="">
          <p:sp>
            <p:nvSpPr>
              <p:cNvPr id="20" name="Google Shape;647;p28">
                <a:extLst>
                  <a:ext uri="{FF2B5EF4-FFF2-40B4-BE49-F238E27FC236}">
                    <a16:creationId xmlns:a16="http://schemas.microsoft.com/office/drawing/2014/main" id="{69A30103-2777-AF76-E485-5EAE31E6F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8" y="2833337"/>
                <a:ext cx="3331406" cy="4826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793AC4-1116-F94F-D466-105DED8DBABF}"/>
                  </a:ext>
                </a:extLst>
              </p:cNvPr>
              <p:cNvSpPr txBox="1"/>
              <p:nvPr/>
            </p:nvSpPr>
            <p:spPr>
              <a:xfrm>
                <a:off x="6215460" y="820597"/>
                <a:ext cx="2600059" cy="3269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𝐺𝐼𝐷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793AC4-1116-F94F-D466-105DED8DB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0" y="820597"/>
                <a:ext cx="2600059" cy="3269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647;p28">
                <a:extLst>
                  <a:ext uri="{FF2B5EF4-FFF2-40B4-BE49-F238E27FC236}">
                    <a16:creationId xmlns:a16="http://schemas.microsoft.com/office/drawing/2014/main" id="{C0D3D370-A8FA-C952-48D2-89A00992A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7529" y="1270071"/>
                <a:ext cx="3464119" cy="1312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2, 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4,</m:t>
                              </m:r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𝐺𝐼𝐷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𝐺𝐼𝐷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sz="1400" b="0" i="1" dirty="0">
                    <a:latin typeface="Cambria Math" panose="02040503050406030204" pitchFamily="18" charset="0"/>
                  </a:rPr>
                </a:br>
                <a:endParaRPr lang="en-US" sz="1400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Google Shape;647;p28">
                <a:extLst>
                  <a:ext uri="{FF2B5EF4-FFF2-40B4-BE49-F238E27FC236}">
                    <a16:creationId xmlns:a16="http://schemas.microsoft.com/office/drawing/2014/main" id="{C0D3D370-A8FA-C952-48D2-89A00992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529" y="1270071"/>
                <a:ext cx="3464119" cy="13127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4905AE-FBAE-7250-692C-8B2F747E8097}"/>
                  </a:ext>
                </a:extLst>
              </p:cNvPr>
              <p:cNvSpPr txBox="1"/>
              <p:nvPr/>
            </p:nvSpPr>
            <p:spPr>
              <a:xfrm>
                <a:off x="6215461" y="3533400"/>
                <a:ext cx="2774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𝐺𝐼𝐷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4905AE-FBAE-7250-692C-8B2F747E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1" y="3533400"/>
                <a:ext cx="2774821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67062D-22F6-8ACC-A583-40CE25D043FC}"/>
              </a:ext>
            </a:extLst>
          </p:cNvPr>
          <p:cNvCxnSpPr>
            <a:cxnSpLocks/>
          </p:cNvCxnSpPr>
          <p:nvPr/>
        </p:nvCxnSpPr>
        <p:spPr>
          <a:xfrm>
            <a:off x="7030282" y="2901334"/>
            <a:ext cx="0" cy="6320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04A7C7-932C-D210-A0AA-E8FF2C517F08}"/>
                  </a:ext>
                </a:extLst>
              </p:cNvPr>
              <p:cNvSpPr txBox="1"/>
              <p:nvPr/>
            </p:nvSpPr>
            <p:spPr>
              <a:xfrm>
                <a:off x="7107484" y="3085837"/>
                <a:ext cx="12442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𝑅𝑒𝑐𝑜𝑛𝑠𝑡𝑟𝑢𝑐𝑡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04A7C7-932C-D210-A0AA-E8FF2C517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84" y="3085837"/>
                <a:ext cx="124421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76311-DA5C-F7F7-C3EE-F977773B2B3A}"/>
                  </a:ext>
                </a:extLst>
              </p:cNvPr>
              <p:cNvSpPr txBox="1"/>
              <p:nvPr/>
            </p:nvSpPr>
            <p:spPr>
              <a:xfrm>
                <a:off x="6216600" y="4107216"/>
                <a:ext cx="1178114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𝑚𝑠𝑔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76311-DA5C-F7F7-C3EE-F977773B2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00" y="4107216"/>
                <a:ext cx="1178114" cy="459806"/>
              </a:xfrm>
              <a:prstGeom prst="rect">
                <a:avLst/>
              </a:prstGeom>
              <a:blipFill>
                <a:blip r:embed="rId1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C452ED-3EB2-171F-99A6-AB9689A50A93}"/>
              </a:ext>
            </a:extLst>
          </p:cNvPr>
          <p:cNvCxnSpPr/>
          <p:nvPr/>
        </p:nvCxnSpPr>
        <p:spPr>
          <a:xfrm>
            <a:off x="5987331" y="720900"/>
            <a:ext cx="0" cy="4137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2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/>
          <p:nvPr/>
        </p:nvSpPr>
        <p:spPr>
          <a:xfrm>
            <a:off x="2399925" y="1559475"/>
            <a:ext cx="5061600" cy="3380400"/>
          </a:xfrm>
          <a:prstGeom prst="corner">
            <a:avLst>
              <a:gd name="adj1" fmla="val 48065"/>
              <a:gd name="adj2" fmla="val 50000"/>
            </a:avLst>
          </a:prstGeom>
          <a:noFill/>
          <a:ln w="19050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1" name="Google Shape;391;p19"/>
          <p:cNvPicPr preferRelativeResize="0"/>
          <p:nvPr/>
        </p:nvPicPr>
        <p:blipFill rotWithShape="1">
          <a:blip r:embed="rId3">
            <a:alphaModFix/>
          </a:blip>
          <a:srcRect t="6" r="47098" b="38843"/>
          <a:stretch/>
        </p:blipFill>
        <p:spPr>
          <a:xfrm>
            <a:off x="2462000" y="2515185"/>
            <a:ext cx="145125" cy="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9"/>
          <p:cNvPicPr preferRelativeResize="0"/>
          <p:nvPr/>
        </p:nvPicPr>
        <p:blipFill rotWithShape="1">
          <a:blip r:embed="rId3">
            <a:alphaModFix/>
          </a:blip>
          <a:srcRect l="47098" t="6" b="38843"/>
          <a:stretch/>
        </p:blipFill>
        <p:spPr>
          <a:xfrm>
            <a:off x="3326275" y="2515288"/>
            <a:ext cx="145125" cy="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9"/>
          <p:cNvPicPr preferRelativeResize="0"/>
          <p:nvPr/>
        </p:nvPicPr>
        <p:blipFill rotWithShape="1">
          <a:blip r:embed="rId3">
            <a:alphaModFix/>
          </a:blip>
          <a:srcRect t="6" r="47098" b="38843"/>
          <a:stretch/>
        </p:blipFill>
        <p:spPr>
          <a:xfrm>
            <a:off x="2462000" y="1600785"/>
            <a:ext cx="145125" cy="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9"/>
          <p:cNvPicPr preferRelativeResize="0"/>
          <p:nvPr/>
        </p:nvPicPr>
        <p:blipFill rotWithShape="1">
          <a:blip r:embed="rId3">
            <a:alphaModFix/>
          </a:blip>
          <a:srcRect l="47098" t="6" b="38843"/>
          <a:stretch/>
        </p:blipFill>
        <p:spPr>
          <a:xfrm>
            <a:off x="3326275" y="1600888"/>
            <a:ext cx="145125" cy="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9"/>
          <p:cNvPicPr preferRelativeResize="0"/>
          <p:nvPr/>
        </p:nvPicPr>
        <p:blipFill rotWithShape="1">
          <a:blip r:embed="rId3">
            <a:alphaModFix/>
          </a:blip>
          <a:srcRect t="6" r="47098" b="38843"/>
          <a:stretch/>
        </p:blipFill>
        <p:spPr>
          <a:xfrm>
            <a:off x="2462000" y="3429585"/>
            <a:ext cx="145125" cy="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9"/>
          <p:cNvPicPr preferRelativeResize="0"/>
          <p:nvPr/>
        </p:nvPicPr>
        <p:blipFill rotWithShape="1">
          <a:blip r:embed="rId3">
            <a:alphaModFix/>
          </a:blip>
          <a:srcRect l="47098" t="6" b="38843"/>
          <a:stretch/>
        </p:blipFill>
        <p:spPr>
          <a:xfrm>
            <a:off x="3326275" y="3425863"/>
            <a:ext cx="145125" cy="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9"/>
          <p:cNvPicPr preferRelativeResize="0"/>
          <p:nvPr/>
        </p:nvPicPr>
        <p:blipFill rotWithShape="1">
          <a:blip r:embed="rId3">
            <a:alphaModFix/>
          </a:blip>
          <a:srcRect b="38849"/>
          <a:stretch/>
        </p:blipFill>
        <p:spPr>
          <a:xfrm>
            <a:off x="6492224" y="3346516"/>
            <a:ext cx="219460" cy="13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9"/>
          <p:cNvPicPr preferRelativeResize="0"/>
          <p:nvPr/>
        </p:nvPicPr>
        <p:blipFill rotWithShape="1">
          <a:blip r:embed="rId3">
            <a:alphaModFix/>
          </a:blip>
          <a:srcRect b="38849"/>
          <a:stretch/>
        </p:blipFill>
        <p:spPr>
          <a:xfrm>
            <a:off x="6492224" y="4138469"/>
            <a:ext cx="219460" cy="1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00" name="Google Shape;400;p19"/>
          <p:cNvPicPr preferRelativeResize="0"/>
          <p:nvPr/>
        </p:nvPicPr>
        <p:blipFill rotWithShape="1">
          <a:blip r:embed="rId4">
            <a:alphaModFix/>
          </a:blip>
          <a:srcRect r="16408"/>
          <a:stretch/>
        </p:blipFill>
        <p:spPr>
          <a:xfrm>
            <a:off x="517024" y="2075013"/>
            <a:ext cx="45719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9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1562800"/>
            <a:ext cx="366436" cy="40744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9"/>
          <p:cNvSpPr/>
          <p:nvPr/>
        </p:nvSpPr>
        <p:spPr>
          <a:xfrm>
            <a:off x="185825" y="3320824"/>
            <a:ext cx="1119600" cy="451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msg</a:t>
            </a:r>
            <a:endParaRPr/>
          </a:p>
        </p:txBody>
      </p:sp>
      <p:sp>
        <p:nvSpPr>
          <p:cNvPr id="403" name="Google Shape;403;p19"/>
          <p:cNvSpPr/>
          <p:nvPr/>
        </p:nvSpPr>
        <p:spPr>
          <a:xfrm>
            <a:off x="695500" y="3613274"/>
            <a:ext cx="1629300" cy="36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^ Professor</a:t>
            </a:r>
            <a:endParaRPr/>
          </a:p>
        </p:txBody>
      </p:sp>
      <p:pic>
        <p:nvPicPr>
          <p:cNvPr id="404" name="Google Shape;4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388" y="3658961"/>
            <a:ext cx="274320" cy="274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19"/>
          <p:cNvGrpSpPr/>
          <p:nvPr/>
        </p:nvGrpSpPr>
        <p:grpSpPr>
          <a:xfrm>
            <a:off x="4921613" y="1565526"/>
            <a:ext cx="1304743" cy="404204"/>
            <a:chOff x="6186325" y="1569417"/>
            <a:chExt cx="1629300" cy="546000"/>
          </a:xfrm>
        </p:grpSpPr>
        <p:sp>
          <p:nvSpPr>
            <p:cNvPr id="406" name="Google Shape;406;p19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CS, Professor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408" name="Google Shape;408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09" name="Google Shape;409;p19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1820" y="2588043"/>
            <a:ext cx="367561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p19"/>
          <p:cNvGrpSpPr/>
          <p:nvPr/>
        </p:nvGrpSpPr>
        <p:grpSpPr>
          <a:xfrm>
            <a:off x="4921613" y="2586442"/>
            <a:ext cx="1304743" cy="404204"/>
            <a:chOff x="6186325" y="1569417"/>
            <a:chExt cx="1629300" cy="546000"/>
          </a:xfrm>
        </p:grpSpPr>
        <p:sp>
          <p:nvSpPr>
            <p:cNvPr id="411" name="Google Shape;411;p19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 u="sng">
                  <a:solidFill>
                    <a:schemeClr val="lt1"/>
                  </a:solidFill>
                </a:rPr>
                <a:t>CS</a:t>
              </a:r>
              <a:r>
                <a:rPr lang="en" sz="1094">
                  <a:solidFill>
                    <a:schemeClr val="lt1"/>
                  </a:solidFill>
                </a:rPr>
                <a:t>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413" name="Google Shape;413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14" name="Google Shape;414;p19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3384685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19"/>
          <p:cNvGrpSpPr/>
          <p:nvPr/>
        </p:nvGrpSpPr>
        <p:grpSpPr>
          <a:xfrm>
            <a:off x="4921613" y="3378759"/>
            <a:ext cx="1304743" cy="404204"/>
            <a:chOff x="6186325" y="1569417"/>
            <a:chExt cx="1629300" cy="546000"/>
          </a:xfrm>
        </p:grpSpPr>
        <p:sp>
          <p:nvSpPr>
            <p:cNvPr id="416" name="Google Shape;416;p19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</a:t>
              </a:r>
              <a:r>
                <a:rPr lang="en" sz="1094" u="sng">
                  <a:solidFill>
                    <a:schemeClr val="lt1"/>
                  </a:solidFill>
                </a:rPr>
                <a:t>Professor</a:t>
              </a:r>
              <a:endParaRPr sz="1094" u="sng">
                <a:solidFill>
                  <a:schemeClr val="lt1"/>
                </a:solidFill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418" name="Google Shape;418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19" name="Google Shape;419;p19"/>
          <p:cNvCxnSpPr>
            <a:stCxn id="400" idx="2"/>
            <a:endCxn id="402" idx="0"/>
          </p:cNvCxnSpPr>
          <p:nvPr/>
        </p:nvCxnSpPr>
        <p:spPr>
          <a:xfrm>
            <a:off x="745624" y="2623653"/>
            <a:ext cx="0" cy="69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0" name="Google Shape;420;p19"/>
          <p:cNvSpPr txBox="1"/>
          <p:nvPr/>
        </p:nvSpPr>
        <p:spPr>
          <a:xfrm>
            <a:off x="7443450" y="817600"/>
            <a:ext cx="15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Decrypt?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25" name="Google Shape;42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1849087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2870003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3662320"/>
            <a:ext cx="339320" cy="33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9"/>
          <p:cNvSpPr/>
          <p:nvPr/>
        </p:nvSpPr>
        <p:spPr>
          <a:xfrm>
            <a:off x="2462000" y="741400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429" name="Google Shape;429;p19"/>
          <p:cNvSpPr txBox="1"/>
          <p:nvPr/>
        </p:nvSpPr>
        <p:spPr>
          <a:xfrm>
            <a:off x="2719524" y="741813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CS</a:t>
            </a:r>
            <a:endParaRPr sz="1007">
              <a:solidFill>
                <a:schemeClr val="dk2"/>
              </a:solidFill>
            </a:endParaRPr>
          </a:p>
        </p:txBody>
      </p:sp>
      <p:grpSp>
        <p:nvGrpSpPr>
          <p:cNvPr id="430" name="Google Shape;430;p19"/>
          <p:cNvGrpSpPr/>
          <p:nvPr/>
        </p:nvGrpSpPr>
        <p:grpSpPr>
          <a:xfrm>
            <a:off x="2561118" y="958824"/>
            <a:ext cx="825384" cy="305705"/>
            <a:chOff x="6341727" y="1569425"/>
            <a:chExt cx="1473900" cy="546000"/>
          </a:xfrm>
        </p:grpSpPr>
        <p:sp>
          <p:nvSpPr>
            <p:cNvPr id="431" name="Google Shape;431;p19"/>
            <p:cNvSpPr/>
            <p:nvPr/>
          </p:nvSpPr>
          <p:spPr>
            <a:xfrm>
              <a:off x="6341727" y="1569425"/>
              <a:ext cx="1473900" cy="546000"/>
            </a:xfrm>
            <a:prstGeom prst="homePlate">
              <a:avLst>
                <a:gd name="adj" fmla="val 66008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3" dirty="0">
                  <a:solidFill>
                    <a:schemeClr val="lt1"/>
                  </a:solidFill>
                </a:rPr>
                <a:t>pk, </a:t>
              </a:r>
              <a:r>
                <a:rPr lang="en" sz="783" dirty="0" err="1">
                  <a:solidFill>
                    <a:schemeClr val="lt1"/>
                  </a:solidFill>
                </a:rPr>
                <a:t>msk</a:t>
              </a:r>
              <a:endParaRPr sz="783" dirty="0">
                <a:solidFill>
                  <a:schemeClr val="lt1"/>
                </a:solidFill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3"/>
            </a:p>
          </p:txBody>
        </p:sp>
        <p:cxnSp>
          <p:nvCxnSpPr>
            <p:cNvPr id="433" name="Google Shape;433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0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34" name="Google Shape;43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1203858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1181373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9"/>
          <p:cNvSpPr/>
          <p:nvPr/>
        </p:nvSpPr>
        <p:spPr>
          <a:xfrm>
            <a:off x="2462000" y="2569253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437" name="Google Shape;437;p19"/>
          <p:cNvSpPr txBox="1"/>
          <p:nvPr/>
        </p:nvSpPr>
        <p:spPr>
          <a:xfrm>
            <a:off x="2719524" y="2569665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ECE</a:t>
            </a:r>
            <a:endParaRPr sz="1007">
              <a:solidFill>
                <a:schemeClr val="dk2"/>
              </a:solidFill>
            </a:endParaRPr>
          </a:p>
        </p:txBody>
      </p:sp>
      <p:grpSp>
        <p:nvGrpSpPr>
          <p:cNvPr id="438" name="Google Shape;438;p19"/>
          <p:cNvGrpSpPr/>
          <p:nvPr/>
        </p:nvGrpSpPr>
        <p:grpSpPr>
          <a:xfrm>
            <a:off x="2561118" y="2786677"/>
            <a:ext cx="825384" cy="305705"/>
            <a:chOff x="6341727" y="1569425"/>
            <a:chExt cx="1473900" cy="546000"/>
          </a:xfrm>
        </p:grpSpPr>
        <p:sp>
          <p:nvSpPr>
            <p:cNvPr id="439" name="Google Shape;439;p19"/>
            <p:cNvSpPr/>
            <p:nvPr/>
          </p:nvSpPr>
          <p:spPr>
            <a:xfrm>
              <a:off x="6341727" y="1569425"/>
              <a:ext cx="1473900" cy="546000"/>
            </a:xfrm>
            <a:prstGeom prst="homePlate">
              <a:avLst>
                <a:gd name="adj" fmla="val 66008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3" dirty="0">
                  <a:solidFill>
                    <a:schemeClr val="lt1"/>
                  </a:solidFill>
                </a:rPr>
                <a:t>pk, </a:t>
              </a:r>
              <a:r>
                <a:rPr lang="en" sz="783" dirty="0" err="1">
                  <a:solidFill>
                    <a:schemeClr val="lt1"/>
                  </a:solidFill>
                </a:rPr>
                <a:t>msk</a:t>
              </a:r>
              <a:endParaRPr sz="783" dirty="0">
                <a:solidFill>
                  <a:schemeClr val="lt1"/>
                </a:solidFill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3"/>
            </a:p>
          </p:txBody>
        </p:sp>
        <p:cxnSp>
          <p:nvCxnSpPr>
            <p:cNvPr id="441" name="Google Shape;441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0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42" name="Google Shape;44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3031711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3009226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9"/>
          <p:cNvSpPr/>
          <p:nvPr/>
        </p:nvSpPr>
        <p:spPr>
          <a:xfrm>
            <a:off x="2462000" y="1653905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445" name="Google Shape;445;p19"/>
          <p:cNvSpPr txBox="1"/>
          <p:nvPr/>
        </p:nvSpPr>
        <p:spPr>
          <a:xfrm>
            <a:off x="2505679" y="1654325"/>
            <a:ext cx="97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Professor</a:t>
            </a:r>
            <a:endParaRPr sz="1007">
              <a:solidFill>
                <a:schemeClr val="dk2"/>
              </a:solidFill>
            </a:endParaRPr>
          </a:p>
        </p:txBody>
      </p:sp>
      <p:grpSp>
        <p:nvGrpSpPr>
          <p:cNvPr id="446" name="Google Shape;446;p19"/>
          <p:cNvGrpSpPr/>
          <p:nvPr/>
        </p:nvGrpSpPr>
        <p:grpSpPr>
          <a:xfrm>
            <a:off x="2561118" y="1871329"/>
            <a:ext cx="825384" cy="305705"/>
            <a:chOff x="6341727" y="1569425"/>
            <a:chExt cx="1473900" cy="546000"/>
          </a:xfrm>
        </p:grpSpPr>
        <p:sp>
          <p:nvSpPr>
            <p:cNvPr id="447" name="Google Shape;447;p19"/>
            <p:cNvSpPr/>
            <p:nvPr/>
          </p:nvSpPr>
          <p:spPr>
            <a:xfrm>
              <a:off x="6341727" y="1569425"/>
              <a:ext cx="1473900" cy="546000"/>
            </a:xfrm>
            <a:prstGeom prst="homePlate">
              <a:avLst>
                <a:gd name="adj" fmla="val 66008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3" dirty="0">
                  <a:solidFill>
                    <a:schemeClr val="lt1"/>
                  </a:solidFill>
                </a:rPr>
                <a:t>pk, </a:t>
              </a:r>
              <a:r>
                <a:rPr lang="en" sz="783" dirty="0" err="1">
                  <a:solidFill>
                    <a:schemeClr val="lt1"/>
                  </a:solidFill>
                </a:rPr>
                <a:t>msk</a:t>
              </a:r>
              <a:endParaRPr sz="783" dirty="0">
                <a:solidFill>
                  <a:schemeClr val="lt1"/>
                </a:solidFill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3"/>
            </a:p>
          </p:txBody>
        </p:sp>
        <p:cxnSp>
          <p:nvCxnSpPr>
            <p:cNvPr id="449" name="Google Shape;449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0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50" name="Google Shape;4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2116363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2093878"/>
            <a:ext cx="255767" cy="2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9"/>
          <p:cNvSpPr/>
          <p:nvPr/>
        </p:nvSpPr>
        <p:spPr>
          <a:xfrm>
            <a:off x="2462000" y="3481758"/>
            <a:ext cx="1023600" cy="81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51200" tIns="51200" rIns="51200" bIns="512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3">
              <a:solidFill>
                <a:schemeClr val="dk1"/>
              </a:solidFill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2719524" y="3482170"/>
            <a:ext cx="559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00" tIns="51200" rIns="51200" bIns="512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7">
                <a:solidFill>
                  <a:schemeClr val="dk2"/>
                </a:solidFill>
              </a:rPr>
              <a:t>Student</a:t>
            </a:r>
            <a:endParaRPr sz="1007">
              <a:solidFill>
                <a:schemeClr val="dk2"/>
              </a:solidFill>
            </a:endParaRPr>
          </a:p>
        </p:txBody>
      </p:sp>
      <p:grpSp>
        <p:nvGrpSpPr>
          <p:cNvPr id="454" name="Google Shape;454;p19"/>
          <p:cNvGrpSpPr/>
          <p:nvPr/>
        </p:nvGrpSpPr>
        <p:grpSpPr>
          <a:xfrm>
            <a:off x="2561118" y="3699182"/>
            <a:ext cx="825384" cy="305705"/>
            <a:chOff x="6341727" y="1569425"/>
            <a:chExt cx="1473900" cy="546000"/>
          </a:xfrm>
        </p:grpSpPr>
        <p:sp>
          <p:nvSpPr>
            <p:cNvPr id="455" name="Google Shape;455;p19"/>
            <p:cNvSpPr/>
            <p:nvPr/>
          </p:nvSpPr>
          <p:spPr>
            <a:xfrm>
              <a:off x="6341727" y="1569425"/>
              <a:ext cx="1473900" cy="546000"/>
            </a:xfrm>
            <a:prstGeom prst="homePlate">
              <a:avLst>
                <a:gd name="adj" fmla="val 66008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83" dirty="0">
                  <a:solidFill>
                    <a:schemeClr val="lt1"/>
                  </a:solidFill>
                </a:rPr>
                <a:t>pk, </a:t>
              </a:r>
              <a:r>
                <a:rPr lang="en" sz="783" dirty="0" err="1">
                  <a:solidFill>
                    <a:schemeClr val="lt1"/>
                  </a:solidFill>
                </a:rPr>
                <a:t>msk</a:t>
              </a:r>
              <a:endParaRPr sz="783" dirty="0">
                <a:solidFill>
                  <a:schemeClr val="lt1"/>
                </a:solidFill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1200" tIns="51200" rIns="51200" bIns="51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3"/>
            </a:p>
          </p:txBody>
        </p:sp>
        <p:cxnSp>
          <p:nvCxnSpPr>
            <p:cNvPr id="457" name="Google Shape;457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0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58" name="Google Shape;45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914">
            <a:off x="3020745" y="3944216"/>
            <a:ext cx="255766" cy="25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2579" y="3921731"/>
            <a:ext cx="255767" cy="255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Google Shape;460;p19"/>
          <p:cNvGrpSpPr/>
          <p:nvPr/>
        </p:nvGrpSpPr>
        <p:grpSpPr>
          <a:xfrm>
            <a:off x="2882510" y="4395344"/>
            <a:ext cx="91445" cy="323109"/>
            <a:chOff x="4416975" y="2147800"/>
            <a:chExt cx="183000" cy="640200"/>
          </a:xfrm>
        </p:grpSpPr>
        <p:sp>
          <p:nvSpPr>
            <p:cNvPr id="461" name="Google Shape;461;p19"/>
            <p:cNvSpPr/>
            <p:nvPr/>
          </p:nvSpPr>
          <p:spPr>
            <a:xfrm>
              <a:off x="4416975" y="21478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4416975" y="23764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4416975" y="2605000"/>
              <a:ext cx="183000" cy="18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425" tIns="9425" rIns="9425" bIns="9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4"/>
            </a:p>
          </p:txBody>
        </p:sp>
      </p:grpSp>
      <p:cxnSp>
        <p:nvCxnSpPr>
          <p:cNvPr id="464" name="Google Shape;464;p19"/>
          <p:cNvCxnSpPr>
            <a:stCxn id="428" idx="3"/>
            <a:endCxn id="406" idx="1"/>
          </p:cNvCxnSpPr>
          <p:nvPr/>
        </p:nvCxnSpPr>
        <p:spPr>
          <a:xfrm>
            <a:off x="3485600" y="1147900"/>
            <a:ext cx="1436100" cy="6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5" name="Google Shape;465;p19"/>
          <p:cNvCxnSpPr>
            <a:stCxn id="444" idx="3"/>
            <a:endCxn id="406" idx="1"/>
          </p:cNvCxnSpPr>
          <p:nvPr/>
        </p:nvCxnSpPr>
        <p:spPr>
          <a:xfrm rot="10800000" flipH="1">
            <a:off x="3485600" y="1767605"/>
            <a:ext cx="1436100" cy="2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6" name="Google Shape;466;p19"/>
          <p:cNvCxnSpPr>
            <a:stCxn id="428" idx="3"/>
            <a:endCxn id="411" idx="1"/>
          </p:cNvCxnSpPr>
          <p:nvPr/>
        </p:nvCxnSpPr>
        <p:spPr>
          <a:xfrm>
            <a:off x="3485600" y="1147900"/>
            <a:ext cx="1436100" cy="16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7" name="Google Shape;467;p19"/>
          <p:cNvCxnSpPr>
            <a:stCxn id="452" idx="3"/>
            <a:endCxn id="411" idx="1"/>
          </p:cNvCxnSpPr>
          <p:nvPr/>
        </p:nvCxnSpPr>
        <p:spPr>
          <a:xfrm rot="10800000" flipH="1">
            <a:off x="3485600" y="2788458"/>
            <a:ext cx="1436100" cy="10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8" name="Google Shape;46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1880550"/>
            <a:ext cx="339323" cy="33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2901466"/>
            <a:ext cx="339323" cy="33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3693783"/>
            <a:ext cx="339323" cy="339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1" name="Google Shape;471;p19"/>
          <p:cNvCxnSpPr>
            <a:stCxn id="436" idx="3"/>
            <a:endCxn id="416" idx="1"/>
          </p:cNvCxnSpPr>
          <p:nvPr/>
        </p:nvCxnSpPr>
        <p:spPr>
          <a:xfrm>
            <a:off x="3485600" y="2975753"/>
            <a:ext cx="1436100" cy="60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2" name="Google Shape;472;p19"/>
          <p:cNvCxnSpPr>
            <a:stCxn id="444" idx="3"/>
            <a:endCxn id="416" idx="1"/>
          </p:cNvCxnSpPr>
          <p:nvPr/>
        </p:nvCxnSpPr>
        <p:spPr>
          <a:xfrm>
            <a:off x="3485600" y="2060405"/>
            <a:ext cx="1436100" cy="15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3" name="Google Shape;473;p19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MA-ABE security</a:t>
            </a:r>
            <a:endParaRPr sz="2000" dirty="0">
              <a:solidFill>
                <a:srgbClr val="4A86E8"/>
              </a:solidFill>
            </a:endParaRPr>
          </a:p>
        </p:txBody>
      </p:sp>
      <p:pic>
        <p:nvPicPr>
          <p:cNvPr id="477" name="Google Shape;477;p19"/>
          <p:cNvPicPr preferRelativeResize="0"/>
          <p:nvPr/>
        </p:nvPicPr>
        <p:blipFill rotWithShape="1">
          <a:blip r:embed="rId5">
            <a:alphaModFix/>
          </a:blip>
          <a:srcRect r="16408"/>
          <a:stretch/>
        </p:blipFill>
        <p:spPr>
          <a:xfrm>
            <a:off x="6422390" y="4177002"/>
            <a:ext cx="366436" cy="40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19"/>
          <p:cNvGrpSpPr/>
          <p:nvPr/>
        </p:nvGrpSpPr>
        <p:grpSpPr>
          <a:xfrm>
            <a:off x="4921613" y="4171075"/>
            <a:ext cx="1304743" cy="404204"/>
            <a:chOff x="6186325" y="1569417"/>
            <a:chExt cx="1629300" cy="546000"/>
          </a:xfrm>
        </p:grpSpPr>
        <p:sp>
          <p:nvSpPr>
            <p:cNvPr id="479" name="Google Shape;479;p19"/>
            <p:cNvSpPr/>
            <p:nvPr/>
          </p:nvSpPr>
          <p:spPr>
            <a:xfrm>
              <a:off x="6186325" y="1569417"/>
              <a:ext cx="1629300" cy="546000"/>
            </a:xfrm>
            <a:prstGeom prst="homePlate">
              <a:avLst>
                <a:gd name="adj" fmla="val 66008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>
                  <a:solidFill>
                    <a:schemeClr val="lt1"/>
                  </a:solidFill>
                </a:rPr>
                <a:t>ECE, Student</a:t>
              </a:r>
              <a:endParaRPr sz="1094">
                <a:solidFill>
                  <a:schemeClr val="lt1"/>
                </a:solidFill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7602969" y="1796663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425" tIns="72425" rIns="72425" bIns="7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4"/>
            </a:p>
          </p:txBody>
        </p:sp>
        <p:cxnSp>
          <p:nvCxnSpPr>
            <p:cNvPr id="481" name="Google Shape;481;p19"/>
            <p:cNvCxnSpPr/>
            <p:nvPr/>
          </p:nvCxnSpPr>
          <p:spPr>
            <a:xfrm flipH="1">
              <a:off x="7404394" y="1851748"/>
              <a:ext cx="230100" cy="196500"/>
            </a:xfrm>
            <a:prstGeom prst="curvedConnector3">
              <a:avLst>
                <a:gd name="adj1" fmla="val -51619"/>
              </a:avLst>
            </a:prstGeom>
            <a:noFill/>
            <a:ln w="156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83" name="Google Shape;4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5311" y="4454636"/>
            <a:ext cx="339320" cy="3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51839">
            <a:off x="5721331" y="4486099"/>
            <a:ext cx="339323" cy="339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5" name="Google Shape;485;p19"/>
          <p:cNvCxnSpPr>
            <a:stCxn id="436" idx="3"/>
            <a:endCxn id="479" idx="1"/>
          </p:cNvCxnSpPr>
          <p:nvPr/>
        </p:nvCxnSpPr>
        <p:spPr>
          <a:xfrm>
            <a:off x="3485600" y="2975753"/>
            <a:ext cx="1436100" cy="13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6" name="Google Shape;486;p19"/>
          <p:cNvCxnSpPr>
            <a:stCxn id="452" idx="3"/>
            <a:endCxn id="479" idx="1"/>
          </p:cNvCxnSpPr>
          <p:nvPr/>
        </p:nvCxnSpPr>
        <p:spPr>
          <a:xfrm>
            <a:off x="3485600" y="3888258"/>
            <a:ext cx="143610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7" name="Google Shape;487;p19"/>
          <p:cNvSpPr txBox="1"/>
          <p:nvPr/>
        </p:nvSpPr>
        <p:spPr>
          <a:xfrm>
            <a:off x="7740663" y="3887556"/>
            <a:ext cx="39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b="1" dirty="0">
                <a:solidFill>
                  <a:srgbClr val="BB0000"/>
                </a:solidFill>
              </a:rPr>
              <a:t>❌</a:t>
            </a:r>
          </a:p>
        </p:txBody>
      </p:sp>
      <p:sp>
        <p:nvSpPr>
          <p:cNvPr id="488" name="Google Shape;488;p19"/>
          <p:cNvSpPr/>
          <p:nvPr/>
        </p:nvSpPr>
        <p:spPr>
          <a:xfrm>
            <a:off x="185825" y="873475"/>
            <a:ext cx="1839600" cy="6360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global params</a:t>
            </a:r>
            <a:endParaRPr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193463-F225-F334-A7B7-39EE14129220}"/>
                  </a:ext>
                </a:extLst>
              </p:cNvPr>
              <p:cNvSpPr txBox="1"/>
              <p:nvPr/>
            </p:nvSpPr>
            <p:spPr>
              <a:xfrm>
                <a:off x="6821424" y="1612634"/>
                <a:ext cx="614335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193463-F225-F334-A7B7-39EE14129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1612634"/>
                <a:ext cx="614335" cy="3108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EC9EA4-2BC0-D91E-00E6-F2CFCA2DBE79}"/>
                  </a:ext>
                </a:extLst>
              </p:cNvPr>
              <p:cNvSpPr txBox="1"/>
              <p:nvPr/>
            </p:nvSpPr>
            <p:spPr>
              <a:xfrm>
                <a:off x="6821424" y="2666715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EC9EA4-2BC0-D91E-00E6-F2CFCA2DB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2666715"/>
                <a:ext cx="618503" cy="3108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FBE4D5-BAA8-CACB-31EB-DCE45D42E345}"/>
                  </a:ext>
                </a:extLst>
              </p:cNvPr>
              <p:cNvSpPr txBox="1"/>
              <p:nvPr/>
            </p:nvSpPr>
            <p:spPr>
              <a:xfrm>
                <a:off x="6821424" y="3464246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FBE4D5-BAA8-CACB-31EB-DCE45D42E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3464246"/>
                <a:ext cx="618503" cy="3108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766DB7-CFB2-1981-AAEF-EBCCB83CA1CA}"/>
                  </a:ext>
                </a:extLst>
              </p:cNvPr>
              <p:cNvSpPr txBox="1"/>
              <p:nvPr/>
            </p:nvSpPr>
            <p:spPr>
              <a:xfrm>
                <a:off x="6821824" y="4241454"/>
                <a:ext cx="618503" cy="31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766DB7-CFB2-1981-AAEF-EBCCB83CA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24" y="4241454"/>
                <a:ext cx="618503" cy="3108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55"/>
    </mc:Choice>
    <mc:Fallback xmlns="">
      <p:transition spd="slow" advTm="534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95" name="Google Shape;495;p20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/>
              <a:t>State-of-the-art in MA-ABE</a:t>
            </a:r>
            <a:endParaRPr sz="3300" b="1"/>
          </a:p>
        </p:txBody>
      </p:sp>
      <p:sp>
        <p:nvSpPr>
          <p:cNvPr id="496" name="Google Shape;496;p20"/>
          <p:cNvSpPr txBox="1"/>
          <p:nvPr/>
        </p:nvSpPr>
        <p:spPr>
          <a:xfrm>
            <a:off x="3033195" y="864350"/>
            <a:ext cx="17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Decentralized?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97" name="Google Shape;497;p20"/>
          <p:cNvSpPr txBox="1"/>
          <p:nvPr/>
        </p:nvSpPr>
        <p:spPr>
          <a:xfrm>
            <a:off x="4702498" y="864350"/>
            <a:ext cx="12851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User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Corruption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98" name="Google Shape;498;p20"/>
          <p:cNvSpPr txBox="1"/>
          <p:nvPr/>
        </p:nvSpPr>
        <p:spPr>
          <a:xfrm>
            <a:off x="2045450" y="1550150"/>
            <a:ext cx="127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[LW11a]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4711448" y="1550150"/>
            <a:ext cx="1276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adaptive</a:t>
            </a:r>
            <a:r>
              <a:rPr lang="en" dirty="0">
                <a:solidFill>
                  <a:srgbClr val="BB0000"/>
                </a:solidFill>
              </a:rPr>
              <a:t> </a:t>
            </a:r>
            <a:endParaRPr dirty="0">
              <a:solidFill>
                <a:srgbClr val="BB0000"/>
              </a:solidFill>
            </a:endParaRPr>
          </a:p>
        </p:txBody>
      </p:sp>
      <p:sp>
        <p:nvSpPr>
          <p:cNvPr id="500" name="Google Shape;500;p20"/>
          <p:cNvSpPr txBox="1"/>
          <p:nvPr/>
        </p:nvSpPr>
        <p:spPr>
          <a:xfrm>
            <a:off x="2045450" y="2338006"/>
            <a:ext cx="124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[DKW23]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01" name="Google Shape;501;p20"/>
          <p:cNvSpPr txBox="1"/>
          <p:nvPr/>
        </p:nvSpPr>
        <p:spPr>
          <a:xfrm>
            <a:off x="4711448" y="2368756"/>
            <a:ext cx="124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adaptive</a:t>
            </a:r>
            <a:endParaRPr dirty="0">
              <a:solidFill>
                <a:srgbClr val="4A86E8"/>
              </a:solidFill>
            </a:endParaRPr>
          </a:p>
        </p:txBody>
      </p:sp>
      <p:sp>
        <p:nvSpPr>
          <p:cNvPr id="505" name="Google Shape;505;p20"/>
          <p:cNvSpPr txBox="1"/>
          <p:nvPr/>
        </p:nvSpPr>
        <p:spPr>
          <a:xfrm>
            <a:off x="7369350" y="864350"/>
            <a:ext cx="147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Proof Technique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06" name="Google Shape;506;p20"/>
          <p:cNvSpPr txBox="1"/>
          <p:nvPr/>
        </p:nvSpPr>
        <p:spPr>
          <a:xfrm>
            <a:off x="7406206" y="1550150"/>
            <a:ext cx="170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Simple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(Dual System)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07" name="Google Shape;507;p20"/>
          <p:cNvSpPr txBox="1"/>
          <p:nvPr/>
        </p:nvSpPr>
        <p:spPr>
          <a:xfrm>
            <a:off x="7406064" y="2384056"/>
            <a:ext cx="170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B0000"/>
                </a:solidFill>
              </a:rPr>
              <a:t>Complex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(Dual System with dual sub-systems)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08" name="Google Shape;508;p20"/>
          <p:cNvSpPr txBox="1"/>
          <p:nvPr/>
        </p:nvSpPr>
        <p:spPr>
          <a:xfrm>
            <a:off x="597650" y="864350"/>
            <a:ext cx="105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Policy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Class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09" name="Google Shape;509;p20"/>
          <p:cNvSpPr txBox="1"/>
          <p:nvPr/>
        </p:nvSpPr>
        <p:spPr>
          <a:xfrm>
            <a:off x="569625" y="1777530"/>
            <a:ext cx="1349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4A86E8"/>
                </a:solidFill>
              </a:rPr>
              <a:t>boolean</a:t>
            </a:r>
            <a:r>
              <a:rPr lang="en" dirty="0">
                <a:solidFill>
                  <a:srgbClr val="4A86E8"/>
                </a:solidFill>
              </a:rPr>
              <a:t> span program (BSP)</a:t>
            </a:r>
            <a:endParaRPr dirty="0">
              <a:solidFill>
                <a:srgbClr val="4A86E8"/>
              </a:solidFill>
            </a:endParaRPr>
          </a:p>
        </p:txBody>
      </p:sp>
      <p:cxnSp>
        <p:nvCxnSpPr>
          <p:cNvPr id="514" name="Google Shape;514;p20"/>
          <p:cNvCxnSpPr>
            <a:cxnSpLocks/>
            <a:endCxn id="500" idx="1"/>
          </p:cNvCxnSpPr>
          <p:nvPr/>
        </p:nvCxnSpPr>
        <p:spPr>
          <a:xfrm rot="5400000">
            <a:off x="1656022" y="2170428"/>
            <a:ext cx="787856" cy="9000"/>
          </a:xfrm>
          <a:prstGeom prst="bentConnector4">
            <a:avLst>
              <a:gd name="adj1" fmla="val 1152"/>
              <a:gd name="adj2" fmla="val 264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20"/>
          <p:cNvCxnSpPr/>
          <p:nvPr/>
        </p:nvCxnSpPr>
        <p:spPr>
          <a:xfrm>
            <a:off x="569625" y="1537825"/>
            <a:ext cx="83577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5" name="Google Shape;525;p20"/>
          <p:cNvSpPr txBox="1"/>
          <p:nvPr/>
        </p:nvSpPr>
        <p:spPr>
          <a:xfrm>
            <a:off x="3646820" y="1558425"/>
            <a:ext cx="43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527" name="Google Shape;527;p20"/>
          <p:cNvSpPr txBox="1"/>
          <p:nvPr/>
        </p:nvSpPr>
        <p:spPr>
          <a:xfrm>
            <a:off x="3633470" y="2291806"/>
            <a:ext cx="43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400" b="1" dirty="0">
                <a:solidFill>
                  <a:schemeClr val="accent1"/>
                </a:solidFill>
              </a:rPr>
              <a:t>✅</a:t>
            </a:r>
          </a:p>
        </p:txBody>
      </p:sp>
      <p:sp>
        <p:nvSpPr>
          <p:cNvPr id="2" name="Google Shape;497;p20">
            <a:extLst>
              <a:ext uri="{FF2B5EF4-FFF2-40B4-BE49-F238E27FC236}">
                <a16:creationId xmlns:a16="http://schemas.microsoft.com/office/drawing/2014/main" id="{61796208-C9FC-F839-67B1-8FD34797B11C}"/>
              </a:ext>
            </a:extLst>
          </p:cNvPr>
          <p:cNvSpPr txBox="1"/>
          <p:nvPr/>
        </p:nvSpPr>
        <p:spPr>
          <a:xfrm>
            <a:off x="6008583" y="862924"/>
            <a:ext cx="12851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Authority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Corruption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" name="Google Shape;499;p20">
            <a:extLst>
              <a:ext uri="{FF2B5EF4-FFF2-40B4-BE49-F238E27FC236}">
                <a16:creationId xmlns:a16="http://schemas.microsoft.com/office/drawing/2014/main" id="{C3112FF0-A544-65E6-407B-B9DEF00FB44B}"/>
              </a:ext>
            </a:extLst>
          </p:cNvPr>
          <p:cNvSpPr txBox="1"/>
          <p:nvPr/>
        </p:nvSpPr>
        <p:spPr>
          <a:xfrm>
            <a:off x="6017533" y="1548724"/>
            <a:ext cx="1276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static</a:t>
            </a:r>
            <a:r>
              <a:rPr lang="en" dirty="0">
                <a:solidFill>
                  <a:srgbClr val="BB0000"/>
                </a:solidFill>
              </a:rPr>
              <a:t> </a:t>
            </a:r>
            <a:endParaRPr dirty="0">
              <a:solidFill>
                <a:srgbClr val="BB0000"/>
              </a:solidFill>
            </a:endParaRPr>
          </a:p>
        </p:txBody>
      </p:sp>
      <p:sp>
        <p:nvSpPr>
          <p:cNvPr id="4" name="Google Shape;501;p20">
            <a:extLst>
              <a:ext uri="{FF2B5EF4-FFF2-40B4-BE49-F238E27FC236}">
                <a16:creationId xmlns:a16="http://schemas.microsoft.com/office/drawing/2014/main" id="{076C5353-7930-C585-1822-756B9178CD21}"/>
              </a:ext>
            </a:extLst>
          </p:cNvPr>
          <p:cNvSpPr txBox="1"/>
          <p:nvPr/>
        </p:nvSpPr>
        <p:spPr>
          <a:xfrm>
            <a:off x="6017533" y="2367330"/>
            <a:ext cx="124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adaptive</a:t>
            </a:r>
            <a:endParaRPr dirty="0">
              <a:solidFill>
                <a:srgbClr val="4A86E8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13"/>
    </mc:Choice>
    <mc:Fallback xmlns="">
      <p:transition spd="slow" advTm="10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01" grpId="0"/>
      <p:bldP spid="507" grpId="0"/>
      <p:bldP spid="52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Main Question</a:t>
            </a:r>
            <a:endParaRPr sz="3300" b="1" dirty="0"/>
          </a:p>
        </p:txBody>
      </p:sp>
      <p:sp>
        <p:nvSpPr>
          <p:cNvPr id="538" name="Google Shape;538;p21"/>
          <p:cNvSpPr txBox="1">
            <a:spLocks noGrp="1"/>
          </p:cNvSpPr>
          <p:nvPr>
            <p:ph type="title"/>
          </p:nvPr>
        </p:nvSpPr>
        <p:spPr>
          <a:xfrm>
            <a:off x="441261" y="1055572"/>
            <a:ext cx="8261478" cy="986100"/>
          </a:xfrm>
          <a:prstGeom prst="rect">
            <a:avLst/>
          </a:prstGeom>
          <a:solidFill>
            <a:srgbClr val="BB0000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solidFill>
                  <a:schemeClr val="lt1"/>
                </a:solidFill>
              </a:rPr>
              <a:t>Can we design a </a:t>
            </a:r>
            <a:r>
              <a:rPr lang="en" sz="2400" i="1" u="sng" dirty="0">
                <a:solidFill>
                  <a:schemeClr val="lt1"/>
                </a:solidFill>
              </a:rPr>
              <a:t>fully adaptive</a:t>
            </a:r>
            <a:r>
              <a:rPr lang="en" sz="2400" dirty="0">
                <a:solidFill>
                  <a:schemeClr val="lt1"/>
                </a:solidFill>
              </a:rPr>
              <a:t> decentralized 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solidFill>
                  <a:schemeClr val="lt1"/>
                </a:solidFill>
              </a:rPr>
              <a:t>MA-ABE for BSP </a:t>
            </a:r>
            <a:r>
              <a:rPr lang="en" sz="2400" i="1" u="sng" dirty="0">
                <a:solidFill>
                  <a:schemeClr val="lt1"/>
                </a:solidFill>
              </a:rPr>
              <a:t>without two subsystems</a:t>
            </a:r>
            <a:r>
              <a:rPr lang="en" sz="2400" dirty="0">
                <a:solidFill>
                  <a:schemeClr val="lt1"/>
                </a:solidFill>
              </a:rPr>
              <a:t>?</a:t>
            </a:r>
            <a:endParaRPr sz="2400" dirty="0">
              <a:solidFill>
                <a:schemeClr val="lt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2"/>
    </mc:Choice>
    <mc:Fallback xmlns="">
      <p:transition spd="slow" advTm="3068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52" name="Google Shape;552;p22"/>
          <p:cNvSpPr txBox="1">
            <a:spLocks noGrp="1"/>
          </p:cNvSpPr>
          <p:nvPr>
            <p:ph type="title"/>
          </p:nvPr>
        </p:nvSpPr>
        <p:spPr>
          <a:xfrm>
            <a:off x="517025" y="82200"/>
            <a:ext cx="8627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Our Main Result in [DT</a:t>
            </a:r>
            <a:r>
              <a:rPr lang="en" sz="3300" b="1" dirty="0">
                <a:solidFill>
                  <a:srgbClr val="C00000"/>
                </a:solidFill>
              </a:rPr>
              <a:t>V</a:t>
            </a:r>
            <a:r>
              <a:rPr lang="en" sz="3300" b="1" dirty="0"/>
              <a:t>25a]</a:t>
            </a:r>
            <a:endParaRPr sz="3300" b="1" dirty="0"/>
          </a:p>
        </p:txBody>
      </p:sp>
      <p:sp>
        <p:nvSpPr>
          <p:cNvPr id="556" name="Google Shape;556;p22"/>
          <p:cNvSpPr txBox="1">
            <a:spLocks noGrp="1"/>
          </p:cNvSpPr>
          <p:nvPr>
            <p:ph type="title"/>
          </p:nvPr>
        </p:nvSpPr>
        <p:spPr>
          <a:xfrm>
            <a:off x="1040015" y="920400"/>
            <a:ext cx="8234403" cy="986100"/>
          </a:xfrm>
          <a:prstGeom prst="rect">
            <a:avLst/>
          </a:prstGeom>
          <a:solidFill>
            <a:srgbClr val="BB0000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>
                <a:solidFill>
                  <a:schemeClr val="lt1"/>
                </a:solidFill>
              </a:rPr>
              <a:t>Fully Adaptive Decentralized MA-ABE for BSP 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i="1" u="sng" dirty="0">
                <a:solidFill>
                  <a:schemeClr val="lt1"/>
                </a:solidFill>
              </a:rPr>
              <a:t>without two subsystems</a:t>
            </a:r>
            <a:endParaRPr sz="2400" b="1" i="1" u="sng" dirty="0">
              <a:solidFill>
                <a:schemeClr val="lt1"/>
              </a:solidFill>
            </a:endParaRPr>
          </a:p>
        </p:txBody>
      </p:sp>
      <p:sp>
        <p:nvSpPr>
          <p:cNvPr id="557" name="Google Shape;557;p22"/>
          <p:cNvSpPr txBox="1"/>
          <p:nvPr/>
        </p:nvSpPr>
        <p:spPr>
          <a:xfrm>
            <a:off x="1085168" y="3589018"/>
            <a:ext cx="7565851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  <a:r>
              <a:rPr lang="en" sz="1700" dirty="0">
                <a:solidFill>
                  <a:schemeClr val="dk1"/>
                </a:solidFill>
              </a:rPr>
              <a:t>	</a:t>
            </a:r>
            <a:r>
              <a:rPr lang="en" sz="1800" dirty="0">
                <a:solidFill>
                  <a:schemeClr val="dk1"/>
                </a:solidFill>
              </a:rPr>
              <a:t>Conceptually simpler and tighter security analysis</a:t>
            </a:r>
          </a:p>
          <a:p>
            <a:pPr>
              <a:buClr>
                <a:schemeClr val="dk1"/>
              </a:buClr>
              <a:buSzPts val="1100"/>
            </a:pPr>
            <a:endParaRPr sz="17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1800" b="1" dirty="0">
                <a:solidFill>
                  <a:schemeClr val="accent1"/>
                </a:solidFill>
              </a:rPr>
              <a:t>✅</a:t>
            </a:r>
            <a:r>
              <a:rPr lang="en" sz="1700" dirty="0">
                <a:solidFill>
                  <a:schemeClr val="dk1"/>
                </a:solidFill>
              </a:rPr>
              <a:t>	</a:t>
            </a:r>
            <a:r>
              <a:rPr lang="en" sz="1800" dirty="0">
                <a:solidFill>
                  <a:schemeClr val="dk1"/>
                </a:solidFill>
              </a:rPr>
              <a:t>Efficiency gain in both computational and communication costs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1800" dirty="0">
                <a:solidFill>
                  <a:schemeClr val="dk1"/>
                </a:solidFill>
              </a:rPr>
              <a:t>	compared to [DKW23]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58" name="Google Shape;558;p22"/>
          <p:cNvSpPr txBox="1"/>
          <p:nvPr/>
        </p:nvSpPr>
        <p:spPr>
          <a:xfrm>
            <a:off x="1085169" y="2100000"/>
            <a:ext cx="6191100" cy="573973"/>
          </a:xfrm>
          <a:prstGeom prst="rect">
            <a:avLst/>
          </a:prstGeom>
          <a:noFill/>
          <a:ln w="28575" cap="flat" cmpd="sng">
            <a:solidFill>
              <a:srgbClr val="BB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</a:rPr>
              <a:t>Lewko</a:t>
            </a:r>
            <a:r>
              <a:rPr lang="en" sz="1800" dirty="0">
                <a:solidFill>
                  <a:schemeClr val="dk1"/>
                </a:solidFill>
              </a:rPr>
              <a:t>–Waters [LW11a] scheme is full adaptive secure </a:t>
            </a:r>
            <a:r>
              <a:rPr lang="en" sz="2200" b="1" dirty="0">
                <a:solidFill>
                  <a:srgbClr val="BB0000"/>
                </a:solidFill>
                <a:latin typeface="Impact"/>
                <a:ea typeface="Impact"/>
                <a:cs typeface="Impact"/>
                <a:sym typeface="Impact"/>
              </a:rPr>
              <a:t>!!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FCB3E-65CA-41AF-3C4C-0375E9818D25}"/>
              </a:ext>
            </a:extLst>
          </p:cNvPr>
          <p:cNvSpPr txBox="1"/>
          <p:nvPr/>
        </p:nvSpPr>
        <p:spPr>
          <a:xfrm>
            <a:off x="2913968" y="2806105"/>
            <a:ext cx="461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solidFill>
                  <a:schemeClr val="dk1"/>
                </a:solidFill>
              </a:rPr>
              <a:t>New security proof</a:t>
            </a:r>
            <a:endParaRPr lang="en-US" sz="1800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2DAC7FC-4E94-E80C-E278-6935191706A8}"/>
              </a:ext>
            </a:extLst>
          </p:cNvPr>
          <p:cNvSpPr/>
          <p:nvPr/>
        </p:nvSpPr>
        <p:spPr>
          <a:xfrm rot="10800000">
            <a:off x="3353915" y="3231153"/>
            <a:ext cx="1073426" cy="30214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oogle Shape;566;p23">
            <a:extLst>
              <a:ext uri="{FF2B5EF4-FFF2-40B4-BE49-F238E27FC236}">
                <a16:creationId xmlns:a16="http://schemas.microsoft.com/office/drawing/2014/main" id="{A22FEF76-01AF-011B-B1A0-CC76F7828856}"/>
              </a:ext>
            </a:extLst>
          </p:cNvPr>
          <p:cNvGrpSpPr/>
          <p:nvPr/>
        </p:nvGrpSpPr>
        <p:grpSpPr>
          <a:xfrm>
            <a:off x="213511" y="1116300"/>
            <a:ext cx="594300" cy="856973"/>
            <a:chOff x="1151886" y="1957150"/>
            <a:chExt cx="594300" cy="856973"/>
          </a:xfrm>
        </p:grpSpPr>
        <p:sp>
          <p:nvSpPr>
            <p:cNvPr id="5" name="Google Shape;567;p23">
              <a:extLst>
                <a:ext uri="{FF2B5EF4-FFF2-40B4-BE49-F238E27FC236}">
                  <a16:creationId xmlns:a16="http://schemas.microsoft.com/office/drawing/2014/main" id="{CD750DD4-20D7-6951-9D94-85B01B036F81}"/>
                </a:ext>
              </a:extLst>
            </p:cNvPr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BB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B0000"/>
                </a:solidFill>
              </a:endParaRPr>
            </a:p>
          </p:txBody>
        </p:sp>
        <p:sp>
          <p:nvSpPr>
            <p:cNvPr id="6" name="Google Shape;568;p23">
              <a:extLst>
                <a:ext uri="{FF2B5EF4-FFF2-40B4-BE49-F238E27FC236}">
                  <a16:creationId xmlns:a16="http://schemas.microsoft.com/office/drawing/2014/main" id="{D5AC069D-F41F-506B-6C60-446D2539495A}"/>
                </a:ext>
              </a:extLst>
            </p:cNvPr>
            <p:cNvSpPr txBox="1"/>
            <p:nvPr/>
          </p:nvSpPr>
          <p:spPr>
            <a:xfrm>
              <a:off x="1230636" y="1981874"/>
              <a:ext cx="436800" cy="832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500" b="1" dirty="0">
                  <a:solidFill>
                    <a:srgbClr val="BB0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500" b="1" dirty="0">
                <a:solidFill>
                  <a:srgbClr val="BB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14"/>
    </mc:Choice>
    <mc:Fallback xmlns="">
      <p:transition spd="slow" advTm="4091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2|27.2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|9.4|9|14.6|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25.1|20.7|7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.4|0.5|0.3|0.5|0.6|0.5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40.2|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0|22|11.4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7842</TotalTime>
  <Words>6513</Words>
  <Application>Microsoft Macintosh PowerPoint</Application>
  <PresentationFormat>On-screen Show (16:9)</PresentationFormat>
  <Paragraphs>1237</Paragraphs>
  <Slides>58</Slides>
  <Notes>53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Helvetica</vt:lpstr>
      <vt:lpstr>Cambria Math</vt:lpstr>
      <vt:lpstr>Roboto</vt:lpstr>
      <vt:lpstr>Wingdings</vt:lpstr>
      <vt:lpstr>Arial</vt:lpstr>
      <vt:lpstr>Impact</vt:lpstr>
      <vt:lpstr>Simple Light</vt:lpstr>
      <vt:lpstr>PowerPoint Presentation</vt:lpstr>
      <vt:lpstr>Attribute-based Encryption (ABE) [SW05, GPSW06]</vt:lpstr>
      <vt:lpstr>Centralized trust</vt:lpstr>
      <vt:lpstr>Decentralized Multi-Authority ABE [Cha07, LW11]</vt:lpstr>
      <vt:lpstr>MA-ABE security</vt:lpstr>
      <vt:lpstr>MA-ABE security</vt:lpstr>
      <vt:lpstr>State-of-the-art in MA-ABE</vt:lpstr>
      <vt:lpstr>Main Question</vt:lpstr>
      <vt:lpstr>Our Main Result in [DTV25a]</vt:lpstr>
      <vt:lpstr>Other Contributions in [DTV25a]</vt:lpstr>
      <vt:lpstr>PowerPoint Presentation</vt:lpstr>
      <vt:lpstr>Boolean Span Program (BSP)</vt:lpstr>
      <vt:lpstr>Lewko-Waters MA-ABE for BSP construction</vt:lpstr>
      <vt:lpstr>Proof Technique: Dual System Encryption [W’09]</vt:lpstr>
      <vt:lpstr>Proof Technique: Dual System Encryption [W’09]</vt:lpstr>
      <vt:lpstr>Limitation: Static Authority Corruption </vt:lpstr>
      <vt:lpstr>Towards Adaptive Authority Corruption </vt:lpstr>
      <vt:lpstr>Towards Adaptive Authority Corruption </vt:lpstr>
      <vt:lpstr>Also in the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costs*</vt:lpstr>
      <vt:lpstr>Computation costs*</vt:lpstr>
      <vt:lpstr>PowerPoint Presentation</vt:lpstr>
      <vt:lpstr>Composite-order pairing groups</vt:lpstr>
      <vt:lpstr>PowerPoint Presentation</vt:lpstr>
      <vt:lpstr>Security Intuition</vt:lpstr>
      <vt:lpstr>PowerPoint Presentation</vt:lpstr>
      <vt:lpstr>Our MA-ABE for BSP construction: step 0 [LW11]</vt:lpstr>
      <vt:lpstr>Our MA-ABE for BSP construction: step 1</vt:lpstr>
      <vt:lpstr>Our MA-ABE for BSP construction: step final</vt:lpstr>
      <vt:lpstr>PowerPoint Presentation</vt:lpstr>
      <vt:lpstr>Subgroup Decision (SD) Assumption</vt:lpstr>
      <vt:lpstr>Subgroup Decision (SD) Assumption</vt:lpstr>
      <vt:lpstr>Our New Subgroup Decision (SD) Assumption</vt:lpstr>
      <vt:lpstr>Full Adaptive Security</vt:lpstr>
      <vt:lpstr>Hybrids</vt:lpstr>
      <vt:lpstr>Hybrids</vt:lpstr>
      <vt:lpstr>Hybrids</vt:lpstr>
      <vt:lpstr>Hybrids</vt:lpstr>
      <vt:lpstr>Hybrids</vt:lpstr>
      <vt:lpstr>Hybrids</vt:lpstr>
      <vt:lpstr>Hybrids</vt:lpstr>
      <vt:lpstr>Hybrids</vt:lpstr>
      <vt:lpstr>Hybrids</vt:lpstr>
      <vt:lpstr>Hybrids</vt:lpstr>
      <vt:lpstr>Hybrids</vt:lpstr>
      <vt:lpstr>PowerPoint Presentation</vt:lpstr>
      <vt:lpstr>Hybrids</vt:lpstr>
      <vt:lpstr>PowerPoint Presentation</vt:lpstr>
      <vt:lpstr>Arithmetic Span Program (ASP)</vt:lpstr>
      <vt:lpstr>Our MA-ABE for ASP construction</vt:lpstr>
      <vt:lpstr>Our MA-ABE for ASP 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Nikhil Lalit Vanjani</cp:lastModifiedBy>
  <cp:revision>20</cp:revision>
  <dcterms:modified xsi:type="dcterms:W3CDTF">2025-12-10T22:09:35Z</dcterms:modified>
</cp:coreProperties>
</file>